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8"/>
  </p:notesMasterIdLst>
  <p:handoutMasterIdLst>
    <p:handoutMasterId r:id="rId39"/>
  </p:handoutMasterIdLst>
  <p:sldIdLst>
    <p:sldId id="259" r:id="rId5"/>
    <p:sldId id="2855" r:id="rId6"/>
    <p:sldId id="2856" r:id="rId7"/>
    <p:sldId id="2147346851" r:id="rId8"/>
    <p:sldId id="2845" r:id="rId9"/>
    <p:sldId id="2847" r:id="rId10"/>
    <p:sldId id="2853" r:id="rId11"/>
    <p:sldId id="283" r:id="rId12"/>
    <p:sldId id="2147346850" r:id="rId13"/>
    <p:sldId id="2147346852" r:id="rId14"/>
    <p:sldId id="278" r:id="rId15"/>
    <p:sldId id="270" r:id="rId16"/>
    <p:sldId id="2857" r:id="rId17"/>
    <p:sldId id="2858" r:id="rId18"/>
    <p:sldId id="2843" r:id="rId19"/>
    <p:sldId id="2834" r:id="rId20"/>
    <p:sldId id="2837" r:id="rId21"/>
    <p:sldId id="2839" r:id="rId22"/>
    <p:sldId id="3662" r:id="rId23"/>
    <p:sldId id="3666" r:id="rId24"/>
    <p:sldId id="3660" r:id="rId25"/>
    <p:sldId id="2852" r:id="rId26"/>
    <p:sldId id="3628" r:id="rId27"/>
    <p:sldId id="3667" r:id="rId28"/>
    <p:sldId id="3652" r:id="rId29"/>
    <p:sldId id="3653" r:id="rId30"/>
    <p:sldId id="3654" r:id="rId31"/>
    <p:sldId id="3655" r:id="rId32"/>
    <p:sldId id="3661" r:id="rId33"/>
    <p:sldId id="3657" r:id="rId34"/>
    <p:sldId id="3658" r:id="rId35"/>
    <p:sldId id="3664" r:id="rId36"/>
    <p:sldId id="27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4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4861" userDrawn="1">
          <p15:clr>
            <a:srgbClr val="A4A3A4"/>
          </p15:clr>
        </p15:guide>
        <p15:guide id="4" orient="horz" pos="4152" userDrawn="1">
          <p15:clr>
            <a:srgbClr val="A4A3A4"/>
          </p15:clr>
        </p15:guide>
        <p15:guide id="5" orient="horz" pos="2352" userDrawn="1">
          <p15:clr>
            <a:srgbClr val="A4A3A4"/>
          </p15:clr>
        </p15:guide>
        <p15:guide id="6" orient="horz" pos="15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ia DiVito" initials="TD" lastIdx="1" clrIdx="0">
    <p:extLst>
      <p:ext uri="{19B8F6BF-5375-455C-9EA6-DF929625EA0E}">
        <p15:presenceInfo xmlns:p15="http://schemas.microsoft.com/office/powerpoint/2012/main" userId="S::divitt@pointclickcare.com::8e46284c-5e4a-4a12-a725-1cce6491855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6327" autoAdjust="0"/>
  </p:normalViewPr>
  <p:slideViewPr>
    <p:cSldViewPr snapToGrid="0" snapToObjects="1" showGuides="1">
      <p:cViewPr varScale="1">
        <p:scale>
          <a:sx n="123" d="100"/>
          <a:sy n="123" d="100"/>
        </p:scale>
        <p:origin x="1048" y="192"/>
      </p:cViewPr>
      <p:guideLst>
        <p:guide orient="horz" pos="2704"/>
        <p:guide pos="551"/>
        <p:guide pos="4861"/>
        <p:guide orient="horz" pos="4152"/>
        <p:guide orient="horz" pos="2352"/>
        <p:guide orient="horz" pos="15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01650056210612E-2"/>
          <c:y val="1.6026188402074062E-2"/>
          <c:w val="0.9167478823554478"/>
          <c:h val="0.910808694828282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Facilities</c:v>
                </c:pt>
              </c:strCache>
            </c:strRef>
          </c:tx>
          <c:spPr>
            <a:ln w="28575">
              <a:solidFill>
                <a:srgbClr val="79BC00"/>
              </a:solidFill>
            </a:ln>
          </c:spPr>
          <c:marker>
            <c:symbol val="none"/>
          </c:marker>
          <c:cat>
            <c:numRef>
              <c:f>Sheet1!$A$2:$A$23</c:f>
              <c:numCache>
                <c:formatCode>General</c:formatCode>
                <c:ptCount val="2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</c:numCache>
            </c:numRef>
          </c:cat>
          <c:val>
            <c:numRef>
              <c:f>Sheet1!$B$2:$B$23</c:f>
              <c:numCache>
                <c:formatCode>_(* #,##0_);_(* \(#,##0\);_(* "-"??_);_(@_)</c:formatCode>
                <c:ptCount val="22"/>
                <c:pt idx="0" formatCode="General">
                  <c:v>0</c:v>
                </c:pt>
                <c:pt idx="1">
                  <c:v>60</c:v>
                </c:pt>
                <c:pt idx="2">
                  <c:v>60</c:v>
                </c:pt>
                <c:pt idx="3">
                  <c:v>80</c:v>
                </c:pt>
                <c:pt idx="4">
                  <c:v>80</c:v>
                </c:pt>
                <c:pt idx="5">
                  <c:v>80</c:v>
                </c:pt>
                <c:pt idx="6">
                  <c:v>350</c:v>
                </c:pt>
                <c:pt idx="7">
                  <c:v>400</c:v>
                </c:pt>
                <c:pt idx="8">
                  <c:v>600</c:v>
                </c:pt>
                <c:pt idx="9">
                  <c:v>1500</c:v>
                </c:pt>
                <c:pt idx="10">
                  <c:v>2400</c:v>
                </c:pt>
                <c:pt idx="11">
                  <c:v>3600</c:v>
                </c:pt>
                <c:pt idx="12">
                  <c:v>4800</c:v>
                </c:pt>
                <c:pt idx="13">
                  <c:v>5900</c:v>
                </c:pt>
                <c:pt idx="14">
                  <c:v>8000</c:v>
                </c:pt>
                <c:pt idx="15">
                  <c:v>10200</c:v>
                </c:pt>
                <c:pt idx="16" formatCode="#,##0">
                  <c:v>11700</c:v>
                </c:pt>
                <c:pt idx="17" formatCode="#,##0">
                  <c:v>13400</c:v>
                </c:pt>
                <c:pt idx="18" formatCode="General">
                  <c:v>14500</c:v>
                </c:pt>
                <c:pt idx="19" formatCode="General">
                  <c:v>16500</c:v>
                </c:pt>
                <c:pt idx="20" formatCode="General">
                  <c:v>22600</c:v>
                </c:pt>
                <c:pt idx="21" formatCode="General">
                  <c:v>24100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AA7-4741-B563-050AAE29B7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1173984"/>
        <c:axId val="151180016"/>
      </c:lineChart>
      <c:catAx>
        <c:axId val="15117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>
                <a:solidFill>
                  <a:schemeClr val="tx1"/>
                </a:solidFill>
                <a:latin typeface="+mn-lt"/>
              </a:defRPr>
            </a:pPr>
            <a:endParaRPr lang="en-US"/>
          </a:p>
        </c:txPr>
        <c:crossAx val="151180016"/>
        <c:crosses val="autoZero"/>
        <c:auto val="1"/>
        <c:lblAlgn val="ctr"/>
        <c:lblOffset val="120"/>
        <c:noMultiLvlLbl val="0"/>
      </c:catAx>
      <c:valAx>
        <c:axId val="1511800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chemeClr val="tx1"/>
                </a:solidFill>
                <a:latin typeface="+mn-lt"/>
              </a:defRPr>
            </a:pPr>
            <a:endParaRPr lang="en-US"/>
          </a:p>
        </c:txPr>
        <c:crossAx val="151173984"/>
        <c:crossesAt val="1"/>
        <c:crossBetween val="between"/>
        <c:majorUnit val="200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9FEE3F-D199-2342-93EB-ADD0C9FC9A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50F9BF-427E-3A4B-9C18-E75314DB9F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79141-DAE9-8D4D-9794-61DAA6C9D075}" type="datetimeFigureOut">
              <a:rPr lang="en-US" smtClean="0"/>
              <a:t>10/8/21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9C5321-760D-2D49-9F90-D03B856475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FBCCF7-A23F-6946-A5D0-BE4D99943F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25856-DFC0-9F47-B764-87F557DA1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06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9F48C-C977-874B-B2C1-9EF2991FEE69}" type="datetimeFigureOut">
              <a:rPr lang="en-US" smtClean="0"/>
              <a:t>10/8/21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0B1EF-EBE2-644D-B9F9-00B5796CD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9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0B1EF-EBE2-644D-B9F9-00B5796CDE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72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0B1EF-EBE2-644D-B9F9-00B5796CDE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94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0B1EF-EBE2-644D-B9F9-00B5796CDE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23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0B1EF-EBE2-644D-B9F9-00B5796CDE7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84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0B1EF-EBE2-644D-B9F9-00B5796CDE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21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0B1EF-EBE2-644D-B9F9-00B5796CDE7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35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0B1EF-EBE2-644D-B9F9-00B5796CDE7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35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0B1EF-EBE2-644D-B9F9-00B5796CDE7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231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0B1EF-EBE2-644D-B9F9-00B5796CDE7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45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0B1EF-EBE2-644D-B9F9-00B5796CDE7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63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0B1EF-EBE2-644D-B9F9-00B5796CDE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72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0B1EF-EBE2-644D-B9F9-00B5796CDE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20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9240F-B1CE-AC49-9563-5EB9941D71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131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0B1EF-EBE2-644D-B9F9-00B5796CDE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71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0B1EF-EBE2-644D-B9F9-00B5796CDE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21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0B1EF-EBE2-644D-B9F9-00B5796CDE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16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hape 250">
            <a:extLst>
              <a:ext uri="{FF2B5EF4-FFF2-40B4-BE49-F238E27FC236}">
                <a16:creationId xmlns:a16="http://schemas.microsoft.com/office/drawing/2014/main" id="{35F61446-5A2B-314F-AFA1-8131913CC4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76250" y="681038"/>
            <a:ext cx="6057900" cy="3406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Shape 251">
            <a:extLst>
              <a:ext uri="{FF2B5EF4-FFF2-40B4-BE49-F238E27FC236}">
                <a16:creationId xmlns:a16="http://schemas.microsoft.com/office/drawing/2014/main" id="{4A927107-9F78-1341-84E9-F2F7FFBB5892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5025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hape 250">
            <a:extLst>
              <a:ext uri="{FF2B5EF4-FFF2-40B4-BE49-F238E27FC236}">
                <a16:creationId xmlns:a16="http://schemas.microsoft.com/office/drawing/2014/main" id="{35F61446-5A2B-314F-AFA1-8131913CC4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76250" y="681038"/>
            <a:ext cx="6057900" cy="3406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Shape 251">
            <a:extLst>
              <a:ext uri="{FF2B5EF4-FFF2-40B4-BE49-F238E27FC236}">
                <a16:creationId xmlns:a16="http://schemas.microsoft.com/office/drawing/2014/main" id="{4A927107-9F78-1341-84E9-F2F7FFBB5892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394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41025" y="527902"/>
            <a:ext cx="10869105" cy="57032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875" y="2714625"/>
            <a:ext cx="5544059" cy="6675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8229" y="3530672"/>
            <a:ext cx="3477055" cy="5652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285875" y="1114425"/>
            <a:ext cx="9558339" cy="4572000"/>
          </a:xfrm>
          <a:prstGeom prst="rect">
            <a:avLst/>
          </a:prstGeom>
          <a:noFill/>
          <a:ln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35507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CC_2010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2694" y="6343165"/>
            <a:ext cx="1822583" cy="21944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85813" y="1743073"/>
            <a:ext cx="5719451" cy="4128388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2667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2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>
                <a:latin typeface="+mj-lt"/>
              </a:defRPr>
            </a:lvl3pPr>
            <a:lvl4pPr>
              <a:buClr>
                <a:schemeClr val="accent1"/>
              </a:buClr>
              <a:defRPr>
                <a:latin typeface="+mj-lt"/>
              </a:defRPr>
            </a:lvl4pPr>
            <a:lvl5pPr>
              <a:buClr>
                <a:schemeClr val="accent1"/>
              </a:buCl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826103" y="1743073"/>
            <a:ext cx="4589611" cy="412838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85814" y="481015"/>
            <a:ext cx="10629900" cy="1036948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526489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CC_2010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2694" y="6343165"/>
            <a:ext cx="1822583" cy="219443"/>
          </a:xfrm>
          <a:prstGeom prst="rect">
            <a:avLst/>
          </a:prstGeom>
        </p:spPr>
      </p:pic>
      <p:sp>
        <p:nvSpPr>
          <p:cNvPr id="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93935" y="1828801"/>
            <a:ext cx="5721779" cy="4128388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2667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buClr>
                <a:schemeClr val="accent1"/>
              </a:buClr>
              <a:defRPr sz="240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buClr>
                <a:schemeClr val="accent1"/>
              </a:buClr>
              <a:defRPr>
                <a:latin typeface="+mj-lt"/>
              </a:defRPr>
            </a:lvl3pPr>
            <a:lvl4pPr>
              <a:buClr>
                <a:schemeClr val="accent1"/>
              </a:buClr>
              <a:defRPr>
                <a:latin typeface="+mj-lt"/>
              </a:defRPr>
            </a:lvl4pPr>
            <a:lvl5pPr>
              <a:buClr>
                <a:schemeClr val="accent1"/>
              </a:buCl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785813" y="1828801"/>
            <a:ext cx="4634747" cy="412838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85814" y="481015"/>
            <a:ext cx="10629900" cy="1036948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964616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953303" y="1532639"/>
            <a:ext cx="2860252" cy="286025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 dirty="0"/>
              <a:t>Icon or picture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204769" y="1532639"/>
            <a:ext cx="0" cy="412344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953302" y="5180062"/>
            <a:ext cx="2860255" cy="790351"/>
          </a:xfrm>
        </p:spPr>
        <p:txBody>
          <a:bodyPr>
            <a:noAutofit/>
          </a:bodyPr>
          <a:lstStyle>
            <a:lvl1pPr marL="0" indent="0" algn="ctr">
              <a:buNone/>
              <a:defRPr sz="1867" baseline="0">
                <a:solidFill>
                  <a:schemeClr val="tx2"/>
                </a:solidFill>
              </a:defRPr>
            </a:lvl1pPr>
            <a:lvl2pPr marL="342891" indent="0">
              <a:buNone/>
              <a:defRPr/>
            </a:lvl2pPr>
            <a:lvl3pPr marL="685783" indent="0">
              <a:buNone/>
              <a:defRPr/>
            </a:lvl3pPr>
            <a:lvl4pPr marL="1028674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Description of topic or subhead</a:t>
            </a:r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953302" y="4512929"/>
            <a:ext cx="2860255" cy="565043"/>
          </a:xfrm>
        </p:spPr>
        <p:txBody>
          <a:bodyPr anchor="ctr">
            <a:noAutofit/>
          </a:bodyPr>
          <a:lstStyle>
            <a:lvl1pPr marL="0" indent="0" algn="ctr">
              <a:buNone/>
              <a:defRPr sz="2133" b="1" i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891" indent="0">
              <a:buNone/>
              <a:defRPr sz="1800" b="1"/>
            </a:lvl2pPr>
            <a:lvl3pPr marL="685783" indent="0">
              <a:buNone/>
              <a:defRPr sz="1800" b="1"/>
            </a:lvl3pPr>
            <a:lvl4pPr marL="1028674" indent="0">
              <a:buNone/>
              <a:defRPr sz="1800" b="1"/>
            </a:lvl4pPr>
            <a:lvl5pPr marL="1371566" indent="0">
              <a:buNone/>
              <a:defRPr sz="18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0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4595983" y="1532639"/>
            <a:ext cx="2860252" cy="286025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 dirty="0"/>
              <a:t>Icon or picture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7847449" y="1532639"/>
            <a:ext cx="0" cy="412344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4595982" y="5180062"/>
            <a:ext cx="2860255" cy="790351"/>
          </a:xfrm>
        </p:spPr>
        <p:txBody>
          <a:bodyPr>
            <a:noAutofit/>
          </a:bodyPr>
          <a:lstStyle>
            <a:lvl1pPr marL="0" indent="0" algn="ctr">
              <a:buNone/>
              <a:defRPr sz="1867" baseline="0">
                <a:solidFill>
                  <a:schemeClr val="tx2"/>
                </a:solidFill>
              </a:defRPr>
            </a:lvl1pPr>
            <a:lvl2pPr marL="342891" indent="0">
              <a:buNone/>
              <a:defRPr/>
            </a:lvl2pPr>
            <a:lvl3pPr marL="685783" indent="0">
              <a:buNone/>
              <a:defRPr/>
            </a:lvl3pPr>
            <a:lvl4pPr marL="1028674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Description of topic or subhead</a:t>
            </a:r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4595982" y="4512929"/>
            <a:ext cx="2860255" cy="565043"/>
          </a:xfrm>
        </p:spPr>
        <p:txBody>
          <a:bodyPr anchor="ctr">
            <a:noAutofit/>
          </a:bodyPr>
          <a:lstStyle>
            <a:lvl1pPr marL="0" indent="0" algn="ctr">
              <a:buNone/>
              <a:defRPr sz="2133" b="1">
                <a:solidFill>
                  <a:schemeClr val="accent1"/>
                </a:solidFill>
              </a:defRPr>
            </a:lvl1pPr>
            <a:lvl2pPr marL="342891" indent="0">
              <a:buNone/>
              <a:defRPr sz="1800" b="1"/>
            </a:lvl2pPr>
            <a:lvl3pPr marL="685783" indent="0">
              <a:buNone/>
              <a:defRPr sz="1800" b="1"/>
            </a:lvl3pPr>
            <a:lvl4pPr marL="1028674" indent="0">
              <a:buNone/>
              <a:defRPr sz="1800" b="1"/>
            </a:lvl4pPr>
            <a:lvl5pPr marL="1371566" indent="0">
              <a:buNone/>
              <a:defRPr sz="18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8300718" y="1532639"/>
            <a:ext cx="2860252" cy="286025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 dirty="0"/>
              <a:t>Icon or picture</a:t>
            </a:r>
          </a:p>
        </p:txBody>
      </p:sp>
      <p:sp>
        <p:nvSpPr>
          <p:cNvPr id="35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8300717" y="5180062"/>
            <a:ext cx="2860255" cy="790351"/>
          </a:xfrm>
        </p:spPr>
        <p:txBody>
          <a:bodyPr>
            <a:noAutofit/>
          </a:bodyPr>
          <a:lstStyle>
            <a:lvl1pPr marL="0" indent="0" algn="ctr">
              <a:buNone/>
              <a:defRPr sz="1867" baseline="0">
                <a:solidFill>
                  <a:schemeClr val="tx2"/>
                </a:solidFill>
              </a:defRPr>
            </a:lvl1pPr>
            <a:lvl2pPr marL="342891" indent="0">
              <a:buNone/>
              <a:defRPr/>
            </a:lvl2pPr>
            <a:lvl3pPr marL="685783" indent="0">
              <a:buNone/>
              <a:defRPr/>
            </a:lvl3pPr>
            <a:lvl4pPr marL="1028674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Description of topic or subhead</a:t>
            </a:r>
          </a:p>
        </p:txBody>
      </p:sp>
      <p:sp>
        <p:nvSpPr>
          <p:cNvPr id="36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8300715" y="4512929"/>
            <a:ext cx="2860255" cy="565043"/>
          </a:xfrm>
        </p:spPr>
        <p:txBody>
          <a:bodyPr anchor="ctr">
            <a:noAutofit/>
          </a:bodyPr>
          <a:lstStyle>
            <a:lvl1pPr marL="0" indent="0" algn="ctr">
              <a:buNone/>
              <a:defRPr sz="2133" b="1">
                <a:solidFill>
                  <a:schemeClr val="accent1"/>
                </a:solidFill>
              </a:defRPr>
            </a:lvl1pPr>
            <a:lvl2pPr marL="342891" indent="0">
              <a:buNone/>
              <a:defRPr sz="1800" b="1"/>
            </a:lvl2pPr>
            <a:lvl3pPr marL="685783" indent="0">
              <a:buNone/>
              <a:defRPr sz="1800" b="1"/>
            </a:lvl3pPr>
            <a:lvl4pPr marL="1028674" indent="0">
              <a:buNone/>
              <a:defRPr sz="1800" b="1"/>
            </a:lvl4pPr>
            <a:lvl5pPr marL="1371566" indent="0">
              <a:buNone/>
              <a:defRPr sz="18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pic>
        <p:nvPicPr>
          <p:cNvPr id="37" name="Picture 36" descr="PCC_2010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2694" y="6343165"/>
            <a:ext cx="1822583" cy="219443"/>
          </a:xfrm>
          <a:prstGeom prst="rect">
            <a:avLst/>
          </a:prstGeom>
        </p:spPr>
      </p:pic>
      <p:sp>
        <p:nvSpPr>
          <p:cNvPr id="3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85814" y="481015"/>
            <a:ext cx="10629900" cy="576261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585079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41025" y="527902"/>
            <a:ext cx="10869105" cy="51498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435395" y="1307806"/>
            <a:ext cx="9292856" cy="3583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733" spc="-51" baseline="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 sz="2000">
                <a:latin typeface="+mj-lt"/>
              </a:defRPr>
            </a:lvl2pPr>
            <a:lvl3pPr marL="914377" indent="0" algn="ctr">
              <a:buNone/>
              <a:defRPr sz="2000">
                <a:latin typeface="+mj-lt"/>
              </a:defRPr>
            </a:lvl3pPr>
            <a:lvl4pPr marL="1371566" indent="0" algn="ctr">
              <a:buNone/>
              <a:defRPr sz="2000">
                <a:latin typeface="+mj-lt"/>
              </a:defRPr>
            </a:lvl4pPr>
            <a:lvl5pPr marL="1828754" indent="0" algn="ctr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“ This is a quote slide”</a:t>
            </a:r>
          </a:p>
        </p:txBody>
      </p:sp>
      <p:pic>
        <p:nvPicPr>
          <p:cNvPr id="13" name="Picture 12" descr="PCC_2010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2694" y="6343165"/>
            <a:ext cx="1822583" cy="21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90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ble Placeholder 10"/>
          <p:cNvSpPr>
            <a:spLocks noGrp="1"/>
          </p:cNvSpPr>
          <p:nvPr>
            <p:ph type="tbl" sz="quarter" idx="10"/>
          </p:nvPr>
        </p:nvSpPr>
        <p:spPr>
          <a:xfrm>
            <a:off x="781051" y="685801"/>
            <a:ext cx="10725149" cy="5467351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463103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41025" y="527902"/>
            <a:ext cx="10869105" cy="57032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89201" y="2394409"/>
            <a:ext cx="7200900" cy="1498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Title/Section Slide</a:t>
            </a:r>
          </a:p>
        </p:txBody>
      </p:sp>
    </p:spTree>
    <p:extLst>
      <p:ext uri="{BB962C8B-B14F-4D97-AF65-F5344CB8AC3E}">
        <p14:creationId xmlns:p14="http://schemas.microsoft.com/office/powerpoint/2010/main" val="1862055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41025" y="527902"/>
            <a:ext cx="10869105" cy="57032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89201" y="2394409"/>
            <a:ext cx="7200900" cy="1498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Title/Section Slide</a:t>
            </a:r>
          </a:p>
        </p:txBody>
      </p:sp>
    </p:spTree>
    <p:extLst>
      <p:ext uri="{BB962C8B-B14F-4D97-AF65-F5344CB8AC3E}">
        <p14:creationId xmlns:p14="http://schemas.microsoft.com/office/powerpoint/2010/main" val="3910214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41025" y="527902"/>
            <a:ext cx="10869105" cy="57032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89201" y="2394409"/>
            <a:ext cx="7200900" cy="1498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Title/Section Slide</a:t>
            </a:r>
          </a:p>
        </p:txBody>
      </p:sp>
    </p:spTree>
    <p:extLst>
      <p:ext uri="{BB962C8B-B14F-4D97-AF65-F5344CB8AC3E}">
        <p14:creationId xmlns:p14="http://schemas.microsoft.com/office/powerpoint/2010/main" val="1861991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41025" y="527902"/>
            <a:ext cx="10869105" cy="57032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89201" y="2394409"/>
            <a:ext cx="7200900" cy="1498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Title/Section Slide</a:t>
            </a:r>
          </a:p>
        </p:txBody>
      </p:sp>
    </p:spTree>
    <p:extLst>
      <p:ext uri="{BB962C8B-B14F-4D97-AF65-F5344CB8AC3E}">
        <p14:creationId xmlns:p14="http://schemas.microsoft.com/office/powerpoint/2010/main" val="1800728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CC_2010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2694" y="6343165"/>
            <a:ext cx="1822583" cy="21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7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351" y="575682"/>
            <a:ext cx="11176477" cy="5676031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499479" y="2367114"/>
            <a:ext cx="9673347" cy="632385"/>
          </a:xfrm>
          <a:noFill/>
        </p:spPr>
        <p:txBody>
          <a:bodyPr>
            <a:noAutofit/>
          </a:bodyPr>
          <a:lstStyle>
            <a:lvl1pPr marL="0" indent="0">
              <a:buNone/>
              <a:defRPr sz="4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headline text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1499481" y="3182501"/>
            <a:ext cx="4623025" cy="415465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  <a:lvl2pPr marL="342891" indent="0">
              <a:buNone/>
              <a:defRPr sz="1351"/>
            </a:lvl2pPr>
            <a:lvl3pPr marL="685783" indent="0">
              <a:buNone/>
              <a:defRPr sz="1351"/>
            </a:lvl3pPr>
            <a:lvl4pPr marL="1028674" indent="0">
              <a:buNone/>
              <a:defRPr sz="1351"/>
            </a:lvl4pPr>
            <a:lvl5pPr marL="1371566" indent="0">
              <a:buNone/>
              <a:defRPr sz="1351"/>
            </a:lvl5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1499481" y="3609884"/>
            <a:ext cx="4623025" cy="972057"/>
          </a:xfrm>
        </p:spPr>
        <p:txBody>
          <a:bodyPr>
            <a:noAutofit/>
          </a:bodyPr>
          <a:lstStyle>
            <a:lvl1pPr marL="0" indent="0">
              <a:lnSpc>
                <a:spcPts val="2480"/>
              </a:lnSpc>
              <a:spcBef>
                <a:spcPts val="0"/>
              </a:spcBef>
              <a:buNone/>
              <a:defRPr sz="2400" baseline="0">
                <a:solidFill>
                  <a:schemeClr val="tx2"/>
                </a:solidFill>
              </a:defRPr>
            </a:lvl1pPr>
            <a:lvl2pPr marL="342891" indent="0">
              <a:buNone/>
              <a:defRPr sz="1351"/>
            </a:lvl2pPr>
            <a:lvl3pPr marL="685783" indent="0">
              <a:buNone/>
              <a:defRPr sz="1351"/>
            </a:lvl3pPr>
            <a:lvl4pPr marL="1028674" indent="0">
              <a:buNone/>
              <a:defRPr sz="1351"/>
            </a:lvl4pPr>
            <a:lvl5pPr marL="1371566" indent="0">
              <a:buNone/>
              <a:defRPr sz="1351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Company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500189" y="1512727"/>
            <a:ext cx="3386137" cy="644687"/>
          </a:xfrm>
          <a:solidFill>
            <a:schemeClr val="accent1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TYPE OF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1236228-DECC-CE4C-9891-A7EDED5257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7905" y="5250785"/>
            <a:ext cx="3525849" cy="74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66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997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AD7AEDD-9DD2-0D41-8EF5-B6B2E5C1196C}"/>
              </a:ext>
            </a:extLst>
          </p:cNvPr>
          <p:cNvSpPr/>
          <p:nvPr userDrawn="1"/>
        </p:nvSpPr>
        <p:spPr>
          <a:xfrm>
            <a:off x="0" y="1"/>
            <a:ext cx="12192000" cy="9715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/>
          </a:p>
        </p:txBody>
      </p:sp>
      <p:pic>
        <p:nvPicPr>
          <p:cNvPr id="4" name="Picture 7" descr="PCC_2010logo.png">
            <a:extLst>
              <a:ext uri="{FF2B5EF4-FFF2-40B4-BE49-F238E27FC236}">
                <a16:creationId xmlns:a16="http://schemas.microsoft.com/office/drawing/2014/main" id="{DCEEE0DE-047F-3D42-97B0-B6BE333F63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2037" y="6343651"/>
            <a:ext cx="1822451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81051" y="70755"/>
            <a:ext cx="10629900" cy="900796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1936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3D1FE-CE68-4437-A44F-071E88176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23EC19-40C1-42B0-A3CC-4515B1167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BDFB4-9C39-4F1F-8117-99B47055F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D8A3-0892-4493-9A9F-CA080410E42A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7257E-5BE1-434E-BCF3-DA492B7D6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9CBBE-3476-45A6-93B2-B78738B2B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266E-E7C6-47A7-A1AA-4A7D6CD8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75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"/>
            <a:ext cx="12192000" cy="9715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81051" y="70755"/>
            <a:ext cx="10629900" cy="900796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pic>
        <p:nvPicPr>
          <p:cNvPr id="8" name="Picture 7" descr="PCC_2010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2695" y="6343165"/>
            <a:ext cx="1822583" cy="219443"/>
          </a:xfrm>
          <a:prstGeom prst="rect">
            <a:avLst/>
          </a:prstGeom>
        </p:spPr>
      </p:pic>
      <p:sp>
        <p:nvSpPr>
          <p:cNvPr id="9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91501" y="1443033"/>
            <a:ext cx="5719451" cy="4600579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2667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2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>
                <a:latin typeface="+mj-lt"/>
              </a:defRPr>
            </a:lvl3pPr>
            <a:lvl4pPr>
              <a:buClr>
                <a:schemeClr val="accent1"/>
              </a:buClr>
              <a:defRPr>
                <a:latin typeface="+mj-lt"/>
              </a:defRPr>
            </a:lvl4pPr>
            <a:lvl5pPr>
              <a:buClr>
                <a:schemeClr val="accent1"/>
              </a:buCl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781052" y="1443033"/>
            <a:ext cx="4589611" cy="460057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8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351" y="575682"/>
            <a:ext cx="11176477" cy="5676031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499479" y="2367114"/>
            <a:ext cx="8658935" cy="1430372"/>
          </a:xfrm>
          <a:noFill/>
        </p:spPr>
        <p:txBody>
          <a:bodyPr>
            <a:noAutofit/>
          </a:bodyPr>
          <a:lstStyle>
            <a:lvl1pPr marL="0" indent="0">
              <a:buNone/>
              <a:defRPr sz="4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2 line headline text 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1499481" y="4111189"/>
            <a:ext cx="4623025" cy="415465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  <a:lvl2pPr marL="342891" indent="0">
              <a:buNone/>
              <a:defRPr sz="1351"/>
            </a:lvl2pPr>
            <a:lvl3pPr marL="685783" indent="0">
              <a:buNone/>
              <a:defRPr sz="1351"/>
            </a:lvl3pPr>
            <a:lvl4pPr marL="1028674" indent="0">
              <a:buNone/>
              <a:defRPr sz="1351"/>
            </a:lvl4pPr>
            <a:lvl5pPr marL="1371566" indent="0">
              <a:buNone/>
              <a:defRPr sz="1351"/>
            </a:lvl5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1499481" y="4538572"/>
            <a:ext cx="4623025" cy="972057"/>
          </a:xfrm>
        </p:spPr>
        <p:txBody>
          <a:bodyPr>
            <a:noAutofit/>
          </a:bodyPr>
          <a:lstStyle>
            <a:lvl1pPr marL="0" indent="0">
              <a:lnSpc>
                <a:spcPts val="2480"/>
              </a:lnSpc>
              <a:spcBef>
                <a:spcPts val="0"/>
              </a:spcBef>
              <a:buNone/>
              <a:defRPr sz="2400" baseline="0">
                <a:solidFill>
                  <a:schemeClr val="tx2"/>
                </a:solidFill>
              </a:defRPr>
            </a:lvl1pPr>
            <a:lvl2pPr marL="342891" indent="0">
              <a:buNone/>
              <a:defRPr sz="1351"/>
            </a:lvl2pPr>
            <a:lvl3pPr marL="685783" indent="0">
              <a:buNone/>
              <a:defRPr sz="1351"/>
            </a:lvl3pPr>
            <a:lvl4pPr marL="1028674" indent="0">
              <a:buNone/>
              <a:defRPr sz="1351"/>
            </a:lvl4pPr>
            <a:lvl5pPr marL="1371566" indent="0">
              <a:buNone/>
              <a:defRPr sz="1351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Company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500189" y="1512727"/>
            <a:ext cx="3386137" cy="644687"/>
          </a:xfrm>
          <a:solidFill>
            <a:schemeClr val="accent1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TYPE OF PRESENTATION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69AA0B4-15FF-3948-8D91-F3A95D0446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7905" y="5250785"/>
            <a:ext cx="3525849" cy="74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2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"/>
            <a:ext cx="12192000" cy="9715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81051" y="70755"/>
            <a:ext cx="10629900" cy="900796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81051" y="1389504"/>
            <a:ext cx="10629900" cy="4511424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2667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2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>
                <a:latin typeface="+mj-lt"/>
              </a:defRPr>
            </a:lvl3pPr>
            <a:lvl4pPr>
              <a:buClr>
                <a:schemeClr val="accent1"/>
              </a:buClr>
              <a:defRPr>
                <a:latin typeface="+mj-lt"/>
              </a:defRPr>
            </a:lvl4pPr>
            <a:lvl5pPr>
              <a:buClr>
                <a:schemeClr val="accent1"/>
              </a:buCl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 descr="PCC_2010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2694" y="6343165"/>
            <a:ext cx="1822583" cy="21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1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"/>
            <a:ext cx="12192000" cy="9715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81051" y="70755"/>
            <a:ext cx="10629900" cy="900796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81051" y="1389504"/>
            <a:ext cx="10629900" cy="4511424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2667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2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>
                <a:latin typeface="+mj-lt"/>
              </a:defRPr>
            </a:lvl3pPr>
            <a:lvl4pPr>
              <a:buClr>
                <a:schemeClr val="accent1"/>
              </a:buClr>
              <a:defRPr>
                <a:latin typeface="+mj-lt"/>
              </a:defRPr>
            </a:lvl4pPr>
            <a:lvl5pPr>
              <a:buClr>
                <a:schemeClr val="accent1"/>
              </a:buCl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5715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"/>
            <a:ext cx="12192000" cy="9715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81051" y="70755"/>
            <a:ext cx="10629900" cy="900796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pic>
        <p:nvPicPr>
          <p:cNvPr id="8" name="Picture 7" descr="PCC_2010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2694" y="6343165"/>
            <a:ext cx="1822583" cy="219443"/>
          </a:xfrm>
          <a:prstGeom prst="rect">
            <a:avLst/>
          </a:prstGeom>
        </p:spPr>
      </p:pic>
      <p:sp>
        <p:nvSpPr>
          <p:cNvPr id="9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85813" y="1443033"/>
            <a:ext cx="5719451" cy="4600579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2667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2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>
                <a:latin typeface="+mj-lt"/>
              </a:defRPr>
            </a:lvl3pPr>
            <a:lvl4pPr>
              <a:buClr>
                <a:schemeClr val="accent1"/>
              </a:buClr>
              <a:defRPr>
                <a:latin typeface="+mj-lt"/>
              </a:defRPr>
            </a:lvl4pPr>
            <a:lvl5pPr>
              <a:buClr>
                <a:schemeClr val="accent1"/>
              </a:buCl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826103" y="1443033"/>
            <a:ext cx="4589611" cy="460057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91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"/>
            <a:ext cx="12192000" cy="9715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81051" y="70755"/>
            <a:ext cx="10629900" cy="900796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pic>
        <p:nvPicPr>
          <p:cNvPr id="8" name="Picture 7" descr="PCC_2010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2694" y="6343165"/>
            <a:ext cx="1822583" cy="219443"/>
          </a:xfrm>
          <a:prstGeom prst="rect">
            <a:avLst/>
          </a:prstGeom>
        </p:spPr>
      </p:pic>
      <p:sp>
        <p:nvSpPr>
          <p:cNvPr id="9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91500" y="1443033"/>
            <a:ext cx="5719451" cy="4600579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2667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2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>
                <a:latin typeface="+mj-lt"/>
              </a:defRPr>
            </a:lvl3pPr>
            <a:lvl4pPr>
              <a:buClr>
                <a:schemeClr val="accent1"/>
              </a:buClr>
              <a:defRPr>
                <a:latin typeface="+mj-lt"/>
              </a:defRPr>
            </a:lvl4pPr>
            <a:lvl5pPr>
              <a:buClr>
                <a:schemeClr val="accent1"/>
              </a:buCl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781051" y="1443033"/>
            <a:ext cx="4589611" cy="460057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55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"/>
            <a:ext cx="12192000" cy="9715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81051" y="70755"/>
            <a:ext cx="10629900" cy="900796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pic>
        <p:nvPicPr>
          <p:cNvPr id="8" name="Picture 7" descr="PCC_2010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2694" y="6343165"/>
            <a:ext cx="1822583" cy="219443"/>
          </a:xfrm>
          <a:prstGeom prst="rect">
            <a:avLst/>
          </a:prstGeom>
        </p:spPr>
      </p:pic>
      <p:sp>
        <p:nvSpPr>
          <p:cNvPr id="9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953303" y="1438473"/>
            <a:ext cx="2860252" cy="286025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 dirty="0"/>
              <a:t>Icon or picture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204769" y="1438472"/>
            <a:ext cx="0" cy="412344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953302" y="5085894"/>
            <a:ext cx="2860255" cy="790351"/>
          </a:xfrm>
        </p:spPr>
        <p:txBody>
          <a:bodyPr>
            <a:noAutofit/>
          </a:bodyPr>
          <a:lstStyle>
            <a:lvl1pPr marL="0" indent="0" algn="ctr">
              <a:buNone/>
              <a:defRPr sz="1867" baseline="0">
                <a:solidFill>
                  <a:schemeClr val="tx2"/>
                </a:solidFill>
              </a:defRPr>
            </a:lvl1pPr>
            <a:lvl2pPr marL="342891" indent="0">
              <a:buNone/>
              <a:defRPr/>
            </a:lvl2pPr>
            <a:lvl3pPr marL="685783" indent="0">
              <a:buNone/>
              <a:defRPr/>
            </a:lvl3pPr>
            <a:lvl4pPr marL="1028674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Description of topic or subhead</a:t>
            </a: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953302" y="4418763"/>
            <a:ext cx="2860255" cy="565043"/>
          </a:xfrm>
        </p:spPr>
        <p:txBody>
          <a:bodyPr anchor="ctr">
            <a:noAutofit/>
          </a:bodyPr>
          <a:lstStyle>
            <a:lvl1pPr marL="0" indent="0" algn="ctr">
              <a:buNone/>
              <a:defRPr sz="2133" b="1" i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891" indent="0">
              <a:buNone/>
              <a:defRPr sz="1800" b="1"/>
            </a:lvl2pPr>
            <a:lvl3pPr marL="685783" indent="0">
              <a:buNone/>
              <a:defRPr sz="1800" b="1"/>
            </a:lvl3pPr>
            <a:lvl4pPr marL="1028674" indent="0">
              <a:buNone/>
              <a:defRPr sz="1800" b="1"/>
            </a:lvl4pPr>
            <a:lvl5pPr marL="1371566" indent="0">
              <a:buNone/>
              <a:defRPr sz="18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4595983" y="1438473"/>
            <a:ext cx="2860252" cy="286025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 dirty="0"/>
              <a:t>Icon or picture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847449" y="1438472"/>
            <a:ext cx="0" cy="412344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4595982" y="5085894"/>
            <a:ext cx="2860255" cy="790351"/>
          </a:xfrm>
        </p:spPr>
        <p:txBody>
          <a:bodyPr>
            <a:noAutofit/>
          </a:bodyPr>
          <a:lstStyle>
            <a:lvl1pPr marL="0" indent="0" algn="ctr">
              <a:buNone/>
              <a:defRPr sz="1867" baseline="0">
                <a:solidFill>
                  <a:schemeClr val="tx2"/>
                </a:solidFill>
              </a:defRPr>
            </a:lvl1pPr>
            <a:lvl2pPr marL="342891" indent="0">
              <a:buNone/>
              <a:defRPr/>
            </a:lvl2pPr>
            <a:lvl3pPr marL="685783" indent="0">
              <a:buNone/>
              <a:defRPr/>
            </a:lvl3pPr>
            <a:lvl4pPr marL="1028674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Description of topic or subhead</a:t>
            </a:r>
          </a:p>
        </p:txBody>
      </p:sp>
      <p:sp>
        <p:nvSpPr>
          <p:cNvPr id="16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4595982" y="4418763"/>
            <a:ext cx="2860255" cy="565043"/>
          </a:xfrm>
        </p:spPr>
        <p:txBody>
          <a:bodyPr anchor="ctr">
            <a:noAutofit/>
          </a:bodyPr>
          <a:lstStyle>
            <a:lvl1pPr marL="0" indent="0" algn="ctr">
              <a:buNone/>
              <a:defRPr sz="2133" b="1">
                <a:solidFill>
                  <a:schemeClr val="accent1"/>
                </a:solidFill>
              </a:defRPr>
            </a:lvl1pPr>
            <a:lvl2pPr marL="342891" indent="0">
              <a:buNone/>
              <a:defRPr sz="1800" b="1"/>
            </a:lvl2pPr>
            <a:lvl3pPr marL="685783" indent="0">
              <a:buNone/>
              <a:defRPr sz="1800" b="1"/>
            </a:lvl3pPr>
            <a:lvl4pPr marL="1028674" indent="0">
              <a:buNone/>
              <a:defRPr sz="1800" b="1"/>
            </a:lvl4pPr>
            <a:lvl5pPr marL="1371566" indent="0">
              <a:buNone/>
              <a:defRPr sz="1800" b="1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8300718" y="1438473"/>
            <a:ext cx="2860252" cy="286025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 dirty="0"/>
              <a:t>Icon or picture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8300717" y="5085894"/>
            <a:ext cx="2860255" cy="790351"/>
          </a:xfrm>
        </p:spPr>
        <p:txBody>
          <a:bodyPr>
            <a:noAutofit/>
          </a:bodyPr>
          <a:lstStyle>
            <a:lvl1pPr marL="0" indent="0" algn="ctr">
              <a:buNone/>
              <a:defRPr sz="1867" baseline="0">
                <a:solidFill>
                  <a:schemeClr val="tx2"/>
                </a:solidFill>
              </a:defRPr>
            </a:lvl1pPr>
            <a:lvl2pPr marL="342891" indent="0">
              <a:buNone/>
              <a:defRPr/>
            </a:lvl2pPr>
            <a:lvl3pPr marL="685783" indent="0">
              <a:buNone/>
              <a:defRPr/>
            </a:lvl3pPr>
            <a:lvl4pPr marL="1028674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Description of topic or subhead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8300715" y="4418763"/>
            <a:ext cx="2860255" cy="565043"/>
          </a:xfrm>
        </p:spPr>
        <p:txBody>
          <a:bodyPr anchor="ctr">
            <a:noAutofit/>
          </a:bodyPr>
          <a:lstStyle>
            <a:lvl1pPr marL="0" indent="0" algn="ctr">
              <a:buNone/>
              <a:defRPr sz="2133" b="1">
                <a:solidFill>
                  <a:schemeClr val="accent1"/>
                </a:solidFill>
              </a:defRPr>
            </a:lvl1pPr>
            <a:lvl2pPr marL="342891" indent="0">
              <a:buNone/>
              <a:defRPr sz="1800" b="1"/>
            </a:lvl2pPr>
            <a:lvl3pPr marL="685783" indent="0">
              <a:buNone/>
              <a:defRPr sz="1800" b="1"/>
            </a:lvl3pPr>
            <a:lvl4pPr marL="1028674" indent="0">
              <a:buNone/>
              <a:defRPr sz="1800" b="1"/>
            </a:lvl4pPr>
            <a:lvl5pPr marL="1371566" indent="0">
              <a:buNone/>
              <a:defRPr sz="1800" b="1"/>
            </a:lvl5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88980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85814" y="481015"/>
            <a:ext cx="10629900" cy="1036948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pic>
        <p:nvPicPr>
          <p:cNvPr id="10" name="Picture 9" descr="PCC_2010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2694" y="6343165"/>
            <a:ext cx="1822583" cy="219443"/>
          </a:xfrm>
          <a:prstGeom prst="rect">
            <a:avLst/>
          </a:prstGeom>
        </p:spPr>
      </p:pic>
      <p:sp>
        <p:nvSpPr>
          <p:cNvPr id="1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85814" y="1709103"/>
            <a:ext cx="10629900" cy="436176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2667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2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>
                <a:latin typeface="+mn-lt"/>
              </a:defRPr>
            </a:lvl3pPr>
            <a:lvl4pPr>
              <a:buClr>
                <a:schemeClr val="accent1"/>
              </a:buClr>
              <a:defRPr>
                <a:latin typeface="+mn-lt"/>
              </a:defRPr>
            </a:lvl4pPr>
            <a:lvl5pPr>
              <a:buClr>
                <a:schemeClr val="accent1"/>
              </a:buCl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0495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656A5-B529-9C4A-BBCF-DD5B3E1BA1FC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D8D28-8C14-6F4A-AF40-286893C5A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0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81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2" r:id="rId22"/>
    <p:sldLayoutId id="2147483683" r:id="rId2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2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F10B7A-54B8-5B45-9799-7EE5ECDC54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Research-Grade Real World Data </a:t>
            </a:r>
            <a:br>
              <a:rPr lang="en-US" dirty="0"/>
            </a:br>
            <a:r>
              <a:rPr lang="en-US" dirty="0"/>
              <a:t>on Long-Term and Post-Acute Care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9338D-E9E0-9249-9CED-4D1D1C17C9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/>
              <a:t>DIA RWE Conference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2AF7C2F-540D-9044-99CB-A548F353B2AE}"/>
              </a:ext>
            </a:extLst>
          </p:cNvPr>
          <p:cNvSpPr txBox="1">
            <a:spLocks/>
          </p:cNvSpPr>
          <p:nvPr/>
        </p:nvSpPr>
        <p:spPr>
          <a:xfrm>
            <a:off x="7775590" y="4068941"/>
            <a:ext cx="4623025" cy="972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377" rtl="0" eaLnBrk="1" latinLnBrk="0" hangingPunct="1">
              <a:lnSpc>
                <a:spcPts val="248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9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25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5E28D5-AC55-4D44-A5C3-08F344B28E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Claims Data vs. EMR sources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1302B8D-267C-47A7-B86E-E696A4EA0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105454"/>
              </p:ext>
            </p:extLst>
          </p:nvPr>
        </p:nvGraphicFramePr>
        <p:xfrm>
          <a:off x="219307" y="1349298"/>
          <a:ext cx="11753385" cy="4386613"/>
        </p:xfrm>
        <a:graphic>
          <a:graphicData uri="http://schemas.openxmlformats.org/drawingml/2006/table">
            <a:tbl>
              <a:tblPr firstRow="1" bandRow="1"/>
              <a:tblGrid>
                <a:gridCol w="3934609">
                  <a:extLst>
                    <a:ext uri="{9D8B030D-6E8A-4147-A177-3AD203B41FA5}">
                      <a16:colId xmlns:a16="http://schemas.microsoft.com/office/drawing/2014/main" val="3044292557"/>
                    </a:ext>
                  </a:extLst>
                </a:gridCol>
                <a:gridCol w="3900981">
                  <a:extLst>
                    <a:ext uri="{9D8B030D-6E8A-4147-A177-3AD203B41FA5}">
                      <a16:colId xmlns:a16="http://schemas.microsoft.com/office/drawing/2014/main" val="2311491805"/>
                    </a:ext>
                  </a:extLst>
                </a:gridCol>
                <a:gridCol w="3917795">
                  <a:extLst>
                    <a:ext uri="{9D8B030D-6E8A-4147-A177-3AD203B41FA5}">
                      <a16:colId xmlns:a16="http://schemas.microsoft.com/office/drawing/2014/main" val="533777992"/>
                    </a:ext>
                  </a:extLst>
                </a:gridCol>
              </a:tblGrid>
              <a:tr h="546409">
                <a:tc gridSpan="3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Comparison: Claims Data vs. EMR Data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671946"/>
                  </a:ext>
                </a:extLst>
              </a:tr>
              <a:tr h="5714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Claims Data</a:t>
                      </a:r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LTPAC EMR Data</a:t>
                      </a:r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406002"/>
                  </a:ext>
                </a:extLst>
              </a:tr>
              <a:tr h="571431">
                <a:tc>
                  <a:txBody>
                    <a:bodyPr/>
                    <a:lstStyle/>
                    <a:p>
                      <a:r>
                        <a:rPr lang="en-US" dirty="0"/>
                        <a:t>Scope of Data</a:t>
                      </a:r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Broad: Captures Data across Providers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Limited: Only Providers Using EMR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765458"/>
                  </a:ext>
                </a:extLst>
              </a:tr>
              <a:tr h="571431">
                <a:tc>
                  <a:txBody>
                    <a:bodyPr/>
                    <a:lstStyle/>
                    <a:p>
                      <a:r>
                        <a:rPr lang="en-US" dirty="0"/>
                        <a:t>Scope of Patients</a:t>
                      </a:r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Insured Patients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Patients including uninsured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772032"/>
                  </a:ext>
                </a:extLst>
              </a:tr>
              <a:tr h="571431">
                <a:tc>
                  <a:txBody>
                    <a:bodyPr/>
                    <a:lstStyle/>
                    <a:p>
                      <a:r>
                        <a:rPr lang="en-US" dirty="0"/>
                        <a:t>Prescription Drugs</a:t>
                      </a:r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Prescription Orders/Refills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Includes Orders and Medication Administration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963361"/>
                  </a:ext>
                </a:extLst>
              </a:tr>
              <a:tr h="571431">
                <a:tc>
                  <a:txBody>
                    <a:bodyPr/>
                    <a:lstStyle/>
                    <a:p>
                      <a:r>
                        <a:rPr lang="en-US" dirty="0"/>
                        <a:t>Non-Prescription Drugs</a:t>
                      </a:r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475239"/>
                  </a:ext>
                </a:extLst>
              </a:tr>
              <a:tr h="571431">
                <a:tc>
                  <a:txBody>
                    <a:bodyPr/>
                    <a:lstStyle/>
                    <a:p>
                      <a:r>
                        <a:rPr lang="en-US" dirty="0"/>
                        <a:t>Data Richness</a:t>
                      </a:r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Limited: Diagnosis, Procedure, Medication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Rich: All Dx, Lab Results, Vitals, Assessments, Notes, ADT, Immunizations, Incidents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860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532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4E115E1-7D88-6744-ABDE-1DDAD4070CF7}"/>
              </a:ext>
            </a:extLst>
          </p:cNvPr>
          <p:cNvSpPr/>
          <p:nvPr/>
        </p:nvSpPr>
        <p:spPr>
          <a:xfrm>
            <a:off x="0" y="971551"/>
            <a:ext cx="12192000" cy="600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65521E-925D-0640-918D-78EC1AD535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Empowered, Person-Centered Care</a:t>
            </a:r>
            <a:endParaRPr lang="en-US" sz="28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23269-D4A6-5C47-A150-B32F490D47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6441" y="1084489"/>
            <a:ext cx="7259254" cy="487637"/>
          </a:xfrm>
        </p:spPr>
        <p:txBody>
          <a:bodyPr rtlCol="0"/>
          <a:lstStyle/>
          <a:p>
            <a:pPr marL="0" indent="0">
              <a:buNone/>
              <a:defRPr/>
            </a:pPr>
            <a:r>
              <a:rPr lang="en-US" sz="2400" dirty="0"/>
              <a:t>Intelligent, role-specific workspaces</a:t>
            </a:r>
          </a:p>
        </p:txBody>
      </p:sp>
      <p:sp>
        <p:nvSpPr>
          <p:cNvPr id="4" name="TextBox 28">
            <a:extLst>
              <a:ext uri="{FF2B5EF4-FFF2-40B4-BE49-F238E27FC236}">
                <a16:creationId xmlns:a16="http://schemas.microsoft.com/office/drawing/2014/main" id="{654E2C73-AB36-A746-9FD9-8A5473EE4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2742" y="4824728"/>
            <a:ext cx="2602800" cy="39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0" bIns="0" anchor="ctr"/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08013" indent="-227013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7613" indent="-227013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27213" indent="-227013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36813" indent="-227013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94013" indent="-227013" defTabSz="6080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51213" indent="-227013" defTabSz="6080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808413" indent="-227013" defTabSz="6080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65613" indent="-227013" defTabSz="6080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601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400" dirty="0">
                <a:solidFill>
                  <a:srgbClr val="58595B"/>
                </a:solidFill>
              </a:rPr>
              <a:t>For Providers</a:t>
            </a:r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9BC987BA-8522-A94F-B469-372DE9C89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1" y="4812821"/>
            <a:ext cx="2601479" cy="39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0" bIns="0" anchor="ctr"/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08013" indent="-227013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7613" indent="-227013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27213" indent="-227013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36813" indent="-227013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94013" indent="-227013" defTabSz="6080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51213" indent="-227013" defTabSz="6080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808413" indent="-227013" defTabSz="6080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65613" indent="-227013" defTabSz="6080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601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400" dirty="0">
                <a:solidFill>
                  <a:srgbClr val="58595B"/>
                </a:solidFill>
              </a:rPr>
              <a:t>For Aides &amp; Universal Caregivers</a:t>
            </a:r>
          </a:p>
        </p:txBody>
      </p:sp>
      <p:sp>
        <p:nvSpPr>
          <p:cNvPr id="6" name="TextBox 30">
            <a:extLst>
              <a:ext uri="{FF2B5EF4-FFF2-40B4-BE49-F238E27FC236}">
                <a16:creationId xmlns:a16="http://schemas.microsoft.com/office/drawing/2014/main" id="{468421FB-3AD2-D248-989D-8A8A8D4CF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2246" y="4822345"/>
            <a:ext cx="2602800" cy="39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0" bIns="0" anchor="ctr"/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08013" indent="-227013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7613" indent="-227013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27213" indent="-227013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36813" indent="-227013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94013" indent="-227013" defTabSz="6080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51213" indent="-227013" defTabSz="6080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808413" indent="-227013" defTabSz="6080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65613" indent="-227013" defTabSz="6080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601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400" dirty="0">
                <a:solidFill>
                  <a:srgbClr val="58595B"/>
                </a:solidFill>
              </a:rPr>
              <a:t>For Nursing Staff</a:t>
            </a: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245F5209-2709-1A49-8D39-87AD7548B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0590" y="2438175"/>
            <a:ext cx="3056077" cy="222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>
            <a:extLst>
              <a:ext uri="{FF2B5EF4-FFF2-40B4-BE49-F238E27FC236}">
                <a16:creationId xmlns:a16="http://schemas.microsoft.com/office/drawing/2014/main" id="{66492556-137A-E742-B058-9488BEF98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578" y="2586857"/>
            <a:ext cx="2425292" cy="204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1ACD7EEA-A5C5-0843-9510-E75BDF248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578" y="1727969"/>
            <a:ext cx="2345970" cy="64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/>
            <a:r>
              <a:rPr lang="en-US" altLang="en-US" dirty="0">
                <a:solidFill>
                  <a:srgbClr val="58595B"/>
                </a:solidFill>
              </a:rPr>
              <a:t>Companion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5326C488-BE34-544D-8623-5B99DD883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5864" y="1727969"/>
            <a:ext cx="2307594" cy="64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/>
            <a:r>
              <a:rPr lang="en-US" altLang="en-US" dirty="0">
                <a:solidFill>
                  <a:srgbClr val="58595B"/>
                </a:solidFill>
              </a:rPr>
              <a:t>Practitioner Engagement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6E943E74-3CB2-384B-8AC9-259CD63D8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588" y="1727969"/>
            <a:ext cx="3084116" cy="64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/>
            <a:r>
              <a:rPr lang="en-US" altLang="en-US" dirty="0">
                <a:solidFill>
                  <a:srgbClr val="58595B"/>
                </a:solidFill>
              </a:rPr>
              <a:t>Nursing Advantage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B977D6-08FA-1C49-BB35-6B5353641EFB}"/>
              </a:ext>
            </a:extLst>
          </p:cNvPr>
          <p:cNvSpPr txBox="1"/>
          <p:nvPr/>
        </p:nvSpPr>
        <p:spPr>
          <a:xfrm>
            <a:off x="8932744" y="5335688"/>
            <a:ext cx="2970498" cy="809773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 defTabSz="457189">
              <a:lnSpc>
                <a:spcPts val="188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58595B"/>
                </a:solidFill>
              </a:rPr>
              <a:t>Review resident’s chart</a:t>
            </a:r>
          </a:p>
          <a:p>
            <a:pPr marL="171446" indent="-171446" defTabSz="457189">
              <a:lnSpc>
                <a:spcPts val="188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58595B"/>
                </a:solidFill>
              </a:rPr>
              <a:t>Manage encounters &amp; orders</a:t>
            </a:r>
          </a:p>
          <a:p>
            <a:pPr marL="171446" indent="-171446" defTabSz="457189">
              <a:lnSpc>
                <a:spcPts val="188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58595B"/>
                </a:solidFill>
              </a:rPr>
              <a:t>Receive alerts/updates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CA12BD-A9AC-ED48-A35F-82A26190822E}"/>
              </a:ext>
            </a:extLst>
          </p:cNvPr>
          <p:cNvSpPr txBox="1"/>
          <p:nvPr/>
        </p:nvSpPr>
        <p:spPr>
          <a:xfrm>
            <a:off x="781051" y="5335688"/>
            <a:ext cx="2580045" cy="809773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 defTabSz="457189">
              <a:lnSpc>
                <a:spcPts val="188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58595B"/>
                </a:solidFill>
              </a:rPr>
              <a:t>ADLs &amp; support tasks</a:t>
            </a:r>
          </a:p>
          <a:p>
            <a:pPr marL="171446" indent="-171446" defTabSz="457189">
              <a:lnSpc>
                <a:spcPts val="188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58595B"/>
                </a:solidFill>
              </a:rPr>
              <a:t>Medication management</a:t>
            </a:r>
          </a:p>
          <a:p>
            <a:pPr marL="171446" indent="-171446" defTabSz="457189">
              <a:lnSpc>
                <a:spcPts val="188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58595B"/>
                </a:solidFill>
              </a:rPr>
              <a:t>Designed with input from Apple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CA28EB-9F68-0147-8411-F62C78F4E149}"/>
              </a:ext>
            </a:extLst>
          </p:cNvPr>
          <p:cNvSpPr txBox="1"/>
          <p:nvPr/>
        </p:nvSpPr>
        <p:spPr>
          <a:xfrm>
            <a:off x="4377055" y="5335688"/>
            <a:ext cx="3073182" cy="809773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 defTabSz="457189">
              <a:lnSpc>
                <a:spcPts val="188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58595B"/>
                </a:solidFill>
              </a:rPr>
              <a:t>Phase I: assessments &amp; alerting</a:t>
            </a:r>
          </a:p>
          <a:p>
            <a:pPr marL="171446" indent="-171446" defTabSz="457189">
              <a:lnSpc>
                <a:spcPts val="188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58595B"/>
                </a:solidFill>
              </a:rPr>
              <a:t>Dynamic, resident-centric assessments</a:t>
            </a:r>
          </a:p>
          <a:p>
            <a:pPr marL="171446" indent="-171446" defTabSz="457189">
              <a:lnSpc>
                <a:spcPts val="188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58595B"/>
                </a:solidFill>
              </a:rPr>
              <a:t>Clinical suggestions &amp; progress notes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6B77954-A230-2441-B793-44B8DECE5D69}"/>
              </a:ext>
            </a:extLst>
          </p:cNvPr>
          <p:cNvCxnSpPr>
            <a:cxnSpLocks/>
          </p:cNvCxnSpPr>
          <p:nvPr/>
        </p:nvCxnSpPr>
        <p:spPr bwMode="auto">
          <a:xfrm>
            <a:off x="3612934" y="2025756"/>
            <a:ext cx="0" cy="417600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2B87B55-269C-244F-BB03-63B1C6F8ACD4}"/>
              </a:ext>
            </a:extLst>
          </p:cNvPr>
          <p:cNvCxnSpPr>
            <a:cxnSpLocks/>
          </p:cNvCxnSpPr>
          <p:nvPr/>
        </p:nvCxnSpPr>
        <p:spPr bwMode="auto">
          <a:xfrm>
            <a:off x="8214359" y="2025756"/>
            <a:ext cx="0" cy="417600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E66C0B-90A8-7348-AEC6-AC566603EB75}"/>
              </a:ext>
            </a:extLst>
          </p:cNvPr>
          <p:cNvCxnSpPr/>
          <p:nvPr/>
        </p:nvCxnSpPr>
        <p:spPr>
          <a:xfrm>
            <a:off x="1835376" y="2281535"/>
            <a:ext cx="446374" cy="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F6606EE-7AAF-DF46-981D-FB68EC9DDA50}"/>
              </a:ext>
            </a:extLst>
          </p:cNvPr>
          <p:cNvCxnSpPr/>
          <p:nvPr/>
        </p:nvCxnSpPr>
        <p:spPr>
          <a:xfrm>
            <a:off x="5690459" y="2281535"/>
            <a:ext cx="446374" cy="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C7B4D25-AEEF-9B4D-801F-96CDD7370CC2}"/>
              </a:ext>
            </a:extLst>
          </p:cNvPr>
          <p:cNvCxnSpPr/>
          <p:nvPr/>
        </p:nvCxnSpPr>
        <p:spPr>
          <a:xfrm>
            <a:off x="9866474" y="2281535"/>
            <a:ext cx="446374" cy="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A91E87E-48E6-1541-A684-E4EADDFB99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4998" y="2556796"/>
            <a:ext cx="3997297" cy="210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66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1F2760D-4EE1-4BF6-B287-79A05CE0F9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67139-5EB6-407A-9E46-EB7FB66BCE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5" b="-1"/>
          <a:stretch/>
        </p:blipFill>
        <p:spPr>
          <a:xfrm>
            <a:off x="0" y="1228060"/>
            <a:ext cx="12192000" cy="444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92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19280D3-D39E-EA44-876F-E531D593AEED}"/>
              </a:ext>
            </a:extLst>
          </p:cNvPr>
          <p:cNvGrpSpPr>
            <a:grpSpLocks noChangeAspect="1"/>
          </p:cNvGrpSpPr>
          <p:nvPr/>
        </p:nvGrpSpPr>
        <p:grpSpPr>
          <a:xfrm>
            <a:off x="8919305" y="1180383"/>
            <a:ext cx="2472264" cy="2441766"/>
            <a:chOff x="8881541" y="1163766"/>
            <a:chExt cx="2642754" cy="2610151"/>
          </a:xfrm>
        </p:grpSpPr>
        <p:sp>
          <p:nvSpPr>
            <p:cNvPr id="3" name="Pie 2">
              <a:extLst>
                <a:ext uri="{FF2B5EF4-FFF2-40B4-BE49-F238E27FC236}">
                  <a16:creationId xmlns:a16="http://schemas.microsoft.com/office/drawing/2014/main" id="{C01B2925-FBA0-064D-BEA4-B6C9906272FC}"/>
                </a:ext>
              </a:extLst>
            </p:cNvPr>
            <p:cNvSpPr/>
            <p:nvPr/>
          </p:nvSpPr>
          <p:spPr>
            <a:xfrm>
              <a:off x="8881541" y="1163766"/>
              <a:ext cx="2610151" cy="2610151"/>
            </a:xfrm>
            <a:prstGeom prst="pie">
              <a:avLst>
                <a:gd name="adj1" fmla="val 3382943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Pie 8">
              <a:extLst>
                <a:ext uri="{FF2B5EF4-FFF2-40B4-BE49-F238E27FC236}">
                  <a16:creationId xmlns:a16="http://schemas.microsoft.com/office/drawing/2014/main" id="{D33574FB-936B-4142-8EAC-F9E76B600D63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8968479" y="1174772"/>
              <a:ext cx="2555816" cy="2555816"/>
            </a:xfrm>
            <a:prstGeom prst="pie">
              <a:avLst>
                <a:gd name="adj1" fmla="val 7438082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7798C2-531E-D94A-AB5E-22ACB8E7A0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1051" y="71439"/>
            <a:ext cx="10629900" cy="90011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Representative Data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EAF4EF-07F4-4056-882F-59205C726B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85" t="9483" b="13246"/>
          <a:stretch/>
        </p:blipFill>
        <p:spPr>
          <a:xfrm>
            <a:off x="4973808" y="1177637"/>
            <a:ext cx="3824616" cy="3034145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D95455D-4289-DB46-BBEB-3703BA723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997903"/>
              </p:ext>
            </p:extLst>
          </p:nvPr>
        </p:nvGraphicFramePr>
        <p:xfrm>
          <a:off x="916896" y="1164780"/>
          <a:ext cx="3946048" cy="53191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15350">
                  <a:extLst>
                    <a:ext uri="{9D8B030D-6E8A-4147-A177-3AD203B41FA5}">
                      <a16:colId xmlns:a16="http://schemas.microsoft.com/office/drawing/2014/main" val="3760874840"/>
                    </a:ext>
                  </a:extLst>
                </a:gridCol>
                <a:gridCol w="975571">
                  <a:extLst>
                    <a:ext uri="{9D8B030D-6E8A-4147-A177-3AD203B41FA5}">
                      <a16:colId xmlns:a16="http://schemas.microsoft.com/office/drawing/2014/main" val="2716428726"/>
                    </a:ext>
                  </a:extLst>
                </a:gridCol>
                <a:gridCol w="1655127">
                  <a:extLst>
                    <a:ext uri="{9D8B030D-6E8A-4147-A177-3AD203B41FA5}">
                      <a16:colId xmlns:a16="http://schemas.microsoft.com/office/drawing/2014/main" val="162353559"/>
                    </a:ext>
                  </a:extLst>
                </a:gridCol>
              </a:tblGrid>
              <a:tr h="660621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Region</a:t>
                      </a:r>
                    </a:p>
                  </a:txBody>
                  <a:tcPr marL="82069" marR="82069" marT="41034" marB="4103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Population</a:t>
                      </a:r>
                    </a:p>
                  </a:txBody>
                  <a:tcPr marL="82069" marR="82069" marT="41034" marB="4103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Census Population</a:t>
                      </a:r>
                    </a:p>
                  </a:txBody>
                  <a:tcPr marL="82069" marR="82069" marT="41034" marB="4103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30065"/>
                  </a:ext>
                </a:extLst>
              </a:tr>
              <a:tr h="539992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East North Central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82069" marR="82069" marT="41034" marB="41034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19%</a:t>
                      </a:r>
                    </a:p>
                  </a:txBody>
                  <a:tcPr marL="82069" marR="82069" marT="41034" marB="41034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15.0%</a:t>
                      </a:r>
                    </a:p>
                  </a:txBody>
                  <a:tcPr marL="82069" marR="82069" marT="41034" marB="41034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58745594"/>
                  </a:ext>
                </a:extLst>
              </a:tr>
              <a:tr h="539992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East South Central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82069" marR="82069" marT="41034" marB="41034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2.6%</a:t>
                      </a:r>
                    </a:p>
                  </a:txBody>
                  <a:tcPr marL="82069" marR="82069" marT="41034" marB="41034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6.0%</a:t>
                      </a:r>
                    </a:p>
                  </a:txBody>
                  <a:tcPr marL="82069" marR="82069" marT="41034" marB="41034" anchor="ctr"/>
                </a:tc>
                <a:extLst>
                  <a:ext uri="{0D108BD9-81ED-4DB2-BD59-A6C34878D82A}">
                    <a16:rowId xmlns:a16="http://schemas.microsoft.com/office/drawing/2014/main" val="4143283138"/>
                  </a:ext>
                </a:extLst>
              </a:tr>
              <a:tr h="499711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Middle Atlantic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82069" marR="82069" marT="41034" marB="41034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13.1%</a:t>
                      </a:r>
                    </a:p>
                  </a:txBody>
                  <a:tcPr marL="82069" marR="82069" marT="41034" marB="41034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13.2%</a:t>
                      </a:r>
                    </a:p>
                  </a:txBody>
                  <a:tcPr marL="82069" marR="82069" marT="41034" marB="41034" anchor="ctr"/>
                </a:tc>
                <a:extLst>
                  <a:ext uri="{0D108BD9-81ED-4DB2-BD59-A6C34878D82A}">
                    <a16:rowId xmlns:a16="http://schemas.microsoft.com/office/drawing/2014/main" val="251486368"/>
                  </a:ext>
                </a:extLst>
              </a:tr>
              <a:tr h="499711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Mountain 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82069" marR="82069" marT="41034" marB="41034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6%</a:t>
                      </a:r>
                    </a:p>
                  </a:txBody>
                  <a:tcPr marL="82069" marR="82069" marT="41034" marB="41034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7.2%</a:t>
                      </a:r>
                    </a:p>
                  </a:txBody>
                  <a:tcPr marL="82069" marR="82069" marT="41034" marB="41034" anchor="ctr"/>
                </a:tc>
                <a:extLst>
                  <a:ext uri="{0D108BD9-81ED-4DB2-BD59-A6C34878D82A}">
                    <a16:rowId xmlns:a16="http://schemas.microsoft.com/office/drawing/2014/main" val="538118878"/>
                  </a:ext>
                </a:extLst>
              </a:tr>
              <a:tr h="499711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New England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82069" marR="82069" marT="41034" marB="41034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4.1%</a:t>
                      </a:r>
                    </a:p>
                  </a:txBody>
                  <a:tcPr marL="82069" marR="82069" marT="41034" marB="41034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4.7%</a:t>
                      </a:r>
                    </a:p>
                  </a:txBody>
                  <a:tcPr marL="82069" marR="82069" marT="41034" marB="41034" anchor="ctr"/>
                </a:tc>
                <a:extLst>
                  <a:ext uri="{0D108BD9-81ED-4DB2-BD59-A6C34878D82A}">
                    <a16:rowId xmlns:a16="http://schemas.microsoft.com/office/drawing/2014/main" val="4191968149"/>
                  </a:ext>
                </a:extLst>
              </a:tr>
              <a:tr h="499711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Pacific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82069" marR="82069" marT="41034" marB="41034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11.7%</a:t>
                      </a:r>
                    </a:p>
                  </a:txBody>
                  <a:tcPr marL="82069" marR="82069" marT="41034" marB="41034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16.2%</a:t>
                      </a:r>
                    </a:p>
                  </a:txBody>
                  <a:tcPr marL="82069" marR="82069" marT="41034" marB="41034" anchor="ctr"/>
                </a:tc>
                <a:extLst>
                  <a:ext uri="{0D108BD9-81ED-4DB2-BD59-A6C34878D82A}">
                    <a16:rowId xmlns:a16="http://schemas.microsoft.com/office/drawing/2014/main" val="1833852930"/>
                  </a:ext>
                </a:extLst>
              </a:tr>
              <a:tr h="499711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South Atlantic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82069" marR="82069" marT="41034" marB="41034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19.7%</a:t>
                      </a:r>
                    </a:p>
                  </a:txBody>
                  <a:tcPr marL="82069" marR="82069" marT="41034" marB="41034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19.4%</a:t>
                      </a:r>
                    </a:p>
                  </a:txBody>
                  <a:tcPr marL="82069" marR="82069" marT="41034" marB="41034" anchor="ctr"/>
                </a:tc>
                <a:extLst>
                  <a:ext uri="{0D108BD9-81ED-4DB2-BD59-A6C34878D82A}">
                    <a16:rowId xmlns:a16="http://schemas.microsoft.com/office/drawing/2014/main" val="408852414"/>
                  </a:ext>
                </a:extLst>
              </a:tr>
              <a:tr h="539992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West North Central</a:t>
                      </a:r>
                    </a:p>
                  </a:txBody>
                  <a:tcPr marL="82069" marR="82069" marT="41034" marB="41034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10.9%</a:t>
                      </a:r>
                    </a:p>
                  </a:txBody>
                  <a:tcPr marL="82069" marR="82069" marT="41034" marB="41034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6.6%</a:t>
                      </a:r>
                    </a:p>
                  </a:txBody>
                  <a:tcPr marL="82069" marR="82069" marT="41034" marB="41034" anchor="ctr"/>
                </a:tc>
                <a:extLst>
                  <a:ext uri="{0D108BD9-81ED-4DB2-BD59-A6C34878D82A}">
                    <a16:rowId xmlns:a16="http://schemas.microsoft.com/office/drawing/2014/main" val="960927396"/>
                  </a:ext>
                </a:extLst>
              </a:tr>
              <a:tr h="539992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West South Central</a:t>
                      </a:r>
                    </a:p>
                  </a:txBody>
                  <a:tcPr marL="82069" marR="82069" marT="41034" marB="41034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13.1%</a:t>
                      </a:r>
                    </a:p>
                  </a:txBody>
                  <a:tcPr marL="82069" marR="82069" marT="41034" marB="41034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7.8%</a:t>
                      </a:r>
                    </a:p>
                  </a:txBody>
                  <a:tcPr marL="82069" marR="82069" marT="41034" marB="41034" anchor="ctr"/>
                </a:tc>
                <a:extLst>
                  <a:ext uri="{0D108BD9-81ED-4DB2-BD59-A6C34878D82A}">
                    <a16:rowId xmlns:a16="http://schemas.microsoft.com/office/drawing/2014/main" val="213232711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82C68C0-E803-9B4B-ACBC-38B6CB6AC792}"/>
              </a:ext>
            </a:extLst>
          </p:cNvPr>
          <p:cNvSpPr txBox="1"/>
          <p:nvPr/>
        </p:nvSpPr>
        <p:spPr>
          <a:xfrm>
            <a:off x="9103241" y="5859368"/>
            <a:ext cx="220445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Source: </a:t>
            </a:r>
            <a:r>
              <a:rPr lang="en-US" sz="1067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PointClickCare</a:t>
            </a:r>
            <a:r>
              <a:rPr lang="en-US" sz="10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067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HealthVeritv</a:t>
            </a:r>
            <a:endParaRPr lang="en-US" sz="1067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C73B767-DFF3-E540-8A1B-5546C86F2FF8}"/>
              </a:ext>
            </a:extLst>
          </p:cNvPr>
          <p:cNvGraphicFramePr>
            <a:graphicFrameLocks noGrp="1"/>
          </p:cNvGraphicFramePr>
          <p:nvPr/>
        </p:nvGraphicFramePr>
        <p:xfrm>
          <a:off x="9060006" y="3777156"/>
          <a:ext cx="2290921" cy="20683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8159">
                  <a:extLst>
                    <a:ext uri="{9D8B030D-6E8A-4147-A177-3AD203B41FA5}">
                      <a16:colId xmlns:a16="http://schemas.microsoft.com/office/drawing/2014/main" val="3760874840"/>
                    </a:ext>
                  </a:extLst>
                </a:gridCol>
                <a:gridCol w="1212762">
                  <a:extLst>
                    <a:ext uri="{9D8B030D-6E8A-4147-A177-3AD203B41FA5}">
                      <a16:colId xmlns:a16="http://schemas.microsoft.com/office/drawing/2014/main" val="2716428726"/>
                    </a:ext>
                  </a:extLst>
                </a:gridCol>
              </a:tblGrid>
              <a:tr h="498681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Ages</a:t>
                      </a:r>
                    </a:p>
                  </a:txBody>
                  <a:tcPr marL="82069" marR="82069" marT="41034" marB="41034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Population</a:t>
                      </a:r>
                    </a:p>
                  </a:txBody>
                  <a:tcPr marL="82069" marR="82069" marT="41034" marB="41034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0065"/>
                  </a:ext>
                </a:extLst>
              </a:tr>
              <a:tr h="407622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0-17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82069" marR="82069" marT="41034" marB="41034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3.9%</a:t>
                      </a:r>
                    </a:p>
                  </a:txBody>
                  <a:tcPr marL="82069" marR="82069" marT="41034" marB="41034" anchor="ctr"/>
                </a:tc>
                <a:extLst>
                  <a:ext uri="{0D108BD9-81ED-4DB2-BD59-A6C34878D82A}">
                    <a16:rowId xmlns:a16="http://schemas.microsoft.com/office/drawing/2014/main" val="3558745594"/>
                  </a:ext>
                </a:extLst>
              </a:tr>
              <a:tr h="407622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18-44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82069" marR="82069" marT="41034" marB="41034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3.1%</a:t>
                      </a:r>
                    </a:p>
                  </a:txBody>
                  <a:tcPr marL="82069" marR="82069" marT="41034" marB="41034" anchor="ctr"/>
                </a:tc>
                <a:extLst>
                  <a:ext uri="{0D108BD9-81ED-4DB2-BD59-A6C34878D82A}">
                    <a16:rowId xmlns:a16="http://schemas.microsoft.com/office/drawing/2014/main" val="4143283138"/>
                  </a:ext>
                </a:extLst>
              </a:tr>
              <a:tr h="377216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45-64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82069" marR="82069" marT="41034" marB="41034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13.6%</a:t>
                      </a:r>
                    </a:p>
                  </a:txBody>
                  <a:tcPr marL="82069" marR="82069" marT="41034" marB="41034" anchor="ctr"/>
                </a:tc>
                <a:extLst>
                  <a:ext uri="{0D108BD9-81ED-4DB2-BD59-A6C34878D82A}">
                    <a16:rowId xmlns:a16="http://schemas.microsoft.com/office/drawing/2014/main" val="251486368"/>
                  </a:ext>
                </a:extLst>
              </a:tr>
              <a:tr h="377216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65+ 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82069" marR="82069" marT="41034" marB="41034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79.4%</a:t>
                      </a:r>
                    </a:p>
                  </a:txBody>
                  <a:tcPr marL="82069" marR="82069" marT="41034" marB="41034" anchor="ctr"/>
                </a:tc>
                <a:extLst>
                  <a:ext uri="{0D108BD9-81ED-4DB2-BD59-A6C34878D82A}">
                    <a16:rowId xmlns:a16="http://schemas.microsoft.com/office/drawing/2014/main" val="53811887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C607E07-5DE7-914A-BC12-A012CDE781BB}"/>
              </a:ext>
            </a:extLst>
          </p:cNvPr>
          <p:cNvSpPr txBox="1"/>
          <p:nvPr/>
        </p:nvSpPr>
        <p:spPr>
          <a:xfrm>
            <a:off x="9234400" y="2289033"/>
            <a:ext cx="714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59.6%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Female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00E254-9490-2448-9EAC-94768CBD6F5B}"/>
              </a:ext>
            </a:extLst>
          </p:cNvPr>
          <p:cNvSpPr txBox="1"/>
          <p:nvPr/>
        </p:nvSpPr>
        <p:spPr>
          <a:xfrm>
            <a:off x="10485217" y="1981950"/>
            <a:ext cx="631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40.4%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Male</a:t>
            </a:r>
          </a:p>
        </p:txBody>
      </p:sp>
    </p:spTree>
    <p:extLst>
      <p:ext uri="{BB962C8B-B14F-4D97-AF65-F5344CB8AC3E}">
        <p14:creationId xmlns:p14="http://schemas.microsoft.com/office/powerpoint/2010/main" val="3199194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7798C2-531E-D94A-AB5E-22ACB8E7A0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1051" y="71439"/>
            <a:ext cx="10629900" cy="90011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A sampling of patient counts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178B10F-CB23-2542-9CD1-1C29A1CF6873}"/>
              </a:ext>
            </a:extLst>
          </p:cNvPr>
          <p:cNvGrpSpPr>
            <a:grpSpLocks noChangeAspect="1"/>
          </p:cNvGrpSpPr>
          <p:nvPr/>
        </p:nvGrpSpPr>
        <p:grpSpPr>
          <a:xfrm>
            <a:off x="677375" y="1064735"/>
            <a:ext cx="10940423" cy="5004766"/>
            <a:chOff x="677369" y="817842"/>
            <a:chExt cx="11052538" cy="505605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376C94E-E513-4656-BA70-A5175F159C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1210" b="41477"/>
            <a:stretch/>
          </p:blipFill>
          <p:spPr>
            <a:xfrm>
              <a:off x="836472" y="1266674"/>
              <a:ext cx="5592040" cy="295896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BCBE82-D210-D745-B31F-7047A32141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658"/>
            <a:stretch/>
          </p:blipFill>
          <p:spPr>
            <a:xfrm>
              <a:off x="6303819" y="817842"/>
              <a:ext cx="5426088" cy="505605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0323C7F-BDDA-1547-AA1C-0BABE30DCC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5647" r="49280"/>
            <a:stretch/>
          </p:blipFill>
          <p:spPr>
            <a:xfrm>
              <a:off x="677369" y="3990107"/>
              <a:ext cx="5813263" cy="1736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0040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54CA366A-1743-004C-BA64-FE9D491915A3}"/>
              </a:ext>
            </a:extLst>
          </p:cNvPr>
          <p:cNvSpPr/>
          <p:nvPr/>
        </p:nvSpPr>
        <p:spPr>
          <a:xfrm>
            <a:off x="3598473" y="1458977"/>
            <a:ext cx="2478024" cy="2478024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CA47BE-77D8-CC40-BA07-254616106266}"/>
              </a:ext>
            </a:extLst>
          </p:cNvPr>
          <p:cNvSpPr txBox="1"/>
          <p:nvPr/>
        </p:nvSpPr>
        <p:spPr>
          <a:xfrm>
            <a:off x="4020369" y="1070884"/>
            <a:ext cx="1617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Clinical Dataset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2C0552A-9635-ED4A-B7FC-E8B04B7789E5}"/>
              </a:ext>
            </a:extLst>
          </p:cNvPr>
          <p:cNvSpPr txBox="1"/>
          <p:nvPr/>
        </p:nvSpPr>
        <p:spPr>
          <a:xfrm>
            <a:off x="8881090" y="1046070"/>
            <a:ext cx="2074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Commercial Dataset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3F651-E35E-904A-9C34-9EC8E36E64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Applications and Use Cases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5281DF-A59F-AE42-A6A6-8B020216F4EF}"/>
              </a:ext>
            </a:extLst>
          </p:cNvPr>
          <p:cNvSpPr/>
          <p:nvPr/>
        </p:nvSpPr>
        <p:spPr>
          <a:xfrm rot="2700000">
            <a:off x="1487809" y="1849578"/>
            <a:ext cx="1700648" cy="17006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D86ABE-D848-B148-8B17-6C4EE7E3838E}"/>
              </a:ext>
            </a:extLst>
          </p:cNvPr>
          <p:cNvSpPr/>
          <p:nvPr/>
        </p:nvSpPr>
        <p:spPr>
          <a:xfrm>
            <a:off x="1383235" y="2616073"/>
            <a:ext cx="19098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38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Development </a:t>
            </a:r>
            <a:br>
              <a:rPr lang="en-US" sz="2000" dirty="0">
                <a:solidFill>
                  <a:schemeClr val="bg1"/>
                </a:solidFill>
                <a:latin typeface="+mj-lt"/>
              </a:rPr>
            </a:br>
            <a:r>
              <a:rPr lang="en-US" sz="2000" dirty="0">
                <a:solidFill>
                  <a:schemeClr val="bg1"/>
                </a:solidFill>
                <a:latin typeface="+mj-lt"/>
              </a:rPr>
              <a:t>&amp; Trials</a:t>
            </a:r>
          </a:p>
          <a:p>
            <a:pPr lvl="1" algn="ctr">
              <a:lnSpc>
                <a:spcPts val="2380"/>
              </a:lnSpc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F6D653-B5D5-A04B-8012-9E9F2C0775F4}"/>
              </a:ext>
            </a:extLst>
          </p:cNvPr>
          <p:cNvSpPr/>
          <p:nvPr/>
        </p:nvSpPr>
        <p:spPr>
          <a:xfrm rot="2700000">
            <a:off x="3992470" y="1849578"/>
            <a:ext cx="1700648" cy="1700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2BAE1E-988F-9747-91F4-8F72C3B53F90}"/>
              </a:ext>
            </a:extLst>
          </p:cNvPr>
          <p:cNvSpPr/>
          <p:nvPr/>
        </p:nvSpPr>
        <p:spPr>
          <a:xfrm>
            <a:off x="3887896" y="2616073"/>
            <a:ext cx="1909897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Real World Evidence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EA1F9E-FCFE-7A46-A07B-F5D6305C6045}"/>
              </a:ext>
            </a:extLst>
          </p:cNvPr>
          <p:cNvSpPr/>
          <p:nvPr/>
        </p:nvSpPr>
        <p:spPr>
          <a:xfrm rot="2700000">
            <a:off x="6497131" y="1849578"/>
            <a:ext cx="1700648" cy="17006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E9C777-7842-A543-BE33-D4450E437E51}"/>
              </a:ext>
            </a:extLst>
          </p:cNvPr>
          <p:cNvSpPr/>
          <p:nvPr/>
        </p:nvSpPr>
        <p:spPr>
          <a:xfrm>
            <a:off x="6710607" y="2616073"/>
            <a:ext cx="13864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PV &amp; Safety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5D33B7-39D8-3543-8C7E-83D07D756067}"/>
              </a:ext>
            </a:extLst>
          </p:cNvPr>
          <p:cNvSpPr/>
          <p:nvPr/>
        </p:nvSpPr>
        <p:spPr>
          <a:xfrm rot="2700000">
            <a:off x="9028295" y="1849578"/>
            <a:ext cx="1700648" cy="17006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DEB6A4-08D6-1245-A6EE-C19644D578A3}"/>
              </a:ext>
            </a:extLst>
          </p:cNvPr>
          <p:cNvSpPr/>
          <p:nvPr/>
        </p:nvSpPr>
        <p:spPr>
          <a:xfrm>
            <a:off x="8923721" y="2616073"/>
            <a:ext cx="1909897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Commercial Insights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84D45F-E081-704D-AB52-B04945668A1C}"/>
              </a:ext>
            </a:extLst>
          </p:cNvPr>
          <p:cNvSpPr/>
          <p:nvPr/>
        </p:nvSpPr>
        <p:spPr>
          <a:xfrm>
            <a:off x="1135593" y="4004340"/>
            <a:ext cx="2329815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en-US" sz="1600" dirty="0">
                <a:solidFill>
                  <a:schemeClr val="tx2"/>
                </a:solidFill>
              </a:rPr>
              <a:t>Clinical Trial Design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&amp; Optimization</a:t>
            </a:r>
          </a:p>
          <a:p>
            <a:pPr algn="ctr">
              <a:spcBef>
                <a:spcPts val="2000"/>
              </a:spcBef>
            </a:pPr>
            <a:r>
              <a:rPr lang="en-US" sz="1600" dirty="0">
                <a:solidFill>
                  <a:schemeClr val="tx2"/>
                </a:solidFill>
              </a:rPr>
              <a:t>Trial Recruitment</a:t>
            </a:r>
          </a:p>
          <a:p>
            <a:pPr algn="ctr">
              <a:spcBef>
                <a:spcPts val="2000"/>
              </a:spcBef>
            </a:pPr>
            <a:r>
              <a:rPr lang="en-US" sz="1600" dirty="0">
                <a:solidFill>
                  <a:schemeClr val="tx2"/>
                </a:solidFill>
              </a:rPr>
              <a:t>Drug Repurposing</a:t>
            </a:r>
          </a:p>
          <a:p>
            <a:pPr algn="ctr">
              <a:spcBef>
                <a:spcPts val="2000"/>
              </a:spcBef>
            </a:pPr>
            <a:r>
              <a:rPr lang="en-US" sz="1600" dirty="0">
                <a:solidFill>
                  <a:schemeClr val="tx2"/>
                </a:solidFill>
              </a:rPr>
              <a:t>Drug Candidate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Selection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A72145-58B2-DF41-B71A-DDCA0CE60E11}"/>
              </a:ext>
            </a:extLst>
          </p:cNvPr>
          <p:cNvSpPr/>
          <p:nvPr/>
        </p:nvSpPr>
        <p:spPr>
          <a:xfrm>
            <a:off x="3887896" y="4004340"/>
            <a:ext cx="188263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2000"/>
              </a:spcBef>
            </a:pPr>
            <a:r>
              <a:rPr lang="en-US" sz="1600" dirty="0">
                <a:solidFill>
                  <a:schemeClr val="tx2"/>
                </a:solidFill>
              </a:rPr>
              <a:t>Health Economics / Outcomes Research</a:t>
            </a:r>
          </a:p>
          <a:p>
            <a:pPr lvl="0" algn="ctr">
              <a:spcBef>
                <a:spcPts val="2000"/>
              </a:spcBef>
            </a:pPr>
            <a:r>
              <a:rPr lang="en-US" sz="1600" dirty="0">
                <a:solidFill>
                  <a:schemeClr val="tx2"/>
                </a:solidFill>
              </a:rPr>
              <a:t>Prospective Studies </a:t>
            </a:r>
          </a:p>
          <a:p>
            <a:pPr lvl="0" algn="ctr">
              <a:spcBef>
                <a:spcPts val="2000"/>
              </a:spcBef>
            </a:pPr>
            <a:r>
              <a:rPr lang="en-US" sz="1600" dirty="0">
                <a:solidFill>
                  <a:schemeClr val="tx2"/>
                </a:solidFill>
              </a:rPr>
              <a:t>Pragmatic Trials</a:t>
            </a:r>
          </a:p>
          <a:p>
            <a:pPr lvl="0" algn="ctr">
              <a:spcBef>
                <a:spcPts val="2000"/>
              </a:spcBef>
            </a:pPr>
            <a:r>
              <a:rPr lang="en-US" sz="1600" dirty="0">
                <a:solidFill>
                  <a:schemeClr val="tx2"/>
                </a:solidFill>
              </a:rPr>
              <a:t>Custom Research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/ Registry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2A0480-8919-B141-8F15-86823742BE9F}"/>
              </a:ext>
            </a:extLst>
          </p:cNvPr>
          <p:cNvSpPr/>
          <p:nvPr/>
        </p:nvSpPr>
        <p:spPr>
          <a:xfrm>
            <a:off x="5644601" y="4004340"/>
            <a:ext cx="34853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2000"/>
              </a:spcBef>
            </a:pPr>
            <a:r>
              <a:rPr lang="en-US" sz="1600" dirty="0">
                <a:solidFill>
                  <a:schemeClr val="tx2"/>
                </a:solidFill>
              </a:rPr>
              <a:t>Post-market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surveillance</a:t>
            </a:r>
            <a:br>
              <a:rPr lang="en-US" sz="1600" dirty="0">
                <a:solidFill>
                  <a:schemeClr val="tx2"/>
                </a:solidFill>
              </a:rPr>
            </a:b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Adverse Events</a:t>
            </a:r>
          </a:p>
          <a:p>
            <a:pPr lvl="0" algn="ctr">
              <a:spcBef>
                <a:spcPts val="2000"/>
              </a:spcBef>
            </a:pPr>
            <a:r>
              <a:rPr lang="en-US" sz="1600" dirty="0">
                <a:solidFill>
                  <a:schemeClr val="tx2"/>
                </a:solidFill>
              </a:rPr>
              <a:t>Epidemiology</a:t>
            </a:r>
          </a:p>
          <a:p>
            <a:pPr lvl="0" algn="ctr">
              <a:spcBef>
                <a:spcPts val="2000"/>
              </a:spcBef>
            </a:pPr>
            <a:r>
              <a:rPr lang="en-US" sz="1600" dirty="0">
                <a:solidFill>
                  <a:schemeClr val="tx2"/>
                </a:solidFill>
              </a:rPr>
              <a:t>Signal Detection</a:t>
            </a:r>
          </a:p>
          <a:p>
            <a:pPr lvl="0" algn="ctr">
              <a:spcBef>
                <a:spcPts val="2000"/>
              </a:spcBef>
            </a:pPr>
            <a:r>
              <a:rPr lang="en-US" sz="1600" dirty="0">
                <a:solidFill>
                  <a:schemeClr val="tx2"/>
                </a:solidFill>
              </a:rPr>
              <a:t>Drug Utilization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1D5567-2861-F04D-B096-DC9CA4EC23E8}"/>
              </a:ext>
            </a:extLst>
          </p:cNvPr>
          <p:cNvSpPr/>
          <p:nvPr/>
        </p:nvSpPr>
        <p:spPr>
          <a:xfrm>
            <a:off x="8175765" y="4004340"/>
            <a:ext cx="3485322" cy="2595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2000"/>
              </a:spcBef>
            </a:pPr>
            <a:r>
              <a:rPr lang="en-US" sz="1600" dirty="0">
                <a:solidFill>
                  <a:schemeClr val="tx2"/>
                </a:solidFill>
              </a:rPr>
              <a:t>Market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Insights</a:t>
            </a:r>
          </a:p>
          <a:p>
            <a:pPr lvl="0" algn="ctr">
              <a:spcBef>
                <a:spcPts val="2000"/>
              </a:spcBef>
            </a:pPr>
            <a:r>
              <a:rPr lang="en-US" sz="1600" dirty="0">
                <a:solidFill>
                  <a:schemeClr val="tx2"/>
                </a:solidFill>
              </a:rPr>
              <a:t>Commercial Ops</a:t>
            </a:r>
          </a:p>
          <a:p>
            <a:pPr lvl="0" algn="ctr">
              <a:spcBef>
                <a:spcPts val="2000"/>
              </a:spcBef>
            </a:pPr>
            <a:r>
              <a:rPr lang="en-US" sz="1600" dirty="0">
                <a:solidFill>
                  <a:schemeClr val="tx2"/>
                </a:solidFill>
              </a:rPr>
              <a:t>Patient Journey</a:t>
            </a:r>
          </a:p>
          <a:p>
            <a:pPr lvl="0" algn="ctr">
              <a:spcBef>
                <a:spcPts val="2000"/>
              </a:spcBef>
            </a:pPr>
            <a:r>
              <a:rPr lang="en-US" sz="1600" dirty="0">
                <a:solidFill>
                  <a:schemeClr val="tx2"/>
                </a:solidFill>
              </a:rPr>
              <a:t>Brand Tracking</a:t>
            </a:r>
          </a:p>
          <a:p>
            <a:pPr lvl="0" algn="ctr">
              <a:spcBef>
                <a:spcPts val="2000"/>
              </a:spcBef>
            </a:pPr>
            <a:r>
              <a:rPr lang="en-US" sz="1600" dirty="0">
                <a:solidFill>
                  <a:schemeClr val="tx2"/>
                </a:solidFill>
              </a:rPr>
              <a:t>Market Access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A939BE-2DBD-D54A-97FE-3CB2FFB3635D}"/>
              </a:ext>
            </a:extLst>
          </p:cNvPr>
          <p:cNvCxnSpPr/>
          <p:nvPr/>
        </p:nvCxnSpPr>
        <p:spPr>
          <a:xfrm>
            <a:off x="1384547" y="4649950"/>
            <a:ext cx="1836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421A34B-05CA-E740-B1A8-2802B384D15A}"/>
              </a:ext>
            </a:extLst>
          </p:cNvPr>
          <p:cNvCxnSpPr/>
          <p:nvPr/>
        </p:nvCxnSpPr>
        <p:spPr>
          <a:xfrm>
            <a:off x="1384547" y="5166785"/>
            <a:ext cx="1836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1724AD5-02DC-8642-98C7-A5ADBA68634A}"/>
              </a:ext>
            </a:extLst>
          </p:cNvPr>
          <p:cNvCxnSpPr/>
          <p:nvPr/>
        </p:nvCxnSpPr>
        <p:spPr>
          <a:xfrm>
            <a:off x="1384547" y="5657115"/>
            <a:ext cx="1836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9933033-9837-BB4E-9DCF-D1B9FC37021F}"/>
              </a:ext>
            </a:extLst>
          </p:cNvPr>
          <p:cNvCxnSpPr/>
          <p:nvPr/>
        </p:nvCxnSpPr>
        <p:spPr>
          <a:xfrm>
            <a:off x="3889208" y="4649950"/>
            <a:ext cx="1836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3A99050-33E9-894F-A31B-0C3EE4E832F7}"/>
              </a:ext>
            </a:extLst>
          </p:cNvPr>
          <p:cNvCxnSpPr/>
          <p:nvPr/>
        </p:nvCxnSpPr>
        <p:spPr>
          <a:xfrm>
            <a:off x="3889208" y="5166785"/>
            <a:ext cx="1836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969E91B-034D-9947-9719-49EE93194CA9}"/>
              </a:ext>
            </a:extLst>
          </p:cNvPr>
          <p:cNvCxnSpPr/>
          <p:nvPr/>
        </p:nvCxnSpPr>
        <p:spPr>
          <a:xfrm>
            <a:off x="3889208" y="5657115"/>
            <a:ext cx="1836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9463A8-CE2B-E84C-9A32-767EA80CD1BF}"/>
              </a:ext>
            </a:extLst>
          </p:cNvPr>
          <p:cNvCxnSpPr/>
          <p:nvPr/>
        </p:nvCxnSpPr>
        <p:spPr>
          <a:xfrm>
            <a:off x="6469262" y="4649950"/>
            <a:ext cx="1836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A51F210-809B-4F4F-8D5B-5089BE13E7BB}"/>
              </a:ext>
            </a:extLst>
          </p:cNvPr>
          <p:cNvCxnSpPr/>
          <p:nvPr/>
        </p:nvCxnSpPr>
        <p:spPr>
          <a:xfrm>
            <a:off x="6469262" y="5166785"/>
            <a:ext cx="1836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6B64618-E341-3E40-AB41-7D1E3FB3401E}"/>
              </a:ext>
            </a:extLst>
          </p:cNvPr>
          <p:cNvCxnSpPr/>
          <p:nvPr/>
        </p:nvCxnSpPr>
        <p:spPr>
          <a:xfrm>
            <a:off x="6469262" y="5657115"/>
            <a:ext cx="1836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88ADF5D-AA62-EB4A-A5FA-30F7FC82B556}"/>
              </a:ext>
            </a:extLst>
          </p:cNvPr>
          <p:cNvCxnSpPr/>
          <p:nvPr/>
        </p:nvCxnSpPr>
        <p:spPr>
          <a:xfrm>
            <a:off x="9057556" y="4649950"/>
            <a:ext cx="1836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AE54DCC-566B-E549-AFFC-4C646C78B571}"/>
              </a:ext>
            </a:extLst>
          </p:cNvPr>
          <p:cNvCxnSpPr/>
          <p:nvPr/>
        </p:nvCxnSpPr>
        <p:spPr>
          <a:xfrm>
            <a:off x="9057556" y="5166785"/>
            <a:ext cx="1836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FCBF6D9-E3D2-9B4D-8542-707971F0128E}"/>
              </a:ext>
            </a:extLst>
          </p:cNvPr>
          <p:cNvCxnSpPr/>
          <p:nvPr/>
        </p:nvCxnSpPr>
        <p:spPr>
          <a:xfrm>
            <a:off x="9057556" y="5657115"/>
            <a:ext cx="1836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123A6C2-849F-7A49-A0EE-97459BDF6B5C}"/>
              </a:ext>
            </a:extLst>
          </p:cNvPr>
          <p:cNvCxnSpPr/>
          <p:nvPr/>
        </p:nvCxnSpPr>
        <p:spPr>
          <a:xfrm>
            <a:off x="6469262" y="6160697"/>
            <a:ext cx="1836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2AEB25D-639C-FD4F-B0BC-0281D6228427}"/>
              </a:ext>
            </a:extLst>
          </p:cNvPr>
          <p:cNvCxnSpPr/>
          <p:nvPr/>
        </p:nvCxnSpPr>
        <p:spPr>
          <a:xfrm>
            <a:off x="9057556" y="6160697"/>
            <a:ext cx="1836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phic 35">
            <a:extLst>
              <a:ext uri="{FF2B5EF4-FFF2-40B4-BE49-F238E27FC236}">
                <a16:creationId xmlns:a16="http://schemas.microsoft.com/office/drawing/2014/main" id="{A72C4221-DA75-CA45-8A3C-955DB0A05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73819" y="1994613"/>
            <a:ext cx="609600" cy="6096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C3615316-1651-894F-AF25-A46E099C2C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50133" y="2011413"/>
            <a:ext cx="576000" cy="5760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7861A777-46B9-094E-8A6B-FF227C925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02408" y="1994613"/>
            <a:ext cx="609600" cy="6096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1322D5E4-75E1-D84F-828C-C4593BE4E3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95663" y="2026509"/>
            <a:ext cx="545809" cy="545809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EFBAF803-D642-604E-933C-014EC93C22B6}"/>
              </a:ext>
            </a:extLst>
          </p:cNvPr>
          <p:cNvSpPr/>
          <p:nvPr/>
        </p:nvSpPr>
        <p:spPr>
          <a:xfrm>
            <a:off x="8638442" y="1461880"/>
            <a:ext cx="2478024" cy="2475121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19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reeform 122">
            <a:extLst>
              <a:ext uri="{FF2B5EF4-FFF2-40B4-BE49-F238E27FC236}">
                <a16:creationId xmlns:a16="http://schemas.microsoft.com/office/drawing/2014/main" id="{FD66B2D4-3933-E241-B5C3-D408E10637EC}"/>
              </a:ext>
            </a:extLst>
          </p:cNvPr>
          <p:cNvSpPr/>
          <p:nvPr/>
        </p:nvSpPr>
        <p:spPr>
          <a:xfrm>
            <a:off x="1174182" y="3698908"/>
            <a:ext cx="4892229" cy="2341668"/>
          </a:xfrm>
          <a:custGeom>
            <a:avLst/>
            <a:gdLst>
              <a:gd name="connsiteX0" fmla="*/ 0 w 3944027"/>
              <a:gd name="connsiteY0" fmla="*/ 1993319 h 1993318"/>
              <a:gd name="connsiteX1" fmla="*/ 3944027 w 3944027"/>
              <a:gd name="connsiteY1" fmla="*/ 1993319 h 1993318"/>
              <a:gd name="connsiteX2" fmla="*/ 532762 w 3944027"/>
              <a:gd name="connsiteY2" fmla="*/ 0 h 1993318"/>
              <a:gd name="connsiteX3" fmla="*/ 0 w 3944027"/>
              <a:gd name="connsiteY3" fmla="*/ 1993319 h 199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4027" h="1993318">
                <a:moveTo>
                  <a:pt x="0" y="1993319"/>
                </a:moveTo>
                <a:lnTo>
                  <a:pt x="3944027" y="1993319"/>
                </a:lnTo>
                <a:lnTo>
                  <a:pt x="532762" y="0"/>
                </a:lnTo>
                <a:cubicBezTo>
                  <a:pt x="198792" y="582049"/>
                  <a:pt x="0" y="1259777"/>
                  <a:pt x="0" y="1993319"/>
                </a:cubicBezTo>
                <a:close/>
              </a:path>
            </a:pathLst>
          </a:custGeom>
          <a:solidFill>
            <a:schemeClr val="accent1"/>
          </a:solidFill>
          <a:ln w="2500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6" name="Freeform 125">
            <a:extLst>
              <a:ext uri="{FF2B5EF4-FFF2-40B4-BE49-F238E27FC236}">
                <a16:creationId xmlns:a16="http://schemas.microsoft.com/office/drawing/2014/main" id="{CF73E283-BA36-CD40-8E59-BBB726E2B879}"/>
              </a:ext>
            </a:extLst>
          </p:cNvPr>
          <p:cNvSpPr/>
          <p:nvPr/>
        </p:nvSpPr>
        <p:spPr>
          <a:xfrm>
            <a:off x="6174908" y="3717642"/>
            <a:ext cx="4842911" cy="2322935"/>
          </a:xfrm>
          <a:custGeom>
            <a:avLst/>
            <a:gdLst>
              <a:gd name="connsiteX0" fmla="*/ 3904269 w 3904268"/>
              <a:gd name="connsiteY0" fmla="*/ 1977373 h 1977372"/>
              <a:gd name="connsiteX1" fmla="*/ 3379459 w 3904268"/>
              <a:gd name="connsiteY1" fmla="*/ 0 h 1977372"/>
              <a:gd name="connsiteX2" fmla="*/ 0 w 3904268"/>
              <a:gd name="connsiteY2" fmla="*/ 1977373 h 1977372"/>
              <a:gd name="connsiteX3" fmla="*/ 3904269 w 3904268"/>
              <a:gd name="connsiteY3" fmla="*/ 1977373 h 197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4268" h="1977372">
                <a:moveTo>
                  <a:pt x="3904269" y="1977373"/>
                </a:moveTo>
                <a:cubicBezTo>
                  <a:pt x="3904269" y="1259778"/>
                  <a:pt x="3713429" y="582049"/>
                  <a:pt x="3379459" y="0"/>
                </a:cubicBezTo>
                <a:lnTo>
                  <a:pt x="0" y="1977373"/>
                </a:lnTo>
                <a:lnTo>
                  <a:pt x="3904269" y="1977373"/>
                </a:lnTo>
                <a:close/>
              </a:path>
            </a:pathLst>
          </a:custGeom>
          <a:solidFill>
            <a:schemeClr val="accent1"/>
          </a:solidFill>
          <a:ln w="2500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7" name="Freeform 126">
            <a:extLst>
              <a:ext uri="{FF2B5EF4-FFF2-40B4-BE49-F238E27FC236}">
                <a16:creationId xmlns:a16="http://schemas.microsoft.com/office/drawing/2014/main" id="{137789B8-3994-8940-9551-CB0DE14AC2AB}"/>
              </a:ext>
            </a:extLst>
          </p:cNvPr>
          <p:cNvSpPr/>
          <p:nvPr/>
        </p:nvSpPr>
        <p:spPr>
          <a:xfrm>
            <a:off x="6125591" y="2003541"/>
            <a:ext cx="4241247" cy="4037036"/>
          </a:xfrm>
          <a:custGeom>
            <a:avLst/>
            <a:gdLst>
              <a:gd name="connsiteX0" fmla="*/ 0 w 3419217"/>
              <a:gd name="connsiteY0" fmla="*/ 3436482 h 3436481"/>
              <a:gd name="connsiteX1" fmla="*/ 39758 w 3419217"/>
              <a:gd name="connsiteY1" fmla="*/ 3436482 h 3436481"/>
              <a:gd name="connsiteX2" fmla="*/ 3419217 w 3419217"/>
              <a:gd name="connsiteY2" fmla="*/ 1459109 h 3436481"/>
              <a:gd name="connsiteX3" fmla="*/ 1979965 w 3419217"/>
              <a:gd name="connsiteY3" fmla="*/ 0 h 3436481"/>
              <a:gd name="connsiteX4" fmla="*/ 0 w 3419217"/>
              <a:gd name="connsiteY4" fmla="*/ 3436482 h 3436481"/>
              <a:gd name="connsiteX5" fmla="*/ 0 w 3419217"/>
              <a:gd name="connsiteY5" fmla="*/ 3436482 h 343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9217" h="3436481">
                <a:moveTo>
                  <a:pt x="0" y="3436482"/>
                </a:moveTo>
                <a:lnTo>
                  <a:pt x="39758" y="3436482"/>
                </a:lnTo>
                <a:lnTo>
                  <a:pt x="3419217" y="1459109"/>
                </a:lnTo>
                <a:cubicBezTo>
                  <a:pt x="3077296" y="853141"/>
                  <a:pt x="2576340" y="350824"/>
                  <a:pt x="1979965" y="0"/>
                </a:cubicBezTo>
                <a:lnTo>
                  <a:pt x="0" y="3436482"/>
                </a:lnTo>
                <a:lnTo>
                  <a:pt x="0" y="3436482"/>
                </a:lnTo>
                <a:close/>
              </a:path>
            </a:pathLst>
          </a:custGeom>
          <a:solidFill>
            <a:schemeClr val="tx2"/>
          </a:solidFill>
          <a:ln w="2500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8" name="Freeform 127">
            <a:extLst>
              <a:ext uri="{FF2B5EF4-FFF2-40B4-BE49-F238E27FC236}">
                <a16:creationId xmlns:a16="http://schemas.microsoft.com/office/drawing/2014/main" id="{40CAB298-BBE8-724F-A502-D7E1C3C17E30}"/>
              </a:ext>
            </a:extLst>
          </p:cNvPr>
          <p:cNvSpPr/>
          <p:nvPr/>
        </p:nvSpPr>
        <p:spPr>
          <a:xfrm>
            <a:off x="1844890" y="1975441"/>
            <a:ext cx="4251110" cy="4055770"/>
          </a:xfrm>
          <a:custGeom>
            <a:avLst/>
            <a:gdLst>
              <a:gd name="connsiteX0" fmla="*/ 3427169 w 3427168"/>
              <a:gd name="connsiteY0" fmla="*/ 3412562 h 3452428"/>
              <a:gd name="connsiteX1" fmla="*/ 1463107 w 3427168"/>
              <a:gd name="connsiteY1" fmla="*/ 0 h 3452428"/>
              <a:gd name="connsiteX2" fmla="*/ 0 w 3427168"/>
              <a:gd name="connsiteY2" fmla="*/ 1459109 h 3452428"/>
              <a:gd name="connsiteX3" fmla="*/ 3411265 w 3427168"/>
              <a:gd name="connsiteY3" fmla="*/ 3452428 h 3452428"/>
              <a:gd name="connsiteX4" fmla="*/ 3427169 w 3427168"/>
              <a:gd name="connsiteY4" fmla="*/ 3452428 h 3452428"/>
              <a:gd name="connsiteX5" fmla="*/ 3427169 w 3427168"/>
              <a:gd name="connsiteY5" fmla="*/ 3412562 h 345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7168" h="3452428">
                <a:moveTo>
                  <a:pt x="3427169" y="3412562"/>
                </a:moveTo>
                <a:lnTo>
                  <a:pt x="1463107" y="0"/>
                </a:lnTo>
                <a:cubicBezTo>
                  <a:pt x="858780" y="350824"/>
                  <a:pt x="349873" y="853141"/>
                  <a:pt x="0" y="1459109"/>
                </a:cubicBezTo>
                <a:lnTo>
                  <a:pt x="3411265" y="3452428"/>
                </a:lnTo>
                <a:lnTo>
                  <a:pt x="3427169" y="3452428"/>
                </a:lnTo>
                <a:lnTo>
                  <a:pt x="3427169" y="3412562"/>
                </a:lnTo>
                <a:close/>
              </a:path>
            </a:pathLst>
          </a:custGeom>
          <a:solidFill>
            <a:schemeClr val="accent2"/>
          </a:solidFill>
          <a:ln w="2500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9" name="Freeform 128">
            <a:extLst>
              <a:ext uri="{FF2B5EF4-FFF2-40B4-BE49-F238E27FC236}">
                <a16:creationId xmlns:a16="http://schemas.microsoft.com/office/drawing/2014/main" id="{1B567322-60BF-1B49-8B5B-C40706708602}"/>
              </a:ext>
            </a:extLst>
          </p:cNvPr>
          <p:cNvSpPr/>
          <p:nvPr/>
        </p:nvSpPr>
        <p:spPr>
          <a:xfrm>
            <a:off x="3659750" y="1366607"/>
            <a:ext cx="2436250" cy="4627136"/>
          </a:xfrm>
          <a:custGeom>
            <a:avLst/>
            <a:gdLst>
              <a:gd name="connsiteX0" fmla="*/ 1964062 w 1964061"/>
              <a:gd name="connsiteY0" fmla="*/ 0 h 3938797"/>
              <a:gd name="connsiteX1" fmla="*/ 0 w 1964061"/>
              <a:gd name="connsiteY1" fmla="*/ 526236 h 3938797"/>
              <a:gd name="connsiteX2" fmla="*/ 1964062 w 1964061"/>
              <a:gd name="connsiteY2" fmla="*/ 3938798 h 3938797"/>
              <a:gd name="connsiteX3" fmla="*/ 1964062 w 1964061"/>
              <a:gd name="connsiteY3" fmla="*/ 0 h 393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061" h="3938797">
                <a:moveTo>
                  <a:pt x="1964062" y="0"/>
                </a:moveTo>
                <a:cubicBezTo>
                  <a:pt x="1248412" y="0"/>
                  <a:pt x="580472" y="191359"/>
                  <a:pt x="0" y="526236"/>
                </a:cubicBezTo>
                <a:lnTo>
                  <a:pt x="1964062" y="3938798"/>
                </a:lnTo>
                <a:lnTo>
                  <a:pt x="1964062" y="0"/>
                </a:lnTo>
                <a:close/>
              </a:path>
            </a:pathLst>
          </a:custGeom>
          <a:solidFill>
            <a:schemeClr val="accent3"/>
          </a:solidFill>
          <a:ln w="2500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0" name="Freeform 129">
            <a:extLst>
              <a:ext uri="{FF2B5EF4-FFF2-40B4-BE49-F238E27FC236}">
                <a16:creationId xmlns:a16="http://schemas.microsoft.com/office/drawing/2014/main" id="{A4C5C292-90D0-B243-8CBE-77C7F594233A}"/>
              </a:ext>
            </a:extLst>
          </p:cNvPr>
          <p:cNvSpPr/>
          <p:nvPr/>
        </p:nvSpPr>
        <p:spPr>
          <a:xfrm>
            <a:off x="6096001" y="1366607"/>
            <a:ext cx="2475704" cy="4664602"/>
          </a:xfrm>
          <a:custGeom>
            <a:avLst/>
            <a:gdLst>
              <a:gd name="connsiteX0" fmla="*/ 23855 w 1995868"/>
              <a:gd name="connsiteY0" fmla="*/ 3970691 h 3970690"/>
              <a:gd name="connsiteX1" fmla="*/ 1995868 w 1995868"/>
              <a:gd name="connsiteY1" fmla="*/ 542183 h 3970690"/>
              <a:gd name="connsiteX2" fmla="*/ 0 w 1995868"/>
              <a:gd name="connsiteY2" fmla="*/ 0 h 3970690"/>
              <a:gd name="connsiteX3" fmla="*/ 0 w 1995868"/>
              <a:gd name="connsiteY3" fmla="*/ 3938798 h 3970690"/>
              <a:gd name="connsiteX4" fmla="*/ 23855 w 1995868"/>
              <a:gd name="connsiteY4" fmla="*/ 3970691 h 3970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868" h="3970690">
                <a:moveTo>
                  <a:pt x="23855" y="3970691"/>
                </a:moveTo>
                <a:lnTo>
                  <a:pt x="1995868" y="542183"/>
                </a:lnTo>
                <a:cubicBezTo>
                  <a:pt x="1407445" y="199332"/>
                  <a:pt x="723602" y="0"/>
                  <a:pt x="0" y="0"/>
                </a:cubicBezTo>
                <a:lnTo>
                  <a:pt x="0" y="3938798"/>
                </a:lnTo>
                <a:lnTo>
                  <a:pt x="23855" y="3970691"/>
                </a:lnTo>
                <a:close/>
              </a:path>
            </a:pathLst>
          </a:custGeom>
          <a:solidFill>
            <a:schemeClr val="accent4"/>
          </a:solidFill>
          <a:ln w="2500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3" name="Pie 132">
            <a:extLst>
              <a:ext uri="{FF2B5EF4-FFF2-40B4-BE49-F238E27FC236}">
                <a16:creationId xmlns:a16="http://schemas.microsoft.com/office/drawing/2014/main" id="{FE9368B2-7A76-7A42-B020-7203DFA771F2}"/>
              </a:ext>
            </a:extLst>
          </p:cNvPr>
          <p:cNvSpPr/>
          <p:nvPr/>
        </p:nvSpPr>
        <p:spPr>
          <a:xfrm flipV="1">
            <a:off x="2895674" y="3130590"/>
            <a:ext cx="6400652" cy="5829982"/>
          </a:xfrm>
          <a:prstGeom prst="pie">
            <a:avLst>
              <a:gd name="adj1" fmla="val 0"/>
              <a:gd name="adj2" fmla="val 1078713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3EB9E5-4764-3244-83D0-1CAD711117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Clinical Dataset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BDE81D-366C-E64D-95F6-BA1A32C25A24}"/>
              </a:ext>
            </a:extLst>
          </p:cNvPr>
          <p:cNvSpPr/>
          <p:nvPr/>
        </p:nvSpPr>
        <p:spPr>
          <a:xfrm>
            <a:off x="9152578" y="4798368"/>
            <a:ext cx="1625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solidFill>
                  <a:schemeClr val="bg1"/>
                </a:solidFill>
              </a:rPr>
              <a:t>MDS Assessments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E8CBFB-7EA6-564E-A860-05EC359D40AF}"/>
              </a:ext>
            </a:extLst>
          </p:cNvPr>
          <p:cNvSpPr/>
          <p:nvPr/>
        </p:nvSpPr>
        <p:spPr>
          <a:xfrm>
            <a:off x="6117533" y="2202102"/>
            <a:ext cx="2085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solidFill>
                  <a:schemeClr val="bg1"/>
                </a:solidFill>
              </a:rPr>
              <a:t>Encounters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020BC5-D8F4-A646-8BD4-AC6FCFE0B7C5}"/>
              </a:ext>
            </a:extLst>
          </p:cNvPr>
          <p:cNvSpPr/>
          <p:nvPr/>
        </p:nvSpPr>
        <p:spPr>
          <a:xfrm>
            <a:off x="2419887" y="3127389"/>
            <a:ext cx="1584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solidFill>
                  <a:schemeClr val="bg1"/>
                </a:solidFill>
              </a:rPr>
              <a:t>Diagnosis &amp; Co-morbidities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FAC5FF-9D1C-6749-92AF-79A7560D9C5B}"/>
              </a:ext>
            </a:extLst>
          </p:cNvPr>
          <p:cNvSpPr/>
          <p:nvPr/>
        </p:nvSpPr>
        <p:spPr>
          <a:xfrm>
            <a:off x="4470034" y="2202102"/>
            <a:ext cx="1335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solidFill>
                  <a:schemeClr val="bg1"/>
                </a:solidFill>
              </a:rPr>
              <a:t>Treatment &amp; Therapy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2A8431-D2D8-EB46-AD5B-20818F6474C6}"/>
              </a:ext>
            </a:extLst>
          </p:cNvPr>
          <p:cNvSpPr/>
          <p:nvPr/>
        </p:nvSpPr>
        <p:spPr>
          <a:xfrm>
            <a:off x="1448310" y="4798368"/>
            <a:ext cx="1530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solidFill>
                  <a:schemeClr val="bg1"/>
                </a:solidFill>
              </a:rPr>
              <a:t>Outcomes &amp; Biomarkers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E6FF4C-E34A-494F-B237-F1D2B5F6C775}"/>
              </a:ext>
            </a:extLst>
          </p:cNvPr>
          <p:cNvSpPr/>
          <p:nvPr/>
        </p:nvSpPr>
        <p:spPr>
          <a:xfrm>
            <a:off x="8392270" y="3127389"/>
            <a:ext cx="881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solidFill>
                  <a:schemeClr val="bg1"/>
                </a:solidFill>
              </a:rPr>
              <a:t>Claims/Cost</a:t>
            </a:r>
          </a:p>
        </p:txBody>
      </p:sp>
      <p:grpSp>
        <p:nvGrpSpPr>
          <p:cNvPr id="36" name="Graphic 28">
            <a:extLst>
              <a:ext uri="{FF2B5EF4-FFF2-40B4-BE49-F238E27FC236}">
                <a16:creationId xmlns:a16="http://schemas.microsoft.com/office/drawing/2014/main" id="{128D7557-0874-E14A-AE51-70E73F6B0E5C}"/>
              </a:ext>
            </a:extLst>
          </p:cNvPr>
          <p:cNvGrpSpPr/>
          <p:nvPr/>
        </p:nvGrpSpPr>
        <p:grpSpPr>
          <a:xfrm>
            <a:off x="5183853" y="3435730"/>
            <a:ext cx="571500" cy="533400"/>
            <a:chOff x="7789401" y="4162009"/>
            <a:chExt cx="571500" cy="533400"/>
          </a:xfrm>
          <a:noFill/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DEBB5A82-0606-6F4F-A4FC-9A222C268929}"/>
                </a:ext>
              </a:extLst>
            </p:cNvPr>
            <p:cNvSpPr/>
            <p:nvPr/>
          </p:nvSpPr>
          <p:spPr>
            <a:xfrm>
              <a:off x="7827501" y="4581109"/>
              <a:ext cx="495300" cy="114300"/>
            </a:xfrm>
            <a:custGeom>
              <a:avLst/>
              <a:gdLst>
                <a:gd name="connsiteX0" fmla="*/ 495300 w 495300"/>
                <a:gd name="connsiteY0" fmla="*/ 0 h 114300"/>
                <a:gd name="connsiteX1" fmla="*/ 495300 w 495300"/>
                <a:gd name="connsiteY1" fmla="*/ 114300 h 114300"/>
                <a:gd name="connsiteX2" fmla="*/ 0 w 495300"/>
                <a:gd name="connsiteY2" fmla="*/ 114300 h 114300"/>
                <a:gd name="connsiteX3" fmla="*/ 0 w 495300"/>
                <a:gd name="connsiteY3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114300">
                  <a:moveTo>
                    <a:pt x="495300" y="0"/>
                  </a:moveTo>
                  <a:lnTo>
                    <a:pt x="495300" y="114300"/>
                  </a:lnTo>
                  <a:lnTo>
                    <a:pt x="0" y="114300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E13B9CBA-584C-F746-9E7E-1BA67C9F8629}"/>
                </a:ext>
              </a:extLst>
            </p:cNvPr>
            <p:cNvSpPr/>
            <p:nvPr/>
          </p:nvSpPr>
          <p:spPr>
            <a:xfrm>
              <a:off x="7960851" y="4162009"/>
              <a:ext cx="228600" cy="76200"/>
            </a:xfrm>
            <a:custGeom>
              <a:avLst/>
              <a:gdLst>
                <a:gd name="connsiteX0" fmla="*/ 0 w 228600"/>
                <a:gd name="connsiteY0" fmla="*/ 76200 h 76200"/>
                <a:gd name="connsiteX1" fmla="*/ 0 w 228600"/>
                <a:gd name="connsiteY1" fmla="*/ 0 h 76200"/>
                <a:gd name="connsiteX2" fmla="*/ 228600 w 228600"/>
                <a:gd name="connsiteY2" fmla="*/ 0 h 76200"/>
                <a:gd name="connsiteX3" fmla="*/ 228600 w 228600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76200">
                  <a:moveTo>
                    <a:pt x="0" y="76200"/>
                  </a:moveTo>
                  <a:lnTo>
                    <a:pt x="0" y="0"/>
                  </a:lnTo>
                  <a:lnTo>
                    <a:pt x="228600" y="0"/>
                  </a:lnTo>
                  <a:lnTo>
                    <a:pt x="228600" y="76200"/>
                  </a:lnTo>
                </a:path>
              </a:pathLst>
            </a:custGeom>
            <a:noFill/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29AB6853-AF45-724E-B5CF-131DD106B059}"/>
                </a:ext>
              </a:extLst>
            </p:cNvPr>
            <p:cNvSpPr/>
            <p:nvPr/>
          </p:nvSpPr>
          <p:spPr>
            <a:xfrm>
              <a:off x="7789401" y="4238209"/>
              <a:ext cx="571500" cy="342900"/>
            </a:xfrm>
            <a:custGeom>
              <a:avLst/>
              <a:gdLst>
                <a:gd name="connsiteX0" fmla="*/ 0 w 571500"/>
                <a:gd name="connsiteY0" fmla="*/ 0 h 342900"/>
                <a:gd name="connsiteX1" fmla="*/ 571500 w 571500"/>
                <a:gd name="connsiteY1" fmla="*/ 0 h 342900"/>
                <a:gd name="connsiteX2" fmla="*/ 571500 w 571500"/>
                <a:gd name="connsiteY2" fmla="*/ 342900 h 342900"/>
                <a:gd name="connsiteX3" fmla="*/ 0 w 571500"/>
                <a:gd name="connsiteY3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342900">
                  <a:moveTo>
                    <a:pt x="0" y="0"/>
                  </a:moveTo>
                  <a:lnTo>
                    <a:pt x="571500" y="0"/>
                  </a:lnTo>
                  <a:lnTo>
                    <a:pt x="571500" y="342900"/>
                  </a:lnTo>
                  <a:lnTo>
                    <a:pt x="0" y="342900"/>
                  </a:lnTo>
                  <a:close/>
                </a:path>
              </a:pathLst>
            </a:custGeom>
            <a:noFill/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022338E-DD0A-6649-A059-0BC7E4E04395}"/>
                </a:ext>
              </a:extLst>
            </p:cNvPr>
            <p:cNvSpPr/>
            <p:nvPr/>
          </p:nvSpPr>
          <p:spPr>
            <a:xfrm>
              <a:off x="7979901" y="4314409"/>
              <a:ext cx="190500" cy="190500"/>
            </a:xfrm>
            <a:custGeom>
              <a:avLst/>
              <a:gdLst>
                <a:gd name="connsiteX0" fmla="*/ 190500 w 190500"/>
                <a:gd name="connsiteY0" fmla="*/ 57150 h 190500"/>
                <a:gd name="connsiteX1" fmla="*/ 133350 w 190500"/>
                <a:gd name="connsiteY1" fmla="*/ 57150 h 190500"/>
                <a:gd name="connsiteX2" fmla="*/ 133350 w 190500"/>
                <a:gd name="connsiteY2" fmla="*/ 0 h 190500"/>
                <a:gd name="connsiteX3" fmla="*/ 57150 w 190500"/>
                <a:gd name="connsiteY3" fmla="*/ 0 h 190500"/>
                <a:gd name="connsiteX4" fmla="*/ 57150 w 190500"/>
                <a:gd name="connsiteY4" fmla="*/ 57150 h 190500"/>
                <a:gd name="connsiteX5" fmla="*/ 0 w 190500"/>
                <a:gd name="connsiteY5" fmla="*/ 57150 h 190500"/>
                <a:gd name="connsiteX6" fmla="*/ 0 w 190500"/>
                <a:gd name="connsiteY6" fmla="*/ 133350 h 190500"/>
                <a:gd name="connsiteX7" fmla="*/ 57150 w 190500"/>
                <a:gd name="connsiteY7" fmla="*/ 133350 h 190500"/>
                <a:gd name="connsiteX8" fmla="*/ 57150 w 190500"/>
                <a:gd name="connsiteY8" fmla="*/ 190500 h 190500"/>
                <a:gd name="connsiteX9" fmla="*/ 133350 w 190500"/>
                <a:gd name="connsiteY9" fmla="*/ 190500 h 190500"/>
                <a:gd name="connsiteX10" fmla="*/ 133350 w 190500"/>
                <a:gd name="connsiteY10" fmla="*/ 133350 h 190500"/>
                <a:gd name="connsiteX11" fmla="*/ 190500 w 190500"/>
                <a:gd name="connsiteY11" fmla="*/ 13335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500" h="190500">
                  <a:moveTo>
                    <a:pt x="190500" y="57150"/>
                  </a:moveTo>
                  <a:lnTo>
                    <a:pt x="133350" y="57150"/>
                  </a:lnTo>
                  <a:lnTo>
                    <a:pt x="133350" y="0"/>
                  </a:lnTo>
                  <a:lnTo>
                    <a:pt x="57150" y="0"/>
                  </a:lnTo>
                  <a:lnTo>
                    <a:pt x="57150" y="57150"/>
                  </a:lnTo>
                  <a:lnTo>
                    <a:pt x="0" y="57150"/>
                  </a:lnTo>
                  <a:lnTo>
                    <a:pt x="0" y="133350"/>
                  </a:lnTo>
                  <a:lnTo>
                    <a:pt x="57150" y="133350"/>
                  </a:lnTo>
                  <a:lnTo>
                    <a:pt x="57150" y="190500"/>
                  </a:lnTo>
                  <a:lnTo>
                    <a:pt x="133350" y="190500"/>
                  </a:lnTo>
                  <a:lnTo>
                    <a:pt x="133350" y="133350"/>
                  </a:lnTo>
                  <a:lnTo>
                    <a:pt x="190500" y="133350"/>
                  </a:lnTo>
                  <a:close/>
                </a:path>
              </a:pathLst>
            </a:custGeom>
            <a:noFill/>
            <a:ln w="190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1" name="Graphic 31">
            <a:extLst>
              <a:ext uri="{FF2B5EF4-FFF2-40B4-BE49-F238E27FC236}">
                <a16:creationId xmlns:a16="http://schemas.microsoft.com/office/drawing/2014/main" id="{85997136-C050-864D-8E51-7C90EB3C7962}"/>
              </a:ext>
            </a:extLst>
          </p:cNvPr>
          <p:cNvGrpSpPr/>
          <p:nvPr/>
        </p:nvGrpSpPr>
        <p:grpSpPr>
          <a:xfrm>
            <a:off x="6489547" y="3433433"/>
            <a:ext cx="571500" cy="514351"/>
            <a:chOff x="5798224" y="5344847"/>
            <a:chExt cx="571500" cy="514351"/>
          </a:xfrm>
          <a:noFill/>
        </p:grpSpPr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1EA4EBD-079B-684B-BDED-B85929F98C65}"/>
                </a:ext>
              </a:extLst>
            </p:cNvPr>
            <p:cNvSpPr/>
            <p:nvPr/>
          </p:nvSpPr>
          <p:spPr>
            <a:xfrm>
              <a:off x="5817269" y="5344847"/>
              <a:ext cx="533408" cy="190501"/>
            </a:xfrm>
            <a:custGeom>
              <a:avLst/>
              <a:gdLst>
                <a:gd name="connsiteX0" fmla="*/ 526737 w 533408"/>
                <a:gd name="connsiteY0" fmla="*/ 190501 h 190501"/>
                <a:gd name="connsiteX1" fmla="*/ 533404 w 533408"/>
                <a:gd name="connsiteY1" fmla="*/ 147210 h 190501"/>
                <a:gd name="connsiteX2" fmla="*/ 388448 w 533408"/>
                <a:gd name="connsiteY2" fmla="*/ 5 h 190501"/>
                <a:gd name="connsiteX3" fmla="*/ 387605 w 533408"/>
                <a:gd name="connsiteY3" fmla="*/ 1 h 190501"/>
                <a:gd name="connsiteX4" fmla="*/ 266704 w 533408"/>
                <a:gd name="connsiteY4" fmla="*/ 65628 h 190501"/>
                <a:gd name="connsiteX5" fmla="*/ 145804 w 533408"/>
                <a:gd name="connsiteY5" fmla="*/ 1 h 190501"/>
                <a:gd name="connsiteX6" fmla="*/ 0 w 533408"/>
                <a:gd name="connsiteY6" fmla="*/ 146367 h 190501"/>
                <a:gd name="connsiteX7" fmla="*/ 4 w 533408"/>
                <a:gd name="connsiteY7" fmla="*/ 147210 h 190501"/>
                <a:gd name="connsiteX8" fmla="*/ 6719 w 533408"/>
                <a:gd name="connsiteY8" fmla="*/ 190501 h 19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408" h="190501">
                  <a:moveTo>
                    <a:pt x="526737" y="190501"/>
                  </a:moveTo>
                  <a:cubicBezTo>
                    <a:pt x="530979" y="176456"/>
                    <a:pt x="533224" y="161881"/>
                    <a:pt x="533404" y="147210"/>
                  </a:cubicBezTo>
                  <a:cubicBezTo>
                    <a:pt x="534025" y="66532"/>
                    <a:pt x="469126" y="626"/>
                    <a:pt x="388448" y="5"/>
                  </a:cubicBezTo>
                  <a:cubicBezTo>
                    <a:pt x="388167" y="3"/>
                    <a:pt x="387886" y="2"/>
                    <a:pt x="387605" y="1"/>
                  </a:cubicBezTo>
                  <a:cubicBezTo>
                    <a:pt x="338745" y="-193"/>
                    <a:pt x="293162" y="24551"/>
                    <a:pt x="266704" y="65628"/>
                  </a:cubicBezTo>
                  <a:cubicBezTo>
                    <a:pt x="240247" y="24551"/>
                    <a:pt x="194664" y="-193"/>
                    <a:pt x="145804" y="1"/>
                  </a:cubicBezTo>
                  <a:cubicBezTo>
                    <a:pt x="65123" y="157"/>
                    <a:pt x="-155" y="65686"/>
                    <a:pt x="0" y="146367"/>
                  </a:cubicBezTo>
                  <a:cubicBezTo>
                    <a:pt x="1" y="146648"/>
                    <a:pt x="2" y="146929"/>
                    <a:pt x="4" y="147210"/>
                  </a:cubicBezTo>
                  <a:cubicBezTo>
                    <a:pt x="200" y="161884"/>
                    <a:pt x="2461" y="176457"/>
                    <a:pt x="6719" y="190501"/>
                  </a:cubicBezTo>
                </a:path>
              </a:pathLst>
            </a:custGeom>
            <a:noFill/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BF9B83C8-C27C-6F4B-8EC1-D116C8AA3ABA}"/>
                </a:ext>
              </a:extLst>
            </p:cNvPr>
            <p:cNvSpPr/>
            <p:nvPr/>
          </p:nvSpPr>
          <p:spPr>
            <a:xfrm>
              <a:off x="5883949" y="5648858"/>
              <a:ext cx="400050" cy="210340"/>
            </a:xfrm>
            <a:custGeom>
              <a:avLst/>
              <a:gdLst>
                <a:gd name="connsiteX0" fmla="*/ 0 w 400050"/>
                <a:gd name="connsiteY0" fmla="*/ 0 h 210340"/>
                <a:gd name="connsiteX1" fmla="*/ 200025 w 400050"/>
                <a:gd name="connsiteY1" fmla="*/ 210341 h 210340"/>
                <a:gd name="connsiteX2" fmla="*/ 400050 w 400050"/>
                <a:gd name="connsiteY2" fmla="*/ 0 h 2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050" h="210340">
                  <a:moveTo>
                    <a:pt x="0" y="0"/>
                  </a:moveTo>
                  <a:cubicBezTo>
                    <a:pt x="78991" y="110138"/>
                    <a:pt x="200025" y="210341"/>
                    <a:pt x="200025" y="210341"/>
                  </a:cubicBezTo>
                  <a:cubicBezTo>
                    <a:pt x="200025" y="210341"/>
                    <a:pt x="321059" y="110138"/>
                    <a:pt x="400050" y="0"/>
                  </a:cubicBezTo>
                </a:path>
              </a:pathLst>
            </a:custGeom>
            <a:noFill/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B6D4CFC9-0BA6-E243-9DA1-DA0C7B3F6BB7}"/>
                </a:ext>
              </a:extLst>
            </p:cNvPr>
            <p:cNvSpPr/>
            <p:nvPr/>
          </p:nvSpPr>
          <p:spPr>
            <a:xfrm>
              <a:off x="5798224" y="5497249"/>
              <a:ext cx="571500" cy="171450"/>
            </a:xfrm>
            <a:custGeom>
              <a:avLst/>
              <a:gdLst>
                <a:gd name="connsiteX0" fmla="*/ 0 w 571500"/>
                <a:gd name="connsiteY0" fmla="*/ 95250 h 171450"/>
                <a:gd name="connsiteX1" fmla="*/ 171450 w 571500"/>
                <a:gd name="connsiteY1" fmla="*/ 95250 h 171450"/>
                <a:gd name="connsiteX2" fmla="*/ 228600 w 571500"/>
                <a:gd name="connsiteY2" fmla="*/ 0 h 171450"/>
                <a:gd name="connsiteX3" fmla="*/ 342900 w 571500"/>
                <a:gd name="connsiteY3" fmla="*/ 171450 h 171450"/>
                <a:gd name="connsiteX4" fmla="*/ 400050 w 571500"/>
                <a:gd name="connsiteY4" fmla="*/ 95250 h 171450"/>
                <a:gd name="connsiteX5" fmla="*/ 571500 w 571500"/>
                <a:gd name="connsiteY5" fmla="*/ 952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0" h="171450">
                  <a:moveTo>
                    <a:pt x="0" y="95250"/>
                  </a:moveTo>
                  <a:lnTo>
                    <a:pt x="171450" y="95250"/>
                  </a:lnTo>
                  <a:lnTo>
                    <a:pt x="228600" y="0"/>
                  </a:lnTo>
                  <a:lnTo>
                    <a:pt x="342900" y="171450"/>
                  </a:lnTo>
                  <a:lnTo>
                    <a:pt x="400050" y="95250"/>
                  </a:lnTo>
                  <a:lnTo>
                    <a:pt x="571500" y="95250"/>
                  </a:lnTo>
                </a:path>
              </a:pathLst>
            </a:custGeom>
            <a:noFill/>
            <a:ln w="190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5" name="Graphic 27">
            <a:extLst>
              <a:ext uri="{FF2B5EF4-FFF2-40B4-BE49-F238E27FC236}">
                <a16:creationId xmlns:a16="http://schemas.microsoft.com/office/drawing/2014/main" id="{489B47E1-9494-8842-9D29-72A6242E8813}"/>
              </a:ext>
            </a:extLst>
          </p:cNvPr>
          <p:cNvGrpSpPr/>
          <p:nvPr/>
        </p:nvGrpSpPr>
        <p:grpSpPr>
          <a:xfrm>
            <a:off x="7623012" y="4025391"/>
            <a:ext cx="571500" cy="571500"/>
            <a:chOff x="3799294" y="4142959"/>
            <a:chExt cx="571500" cy="571500"/>
          </a:xfrm>
          <a:noFill/>
        </p:grpSpPr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2F229E2-EC70-FA41-8044-DD80497B85AC}"/>
                </a:ext>
              </a:extLst>
            </p:cNvPr>
            <p:cNvSpPr/>
            <p:nvPr/>
          </p:nvSpPr>
          <p:spPr>
            <a:xfrm>
              <a:off x="3799294" y="4142959"/>
              <a:ext cx="571500" cy="571500"/>
            </a:xfrm>
            <a:custGeom>
              <a:avLst/>
              <a:gdLst>
                <a:gd name="connsiteX0" fmla="*/ 571500 w 571500"/>
                <a:gd name="connsiteY0" fmla="*/ 285750 h 571500"/>
                <a:gd name="connsiteX1" fmla="*/ 285750 w 571500"/>
                <a:gd name="connsiteY1" fmla="*/ 571500 h 571500"/>
                <a:gd name="connsiteX2" fmla="*/ 0 w 571500"/>
                <a:gd name="connsiteY2" fmla="*/ 285750 h 571500"/>
                <a:gd name="connsiteX3" fmla="*/ 285750 w 571500"/>
                <a:gd name="connsiteY3" fmla="*/ 0 h 571500"/>
                <a:gd name="connsiteX4" fmla="*/ 571500 w 571500"/>
                <a:gd name="connsiteY4" fmla="*/ 28575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0" h="571500">
                  <a:moveTo>
                    <a:pt x="571500" y="285750"/>
                  </a:moveTo>
                  <a:cubicBezTo>
                    <a:pt x="571500" y="443565"/>
                    <a:pt x="443565" y="571500"/>
                    <a:pt x="285750" y="571500"/>
                  </a:cubicBezTo>
                  <a:cubicBezTo>
                    <a:pt x="127935" y="571500"/>
                    <a:pt x="0" y="443565"/>
                    <a:pt x="0" y="285750"/>
                  </a:cubicBezTo>
                  <a:cubicBezTo>
                    <a:pt x="0" y="127935"/>
                    <a:pt x="127935" y="0"/>
                    <a:pt x="285750" y="0"/>
                  </a:cubicBezTo>
                  <a:cubicBezTo>
                    <a:pt x="443565" y="0"/>
                    <a:pt x="571500" y="127935"/>
                    <a:pt x="571500" y="285750"/>
                  </a:cubicBezTo>
                  <a:close/>
                </a:path>
              </a:pathLst>
            </a:custGeom>
            <a:noFill/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DC2AACBA-D4B1-8D42-B754-9421E81B20DB}"/>
                </a:ext>
              </a:extLst>
            </p:cNvPr>
            <p:cNvSpPr/>
            <p:nvPr/>
          </p:nvSpPr>
          <p:spPr>
            <a:xfrm>
              <a:off x="4085044" y="4238209"/>
              <a:ext cx="9525" cy="381000"/>
            </a:xfrm>
            <a:custGeom>
              <a:avLst/>
              <a:gdLst>
                <a:gd name="connsiteX0" fmla="*/ 0 w 9525"/>
                <a:gd name="connsiteY0" fmla="*/ 0 h 381000"/>
                <a:gd name="connsiteX1" fmla="*/ 0 w 9525"/>
                <a:gd name="connsiteY1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81000">
                  <a:moveTo>
                    <a:pt x="0" y="0"/>
                  </a:moveTo>
                  <a:lnTo>
                    <a:pt x="0" y="381000"/>
                  </a:lnTo>
                </a:path>
              </a:pathLst>
            </a:custGeom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DCBA79A1-18AC-EA43-85B8-964BB38D5473}"/>
                </a:ext>
              </a:extLst>
            </p:cNvPr>
            <p:cNvSpPr/>
            <p:nvPr/>
          </p:nvSpPr>
          <p:spPr>
            <a:xfrm>
              <a:off x="3980592" y="4295487"/>
              <a:ext cx="199701" cy="265446"/>
            </a:xfrm>
            <a:custGeom>
              <a:avLst/>
              <a:gdLst>
                <a:gd name="connsiteX0" fmla="*/ 199701 w 199701"/>
                <a:gd name="connsiteY0" fmla="*/ 18922 h 265446"/>
                <a:gd name="connsiteX1" fmla="*/ 17316 w 199701"/>
                <a:gd name="connsiteY1" fmla="*/ 56860 h 265446"/>
                <a:gd name="connsiteX2" fmla="*/ 190500 w 199701"/>
                <a:gd name="connsiteY2" fmla="*/ 198611 h 265446"/>
                <a:gd name="connsiteX3" fmla="*/ 0 w 199701"/>
                <a:gd name="connsiteY3" fmla="*/ 247674 h 26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01" h="265446">
                  <a:moveTo>
                    <a:pt x="199701" y="18922"/>
                  </a:moveTo>
                  <a:cubicBezTo>
                    <a:pt x="156410" y="-3567"/>
                    <a:pt x="17316" y="-20559"/>
                    <a:pt x="17316" y="56860"/>
                  </a:cubicBezTo>
                  <a:cubicBezTo>
                    <a:pt x="17316" y="149548"/>
                    <a:pt x="190500" y="116829"/>
                    <a:pt x="190500" y="198611"/>
                  </a:cubicBezTo>
                  <a:cubicBezTo>
                    <a:pt x="190500" y="280393"/>
                    <a:pt x="77934" y="274259"/>
                    <a:pt x="0" y="247674"/>
                  </a:cubicBezTo>
                </a:path>
              </a:pathLst>
            </a:custGeom>
            <a:noFill/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9" name="Graphic 25">
            <a:extLst>
              <a:ext uri="{FF2B5EF4-FFF2-40B4-BE49-F238E27FC236}">
                <a16:creationId xmlns:a16="http://schemas.microsoft.com/office/drawing/2014/main" id="{9B49A590-4AE8-3D45-B51A-3553C3756140}"/>
              </a:ext>
            </a:extLst>
          </p:cNvPr>
          <p:cNvGrpSpPr/>
          <p:nvPr/>
        </p:nvGrpSpPr>
        <p:grpSpPr>
          <a:xfrm>
            <a:off x="8335219" y="5119918"/>
            <a:ext cx="523875" cy="533400"/>
            <a:chOff x="3827869" y="2928955"/>
            <a:chExt cx="523875" cy="533400"/>
          </a:xfrm>
          <a:noFill/>
        </p:grpSpPr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D3FBCC09-83DB-9144-AB7D-4736BAA2948F}"/>
                </a:ext>
              </a:extLst>
            </p:cNvPr>
            <p:cNvSpPr/>
            <p:nvPr/>
          </p:nvSpPr>
          <p:spPr>
            <a:xfrm>
              <a:off x="4027894" y="2986105"/>
              <a:ext cx="323850" cy="9525"/>
            </a:xfrm>
            <a:custGeom>
              <a:avLst/>
              <a:gdLst>
                <a:gd name="connsiteX0" fmla="*/ 0 w 323850"/>
                <a:gd name="connsiteY0" fmla="*/ 0 h 9525"/>
                <a:gd name="connsiteX1" fmla="*/ 323850 w 32385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3850" h="9525">
                  <a:moveTo>
                    <a:pt x="0" y="0"/>
                  </a:moveTo>
                  <a:lnTo>
                    <a:pt x="323850" y="0"/>
                  </a:lnTo>
                </a:path>
              </a:pathLst>
            </a:custGeom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97B6FD0-FF9D-1444-9E2A-AED311614842}"/>
                </a:ext>
              </a:extLst>
            </p:cNvPr>
            <p:cNvSpPr/>
            <p:nvPr/>
          </p:nvSpPr>
          <p:spPr>
            <a:xfrm>
              <a:off x="4027894" y="3195655"/>
              <a:ext cx="323850" cy="9525"/>
            </a:xfrm>
            <a:custGeom>
              <a:avLst/>
              <a:gdLst>
                <a:gd name="connsiteX0" fmla="*/ 0 w 323850"/>
                <a:gd name="connsiteY0" fmla="*/ 0 h 9525"/>
                <a:gd name="connsiteX1" fmla="*/ 323850 w 32385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3850" h="9525">
                  <a:moveTo>
                    <a:pt x="0" y="0"/>
                  </a:moveTo>
                  <a:lnTo>
                    <a:pt x="323850" y="0"/>
                  </a:lnTo>
                </a:path>
              </a:pathLst>
            </a:custGeom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2F24A5CF-2557-7B4A-BDF4-4B91F6ED6A96}"/>
                </a:ext>
              </a:extLst>
            </p:cNvPr>
            <p:cNvSpPr/>
            <p:nvPr/>
          </p:nvSpPr>
          <p:spPr>
            <a:xfrm>
              <a:off x="4027894" y="3405205"/>
              <a:ext cx="323850" cy="9525"/>
            </a:xfrm>
            <a:custGeom>
              <a:avLst/>
              <a:gdLst>
                <a:gd name="connsiteX0" fmla="*/ 0 w 323850"/>
                <a:gd name="connsiteY0" fmla="*/ 0 h 9525"/>
                <a:gd name="connsiteX1" fmla="*/ 323850 w 32385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3850" h="9525">
                  <a:moveTo>
                    <a:pt x="0" y="0"/>
                  </a:moveTo>
                  <a:lnTo>
                    <a:pt x="323850" y="0"/>
                  </a:lnTo>
                </a:path>
              </a:pathLst>
            </a:custGeom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D5D2D446-99FB-5048-82E3-AE01EB29B096}"/>
                </a:ext>
              </a:extLst>
            </p:cNvPr>
            <p:cNvSpPr/>
            <p:nvPr/>
          </p:nvSpPr>
          <p:spPr>
            <a:xfrm>
              <a:off x="3827869" y="2928955"/>
              <a:ext cx="114300" cy="114300"/>
            </a:xfrm>
            <a:custGeom>
              <a:avLst/>
              <a:gdLst>
                <a:gd name="connsiteX0" fmla="*/ 0 w 114300"/>
                <a:gd name="connsiteY0" fmla="*/ 0 h 114300"/>
                <a:gd name="connsiteX1" fmla="*/ 114300 w 114300"/>
                <a:gd name="connsiteY1" fmla="*/ 0 h 114300"/>
                <a:gd name="connsiteX2" fmla="*/ 114300 w 114300"/>
                <a:gd name="connsiteY2" fmla="*/ 114300 h 114300"/>
                <a:gd name="connsiteX3" fmla="*/ 0 w 114300"/>
                <a:gd name="connsiteY3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114300">
                  <a:moveTo>
                    <a:pt x="0" y="0"/>
                  </a:moveTo>
                  <a:lnTo>
                    <a:pt x="114300" y="0"/>
                  </a:lnTo>
                  <a:lnTo>
                    <a:pt x="114300" y="114300"/>
                  </a:lnTo>
                  <a:lnTo>
                    <a:pt x="0" y="114300"/>
                  </a:lnTo>
                  <a:close/>
                </a:path>
              </a:pathLst>
            </a:custGeom>
            <a:noFill/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7A721FDC-9126-3F42-8CC5-15AA5799DC64}"/>
                </a:ext>
              </a:extLst>
            </p:cNvPr>
            <p:cNvSpPr/>
            <p:nvPr/>
          </p:nvSpPr>
          <p:spPr>
            <a:xfrm>
              <a:off x="3827869" y="3348055"/>
              <a:ext cx="114300" cy="114300"/>
            </a:xfrm>
            <a:custGeom>
              <a:avLst/>
              <a:gdLst>
                <a:gd name="connsiteX0" fmla="*/ 0 w 114300"/>
                <a:gd name="connsiteY0" fmla="*/ 0 h 114300"/>
                <a:gd name="connsiteX1" fmla="*/ 114300 w 114300"/>
                <a:gd name="connsiteY1" fmla="*/ 0 h 114300"/>
                <a:gd name="connsiteX2" fmla="*/ 114300 w 114300"/>
                <a:gd name="connsiteY2" fmla="*/ 114300 h 114300"/>
                <a:gd name="connsiteX3" fmla="*/ 0 w 114300"/>
                <a:gd name="connsiteY3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114300">
                  <a:moveTo>
                    <a:pt x="0" y="0"/>
                  </a:moveTo>
                  <a:lnTo>
                    <a:pt x="114300" y="0"/>
                  </a:lnTo>
                  <a:lnTo>
                    <a:pt x="114300" y="114300"/>
                  </a:lnTo>
                  <a:lnTo>
                    <a:pt x="0" y="114300"/>
                  </a:lnTo>
                  <a:close/>
                </a:path>
              </a:pathLst>
            </a:custGeom>
            <a:noFill/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349ECAFB-0520-424C-A304-05066F516F94}"/>
                </a:ext>
              </a:extLst>
            </p:cNvPr>
            <p:cNvSpPr/>
            <p:nvPr/>
          </p:nvSpPr>
          <p:spPr>
            <a:xfrm>
              <a:off x="3827869" y="3119455"/>
              <a:ext cx="142875" cy="123825"/>
            </a:xfrm>
            <a:custGeom>
              <a:avLst/>
              <a:gdLst>
                <a:gd name="connsiteX0" fmla="*/ 0 w 142875"/>
                <a:gd name="connsiteY0" fmla="*/ 76200 h 123825"/>
                <a:gd name="connsiteX1" fmla="*/ 47625 w 142875"/>
                <a:gd name="connsiteY1" fmla="*/ 123825 h 123825"/>
                <a:gd name="connsiteX2" fmla="*/ 142875 w 142875"/>
                <a:gd name="connsiteY2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123825">
                  <a:moveTo>
                    <a:pt x="0" y="76200"/>
                  </a:moveTo>
                  <a:lnTo>
                    <a:pt x="47625" y="123825"/>
                  </a:lnTo>
                  <a:lnTo>
                    <a:pt x="142875" y="0"/>
                  </a:ln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6" name="Graphic 26">
            <a:extLst>
              <a:ext uri="{FF2B5EF4-FFF2-40B4-BE49-F238E27FC236}">
                <a16:creationId xmlns:a16="http://schemas.microsoft.com/office/drawing/2014/main" id="{0624EFE2-2765-1A4F-9193-31915DCA9BBF}"/>
              </a:ext>
            </a:extLst>
          </p:cNvPr>
          <p:cNvGrpSpPr/>
          <p:nvPr/>
        </p:nvGrpSpPr>
        <p:grpSpPr>
          <a:xfrm>
            <a:off x="4040571" y="4042923"/>
            <a:ext cx="514350" cy="514350"/>
            <a:chOff x="7817976" y="2938480"/>
            <a:chExt cx="514350" cy="514350"/>
          </a:xfrm>
          <a:noFill/>
        </p:grpSpPr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6AA97B57-21BE-4240-B58E-E0A69D689F6D}"/>
                </a:ext>
              </a:extLst>
            </p:cNvPr>
            <p:cNvSpPr/>
            <p:nvPr/>
          </p:nvSpPr>
          <p:spPr>
            <a:xfrm>
              <a:off x="7817976" y="2938480"/>
              <a:ext cx="514350" cy="514350"/>
            </a:xfrm>
            <a:custGeom>
              <a:avLst/>
              <a:gdLst>
                <a:gd name="connsiteX0" fmla="*/ 0 w 514350"/>
                <a:gd name="connsiteY0" fmla="*/ 0 h 514350"/>
                <a:gd name="connsiteX1" fmla="*/ 514350 w 514350"/>
                <a:gd name="connsiteY1" fmla="*/ 0 h 514350"/>
                <a:gd name="connsiteX2" fmla="*/ 514350 w 514350"/>
                <a:gd name="connsiteY2" fmla="*/ 514350 h 514350"/>
                <a:gd name="connsiteX3" fmla="*/ 0 w 514350"/>
                <a:gd name="connsiteY3" fmla="*/ 51435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514350">
                  <a:moveTo>
                    <a:pt x="0" y="0"/>
                  </a:moveTo>
                  <a:lnTo>
                    <a:pt x="514350" y="0"/>
                  </a:lnTo>
                  <a:lnTo>
                    <a:pt x="514350" y="514350"/>
                  </a:lnTo>
                  <a:lnTo>
                    <a:pt x="0" y="514350"/>
                  </a:lnTo>
                  <a:close/>
                </a:path>
              </a:pathLst>
            </a:custGeom>
            <a:noFill/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8EE68FE5-6D89-D040-8017-87C908EE0BB7}"/>
                </a:ext>
              </a:extLst>
            </p:cNvPr>
            <p:cNvSpPr/>
            <p:nvPr/>
          </p:nvSpPr>
          <p:spPr>
            <a:xfrm>
              <a:off x="7865601" y="3043255"/>
              <a:ext cx="419100" cy="304800"/>
            </a:xfrm>
            <a:custGeom>
              <a:avLst/>
              <a:gdLst>
                <a:gd name="connsiteX0" fmla="*/ 0 w 419100"/>
                <a:gd name="connsiteY0" fmla="*/ 152400 h 304800"/>
                <a:gd name="connsiteX1" fmla="*/ 66675 w 419100"/>
                <a:gd name="connsiteY1" fmla="*/ 152400 h 304800"/>
                <a:gd name="connsiteX2" fmla="*/ 133350 w 419100"/>
                <a:gd name="connsiteY2" fmla="*/ 0 h 304800"/>
                <a:gd name="connsiteX3" fmla="*/ 285750 w 419100"/>
                <a:gd name="connsiteY3" fmla="*/ 304800 h 304800"/>
                <a:gd name="connsiteX4" fmla="*/ 352425 w 419100"/>
                <a:gd name="connsiteY4" fmla="*/ 152400 h 304800"/>
                <a:gd name="connsiteX5" fmla="*/ 419100 w 419100"/>
                <a:gd name="connsiteY5" fmla="*/ 1524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100" h="304800">
                  <a:moveTo>
                    <a:pt x="0" y="152400"/>
                  </a:moveTo>
                  <a:lnTo>
                    <a:pt x="66675" y="152400"/>
                  </a:lnTo>
                  <a:lnTo>
                    <a:pt x="133350" y="0"/>
                  </a:lnTo>
                  <a:lnTo>
                    <a:pt x="285750" y="304800"/>
                  </a:lnTo>
                  <a:lnTo>
                    <a:pt x="352425" y="152400"/>
                  </a:lnTo>
                  <a:lnTo>
                    <a:pt x="419100" y="152400"/>
                  </a:lnTo>
                </a:path>
              </a:pathLst>
            </a:custGeom>
            <a:noFill/>
            <a:ln w="190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9" name="Graphic 30">
            <a:extLst>
              <a:ext uri="{FF2B5EF4-FFF2-40B4-BE49-F238E27FC236}">
                <a16:creationId xmlns:a16="http://schemas.microsoft.com/office/drawing/2014/main" id="{53C38505-FE16-F443-B68E-8F84B70FA21E}"/>
              </a:ext>
            </a:extLst>
          </p:cNvPr>
          <p:cNvGrpSpPr/>
          <p:nvPr/>
        </p:nvGrpSpPr>
        <p:grpSpPr>
          <a:xfrm>
            <a:off x="3409944" y="5081818"/>
            <a:ext cx="304800" cy="571500"/>
            <a:chOff x="5931574" y="1787679"/>
            <a:chExt cx="304800" cy="571500"/>
          </a:xfrm>
          <a:noFill/>
        </p:grpSpPr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CA217898-A094-584B-A7E7-BB0C7E524B50}"/>
                </a:ext>
              </a:extLst>
            </p:cNvPr>
            <p:cNvSpPr/>
            <p:nvPr/>
          </p:nvSpPr>
          <p:spPr>
            <a:xfrm>
              <a:off x="5952529" y="1959129"/>
              <a:ext cx="262890" cy="9525"/>
            </a:xfrm>
            <a:custGeom>
              <a:avLst/>
              <a:gdLst>
                <a:gd name="connsiteX0" fmla="*/ 0 w 262890"/>
                <a:gd name="connsiteY0" fmla="*/ 0 h 9525"/>
                <a:gd name="connsiteX1" fmla="*/ 262890 w 26289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2890" h="9525">
                  <a:moveTo>
                    <a:pt x="0" y="0"/>
                  </a:moveTo>
                  <a:lnTo>
                    <a:pt x="262890" y="0"/>
                  </a:ln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485D9AFF-954A-C542-852E-EFAEC446C471}"/>
                </a:ext>
              </a:extLst>
            </p:cNvPr>
            <p:cNvSpPr/>
            <p:nvPr/>
          </p:nvSpPr>
          <p:spPr>
            <a:xfrm>
              <a:off x="5931574" y="1863879"/>
              <a:ext cx="304800" cy="9525"/>
            </a:xfrm>
            <a:custGeom>
              <a:avLst/>
              <a:gdLst>
                <a:gd name="connsiteX0" fmla="*/ 0 w 304800"/>
                <a:gd name="connsiteY0" fmla="*/ 0 h 9525"/>
                <a:gd name="connsiteX1" fmla="*/ 304800 w 30480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800" h="9525">
                  <a:moveTo>
                    <a:pt x="0" y="0"/>
                  </a:moveTo>
                  <a:lnTo>
                    <a:pt x="304800" y="0"/>
                  </a:ln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59BACFCB-F975-5748-889F-605F661281EF}"/>
                </a:ext>
              </a:extLst>
            </p:cNvPr>
            <p:cNvSpPr/>
            <p:nvPr/>
          </p:nvSpPr>
          <p:spPr>
            <a:xfrm>
              <a:off x="5952529" y="2187729"/>
              <a:ext cx="262890" cy="9525"/>
            </a:xfrm>
            <a:custGeom>
              <a:avLst/>
              <a:gdLst>
                <a:gd name="connsiteX0" fmla="*/ 0 w 262890"/>
                <a:gd name="connsiteY0" fmla="*/ 0 h 9525"/>
                <a:gd name="connsiteX1" fmla="*/ 262890 w 26289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2890" h="9525">
                  <a:moveTo>
                    <a:pt x="0" y="0"/>
                  </a:moveTo>
                  <a:lnTo>
                    <a:pt x="262890" y="0"/>
                  </a:ln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6E6FECB-EFAC-2848-A49C-69CC50AD5CC5}"/>
                </a:ext>
              </a:extLst>
            </p:cNvPr>
            <p:cNvSpPr/>
            <p:nvPr/>
          </p:nvSpPr>
          <p:spPr>
            <a:xfrm>
              <a:off x="5931574" y="2282979"/>
              <a:ext cx="304800" cy="9525"/>
            </a:xfrm>
            <a:custGeom>
              <a:avLst/>
              <a:gdLst>
                <a:gd name="connsiteX0" fmla="*/ 0 w 304800"/>
                <a:gd name="connsiteY0" fmla="*/ 0 h 9525"/>
                <a:gd name="connsiteX1" fmla="*/ 304800 w 30480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800" h="9525">
                  <a:moveTo>
                    <a:pt x="0" y="0"/>
                  </a:moveTo>
                  <a:lnTo>
                    <a:pt x="304800" y="0"/>
                  </a:ln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AE1F7CA6-4B99-5540-B093-2C1EA73F9E04}"/>
                </a:ext>
              </a:extLst>
            </p:cNvPr>
            <p:cNvSpPr/>
            <p:nvPr/>
          </p:nvSpPr>
          <p:spPr>
            <a:xfrm>
              <a:off x="5931574" y="1787679"/>
              <a:ext cx="304800" cy="571500"/>
            </a:xfrm>
            <a:custGeom>
              <a:avLst/>
              <a:gdLst>
                <a:gd name="connsiteX0" fmla="*/ 304800 w 304800"/>
                <a:gd name="connsiteY0" fmla="*/ 571500 h 571500"/>
                <a:gd name="connsiteX1" fmla="*/ 304800 w 304800"/>
                <a:gd name="connsiteY1" fmla="*/ 476250 h 571500"/>
                <a:gd name="connsiteX2" fmla="*/ 0 w 304800"/>
                <a:gd name="connsiteY2" fmla="*/ 95250 h 571500"/>
                <a:gd name="connsiteX3" fmla="*/ 0 w 304800"/>
                <a:gd name="connsiteY3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571500">
                  <a:moveTo>
                    <a:pt x="304800" y="571500"/>
                  </a:moveTo>
                  <a:lnTo>
                    <a:pt x="304800" y="476250"/>
                  </a:lnTo>
                  <a:cubicBezTo>
                    <a:pt x="304800" y="294323"/>
                    <a:pt x="0" y="277178"/>
                    <a:pt x="0" y="95250"/>
                  </a:cubicBez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D25DD2ED-242C-A441-A840-29DB6EE24F0A}"/>
                </a:ext>
              </a:extLst>
            </p:cNvPr>
            <p:cNvSpPr/>
            <p:nvPr/>
          </p:nvSpPr>
          <p:spPr>
            <a:xfrm>
              <a:off x="5931574" y="1787679"/>
              <a:ext cx="304800" cy="571500"/>
            </a:xfrm>
            <a:custGeom>
              <a:avLst/>
              <a:gdLst>
                <a:gd name="connsiteX0" fmla="*/ 0 w 304800"/>
                <a:gd name="connsiteY0" fmla="*/ 571500 h 571500"/>
                <a:gd name="connsiteX1" fmla="*/ 0 w 304800"/>
                <a:gd name="connsiteY1" fmla="*/ 476250 h 571500"/>
                <a:gd name="connsiteX2" fmla="*/ 304800 w 304800"/>
                <a:gd name="connsiteY2" fmla="*/ 95250 h 571500"/>
                <a:gd name="connsiteX3" fmla="*/ 304800 w 304800"/>
                <a:gd name="connsiteY3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571500">
                  <a:moveTo>
                    <a:pt x="0" y="571500"/>
                  </a:moveTo>
                  <a:lnTo>
                    <a:pt x="0" y="476250"/>
                  </a:lnTo>
                  <a:cubicBezTo>
                    <a:pt x="0" y="294323"/>
                    <a:pt x="304800" y="277178"/>
                    <a:pt x="304800" y="95250"/>
                  </a:cubicBezTo>
                  <a:lnTo>
                    <a:pt x="304800" y="0"/>
                  </a:lnTo>
                </a:path>
              </a:pathLst>
            </a:custGeom>
            <a:noFill/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4" name="Pie 133">
            <a:extLst>
              <a:ext uri="{FF2B5EF4-FFF2-40B4-BE49-F238E27FC236}">
                <a16:creationId xmlns:a16="http://schemas.microsoft.com/office/drawing/2014/main" id="{11F10769-39D8-6F42-BB1B-B2C73E9A3763}"/>
              </a:ext>
            </a:extLst>
          </p:cNvPr>
          <p:cNvSpPr/>
          <p:nvPr/>
        </p:nvSpPr>
        <p:spPr>
          <a:xfrm flipV="1">
            <a:off x="4032746" y="4277764"/>
            <a:ext cx="4126509" cy="4392390"/>
          </a:xfrm>
          <a:prstGeom prst="pie">
            <a:avLst>
              <a:gd name="adj1" fmla="val 0"/>
              <a:gd name="adj2" fmla="val 107871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76EF81-C665-094B-9538-CFC0717EFA83}"/>
              </a:ext>
            </a:extLst>
          </p:cNvPr>
          <p:cNvSpPr/>
          <p:nvPr/>
        </p:nvSpPr>
        <p:spPr>
          <a:xfrm>
            <a:off x="5598362" y="5636843"/>
            <a:ext cx="987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chemeClr val="tx2"/>
                </a:solidFill>
              </a:rPr>
              <a:t>Patient</a:t>
            </a:r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FDC428B7-E863-9F4E-B40A-867A33B6B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33770" y="4525244"/>
            <a:ext cx="1130378" cy="113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20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6F667D61-D18D-254D-B355-DE50C5B94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654401"/>
              </p:ext>
            </p:extLst>
          </p:nvPr>
        </p:nvGraphicFramePr>
        <p:xfrm>
          <a:off x="8034256" y="1185460"/>
          <a:ext cx="3348000" cy="42861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48000">
                  <a:extLst>
                    <a:ext uri="{9D8B030D-6E8A-4147-A177-3AD203B41FA5}">
                      <a16:colId xmlns:a16="http://schemas.microsoft.com/office/drawing/2014/main" val="3760874840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Outcome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30065"/>
                  </a:ext>
                </a:extLst>
              </a:tr>
              <a:tr h="505650">
                <a:tc>
                  <a:txBody>
                    <a:bodyPr/>
                    <a:lstStyle/>
                    <a:p>
                      <a:pPr marL="0" lvl="0" indent="0" algn="ctr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Outcomes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58745594"/>
                  </a:ext>
                </a:extLst>
              </a:tr>
              <a:tr h="505650">
                <a:tc>
                  <a:txBody>
                    <a:bodyPr/>
                    <a:lstStyle/>
                    <a:p>
                      <a:pPr marL="0" lvl="0" indent="0" algn="ctr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MDS Assessments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3283138"/>
                  </a:ext>
                </a:extLst>
              </a:tr>
              <a:tr h="505650">
                <a:tc>
                  <a:txBody>
                    <a:bodyPr/>
                    <a:lstStyle/>
                    <a:p>
                      <a:pPr marL="0" lvl="0" indent="0" algn="ctr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Incident Reports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486368"/>
                  </a:ext>
                </a:extLst>
              </a:tr>
              <a:tr h="505650">
                <a:tc>
                  <a:txBody>
                    <a:bodyPr/>
                    <a:lstStyle/>
                    <a:p>
                      <a:pPr marL="0" lvl="0" indent="0" algn="ctr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Re-admissions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8118878"/>
                  </a:ext>
                </a:extLst>
              </a:tr>
              <a:tr h="505650">
                <a:tc>
                  <a:txBody>
                    <a:bodyPr/>
                    <a:lstStyle/>
                    <a:p>
                      <a:pPr marL="0" lvl="0" indent="0" algn="ctr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Daily ADL Scores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1968149"/>
                  </a:ext>
                </a:extLst>
              </a:tr>
              <a:tr h="676200">
                <a:tc>
                  <a:txBody>
                    <a:bodyPr/>
                    <a:lstStyle/>
                    <a:p>
                      <a:pPr marL="0" lvl="0" indent="0" algn="ctr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BIMS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3852930"/>
                  </a:ext>
                </a:extLst>
              </a:tr>
              <a:tr h="505650">
                <a:tc>
                  <a:txBody>
                    <a:bodyPr/>
                    <a:lstStyle/>
                    <a:p>
                      <a:pPr marL="0" lvl="0" indent="0" algn="ctr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Falls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852414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53165FC-7B1D-2644-866B-AEF1C24626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510673"/>
              </p:ext>
            </p:extLst>
          </p:nvPr>
        </p:nvGraphicFramePr>
        <p:xfrm>
          <a:off x="4421506" y="1171609"/>
          <a:ext cx="3348000" cy="2964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48000">
                  <a:extLst>
                    <a:ext uri="{9D8B030D-6E8A-4147-A177-3AD203B41FA5}">
                      <a16:colId xmlns:a16="http://schemas.microsoft.com/office/drawing/2014/main" val="3760874840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Health Activity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30065"/>
                  </a:ext>
                </a:extLst>
              </a:tr>
              <a:tr h="50565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Lab Results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58745594"/>
                  </a:ext>
                </a:extLst>
              </a:tr>
              <a:tr h="505650"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Orders – Non- Drug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3283138"/>
                  </a:ext>
                </a:extLst>
              </a:tr>
              <a:tr h="50565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Health Maintenance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486368"/>
                  </a:ext>
                </a:extLst>
              </a:tr>
              <a:tr h="278741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Care Profile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8118878"/>
                  </a:ext>
                </a:extLst>
              </a:tr>
              <a:tr h="505650"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Family History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1968149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8ED763-A0C6-0640-97A6-68E391290D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near census of the resident health activity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DAF5F3-0A97-0647-88BD-A5AAFF3C5C2C}"/>
              </a:ext>
            </a:extLst>
          </p:cNvPr>
          <p:cNvSpPr txBox="1"/>
          <p:nvPr/>
        </p:nvSpPr>
        <p:spPr>
          <a:xfrm>
            <a:off x="785203" y="5532519"/>
            <a:ext cx="10621593" cy="5781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wrap="square" tIns="144000" bIns="144000" rtlCol="0">
            <a:spAutoFit/>
          </a:bodyPr>
          <a:lstStyle/>
          <a:p>
            <a:pPr algn="ctr" defTabSz="1219170">
              <a:defRPr/>
            </a:pPr>
            <a:r>
              <a:rPr lang="en-US" sz="1867" kern="0" dirty="0">
                <a:solidFill>
                  <a:prstClr val="white"/>
                </a:solidFill>
                <a:latin typeface="Calibri"/>
              </a:rPr>
              <a:t>Example Measures:  Activities for Daily Living (ADL</a:t>
            </a:r>
            <a:r>
              <a:rPr lang="en-US" sz="1867" kern="0" dirty="0">
                <a:solidFill>
                  <a:schemeClr val="bg1"/>
                </a:solidFill>
                <a:latin typeface="Calibri"/>
              </a:rPr>
              <a:t>) </a:t>
            </a:r>
            <a:r>
              <a:rPr lang="en-US" sz="1867" kern="0" dirty="0">
                <a:solidFill>
                  <a:prstClr val="white"/>
                </a:solidFill>
                <a:latin typeface="Calibri"/>
              </a:rPr>
              <a:t>Score, Cognitive tests (</a:t>
            </a:r>
            <a:r>
              <a:rPr lang="en-US" sz="1867" kern="0" dirty="0" err="1">
                <a:solidFill>
                  <a:prstClr val="white"/>
                </a:solidFill>
                <a:latin typeface="Calibri"/>
              </a:rPr>
              <a:t>eg</a:t>
            </a:r>
            <a:r>
              <a:rPr lang="en-US" sz="1867" kern="0" dirty="0">
                <a:solidFill>
                  <a:prstClr val="white"/>
                </a:solidFill>
                <a:latin typeface="Calibri"/>
              </a:rPr>
              <a:t>, BIMS),  Falls, Re-admissions 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45731729-A42E-0743-AD0A-2E5AE5A51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124293"/>
              </p:ext>
            </p:extLst>
          </p:nvPr>
        </p:nvGraphicFramePr>
        <p:xfrm>
          <a:off x="808755" y="1171608"/>
          <a:ext cx="3348000" cy="4287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000">
                  <a:extLst>
                    <a:ext uri="{9D8B030D-6E8A-4147-A177-3AD203B41FA5}">
                      <a16:colId xmlns:a16="http://schemas.microsoft.com/office/drawing/2014/main" val="3760874840"/>
                    </a:ext>
                  </a:extLst>
                </a:gridCol>
              </a:tblGrid>
              <a:tr h="581647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Reason &amp; Treatment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30065"/>
                  </a:ext>
                </a:extLst>
              </a:tr>
              <a:tr h="505085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Allergy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58745594"/>
                  </a:ext>
                </a:extLst>
              </a:tr>
              <a:tr h="505085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Census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3283138"/>
                  </a:ext>
                </a:extLst>
              </a:tr>
              <a:tr h="505085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Visit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486368"/>
                  </a:ext>
                </a:extLst>
              </a:tr>
              <a:tr h="505085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Diagnosis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8118878"/>
                  </a:ext>
                </a:extLst>
              </a:tr>
              <a:tr h="505085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Immunization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1968149"/>
                  </a:ext>
                </a:extLst>
              </a:tr>
              <a:tr h="675445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Medication Orders </a:t>
                      </a:r>
                      <a:br>
                        <a:rPr lang="en-US" sz="1800" dirty="0">
                          <a:solidFill>
                            <a:schemeClr val="tx2"/>
                          </a:solidFill>
                        </a:rPr>
                      </a:b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&amp; Administrations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3852930"/>
                  </a:ext>
                </a:extLst>
              </a:tr>
              <a:tr h="505085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Observations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852414"/>
                  </a:ext>
                </a:extLst>
              </a:tr>
            </a:tbl>
          </a:graphicData>
        </a:graphic>
      </p:graphicFrame>
      <p:sp>
        <p:nvSpPr>
          <p:cNvPr id="34" name="Triangle 33">
            <a:extLst>
              <a:ext uri="{FF2B5EF4-FFF2-40B4-BE49-F238E27FC236}">
                <a16:creationId xmlns:a16="http://schemas.microsoft.com/office/drawing/2014/main" id="{FC024EE7-B485-F94A-9C19-36BBB660EA89}"/>
              </a:ext>
            </a:extLst>
          </p:cNvPr>
          <p:cNvSpPr/>
          <p:nvPr/>
        </p:nvSpPr>
        <p:spPr>
          <a:xfrm rot="5400000">
            <a:off x="3957571" y="1322658"/>
            <a:ext cx="512227" cy="27709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iangle 34">
            <a:extLst>
              <a:ext uri="{FF2B5EF4-FFF2-40B4-BE49-F238E27FC236}">
                <a16:creationId xmlns:a16="http://schemas.microsoft.com/office/drawing/2014/main" id="{3CEA9D68-4DA3-8E46-BFF2-9A93F655E729}"/>
              </a:ext>
            </a:extLst>
          </p:cNvPr>
          <p:cNvSpPr/>
          <p:nvPr/>
        </p:nvSpPr>
        <p:spPr>
          <a:xfrm rot="5400000">
            <a:off x="7573608" y="1322658"/>
            <a:ext cx="512227" cy="27709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77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A619A3-BCBB-5941-B6B5-DCC08B74E8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1051" y="70755"/>
            <a:ext cx="8584622" cy="9007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Our data provides a unique capability for ongoing research and insights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6F385752-71E8-9145-B2E8-CF14A09A1384}"/>
              </a:ext>
            </a:extLst>
          </p:cNvPr>
          <p:cNvSpPr/>
          <p:nvPr/>
        </p:nvSpPr>
        <p:spPr>
          <a:xfrm>
            <a:off x="8954382" y="1763423"/>
            <a:ext cx="2797447" cy="2789742"/>
          </a:xfrm>
          <a:custGeom>
            <a:avLst/>
            <a:gdLst>
              <a:gd name="connsiteX0" fmla="*/ 1746816 w 1746816"/>
              <a:gd name="connsiteY0" fmla="*/ 870369 h 1742004"/>
              <a:gd name="connsiteX1" fmla="*/ 872774 w 1746816"/>
              <a:gd name="connsiteY1" fmla="*/ 1742004 h 1742004"/>
              <a:gd name="connsiteX2" fmla="*/ 0 w 1746816"/>
              <a:gd name="connsiteY2" fmla="*/ 870369 h 1742004"/>
              <a:gd name="connsiteX3" fmla="*/ 872774 w 1746816"/>
              <a:gd name="connsiteY3" fmla="*/ 0 h 1742004"/>
              <a:gd name="connsiteX4" fmla="*/ 1197527 w 1746816"/>
              <a:gd name="connsiteY4" fmla="*/ 323858 h 1742004"/>
              <a:gd name="connsiteX5" fmla="*/ 1411915 w 1746816"/>
              <a:gd name="connsiteY5" fmla="*/ 332714 h 1742004"/>
              <a:gd name="connsiteX6" fmla="*/ 1415720 w 1746816"/>
              <a:gd name="connsiteY6" fmla="*/ 541451 h 1742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6816" h="1742004">
                <a:moveTo>
                  <a:pt x="1746816" y="870369"/>
                </a:moveTo>
                <a:lnTo>
                  <a:pt x="872774" y="1742004"/>
                </a:lnTo>
                <a:lnTo>
                  <a:pt x="0" y="870369"/>
                </a:lnTo>
                <a:lnTo>
                  <a:pt x="872774" y="0"/>
                </a:lnTo>
                <a:lnTo>
                  <a:pt x="1197527" y="323858"/>
                </a:lnTo>
                <a:lnTo>
                  <a:pt x="1411915" y="332714"/>
                </a:lnTo>
                <a:lnTo>
                  <a:pt x="1415720" y="541451"/>
                </a:lnTo>
                <a:close/>
              </a:path>
            </a:pathLst>
          </a:custGeom>
          <a:solidFill>
            <a:srgbClr val="1BA6FF"/>
          </a:solidFill>
          <a:ln w="58832" cap="flat">
            <a:solidFill>
              <a:schemeClr val="bg1">
                <a:lumMod val="9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A690580-C3E3-254B-AE98-FD12500886F3}"/>
              </a:ext>
            </a:extLst>
          </p:cNvPr>
          <p:cNvSpPr/>
          <p:nvPr/>
        </p:nvSpPr>
        <p:spPr>
          <a:xfrm>
            <a:off x="4734575" y="3146958"/>
            <a:ext cx="2795415" cy="2789742"/>
          </a:xfrm>
          <a:custGeom>
            <a:avLst/>
            <a:gdLst>
              <a:gd name="connsiteX0" fmla="*/ 1745547 w 1745547"/>
              <a:gd name="connsiteY0" fmla="*/ 870369 h 1742004"/>
              <a:gd name="connsiteX1" fmla="*/ 872774 w 1745547"/>
              <a:gd name="connsiteY1" fmla="*/ 1742004 h 1742004"/>
              <a:gd name="connsiteX2" fmla="*/ 0 w 1745547"/>
              <a:gd name="connsiteY2" fmla="*/ 870369 h 1742004"/>
              <a:gd name="connsiteX3" fmla="*/ 872774 w 1745547"/>
              <a:gd name="connsiteY3" fmla="*/ 0 h 1742004"/>
              <a:gd name="connsiteX4" fmla="*/ 1197527 w 1745547"/>
              <a:gd name="connsiteY4" fmla="*/ 323858 h 1742004"/>
              <a:gd name="connsiteX5" fmla="*/ 1411915 w 1745547"/>
              <a:gd name="connsiteY5" fmla="*/ 332714 h 1742004"/>
              <a:gd name="connsiteX6" fmla="*/ 1414452 w 1745547"/>
              <a:gd name="connsiteY6" fmla="*/ 541451 h 1742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5547" h="1742004">
                <a:moveTo>
                  <a:pt x="1745547" y="870369"/>
                </a:moveTo>
                <a:lnTo>
                  <a:pt x="872774" y="1742004"/>
                </a:lnTo>
                <a:lnTo>
                  <a:pt x="0" y="870369"/>
                </a:lnTo>
                <a:lnTo>
                  <a:pt x="872774" y="0"/>
                </a:lnTo>
                <a:lnTo>
                  <a:pt x="1197527" y="323858"/>
                </a:lnTo>
                <a:lnTo>
                  <a:pt x="1411915" y="332714"/>
                </a:lnTo>
                <a:lnTo>
                  <a:pt x="1414452" y="541451"/>
                </a:lnTo>
                <a:close/>
              </a:path>
            </a:pathLst>
          </a:custGeom>
          <a:solidFill>
            <a:srgbClr val="1998F1"/>
          </a:solidFill>
          <a:ln w="58832" cap="flat">
            <a:solidFill>
              <a:schemeClr val="bg1">
                <a:lumMod val="9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30AA0426-B1BA-8149-B0EF-6C3404AABBF7}"/>
              </a:ext>
            </a:extLst>
          </p:cNvPr>
          <p:cNvSpPr/>
          <p:nvPr/>
        </p:nvSpPr>
        <p:spPr>
          <a:xfrm>
            <a:off x="3336867" y="1755128"/>
            <a:ext cx="2795415" cy="2787713"/>
          </a:xfrm>
          <a:custGeom>
            <a:avLst/>
            <a:gdLst>
              <a:gd name="connsiteX0" fmla="*/ 872774 w 1745547"/>
              <a:gd name="connsiteY0" fmla="*/ 1740739 h 1740738"/>
              <a:gd name="connsiteX1" fmla="*/ 0 w 1745547"/>
              <a:gd name="connsiteY1" fmla="*/ 870370 h 1740738"/>
              <a:gd name="connsiteX2" fmla="*/ 872774 w 1745547"/>
              <a:gd name="connsiteY2" fmla="*/ 0 h 1740738"/>
              <a:gd name="connsiteX3" fmla="*/ 1745548 w 1745547"/>
              <a:gd name="connsiteY3" fmla="*/ 870370 h 1740738"/>
              <a:gd name="connsiteX4" fmla="*/ 1420795 w 1745547"/>
              <a:gd name="connsiteY4" fmla="*/ 1194228 h 1740738"/>
              <a:gd name="connsiteX5" fmla="*/ 1411915 w 1745547"/>
              <a:gd name="connsiteY5" fmla="*/ 1408025 h 1740738"/>
              <a:gd name="connsiteX6" fmla="*/ 1203870 w 1745547"/>
              <a:gd name="connsiteY6" fmla="*/ 1410555 h 174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5547" h="1740738">
                <a:moveTo>
                  <a:pt x="872774" y="1740739"/>
                </a:moveTo>
                <a:lnTo>
                  <a:pt x="0" y="870370"/>
                </a:lnTo>
                <a:lnTo>
                  <a:pt x="872774" y="0"/>
                </a:lnTo>
                <a:lnTo>
                  <a:pt x="1745548" y="870370"/>
                </a:lnTo>
                <a:lnTo>
                  <a:pt x="1420795" y="1194228"/>
                </a:lnTo>
                <a:lnTo>
                  <a:pt x="1411915" y="1408025"/>
                </a:lnTo>
                <a:lnTo>
                  <a:pt x="1203870" y="1410555"/>
                </a:lnTo>
                <a:close/>
              </a:path>
            </a:pathLst>
          </a:custGeom>
          <a:solidFill>
            <a:schemeClr val="accent2"/>
          </a:solidFill>
          <a:ln w="58832" cap="flat">
            <a:solidFill>
              <a:schemeClr val="bg1">
                <a:lumMod val="9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22314066-74FF-6445-AF20-3CB6973AD275}"/>
              </a:ext>
            </a:extLst>
          </p:cNvPr>
          <p:cNvSpPr/>
          <p:nvPr/>
        </p:nvSpPr>
        <p:spPr>
          <a:xfrm>
            <a:off x="1941192" y="3144933"/>
            <a:ext cx="2797447" cy="2787713"/>
          </a:xfrm>
          <a:custGeom>
            <a:avLst/>
            <a:gdLst>
              <a:gd name="connsiteX0" fmla="*/ 1746816 w 1746816"/>
              <a:gd name="connsiteY0" fmla="*/ 870370 h 1740738"/>
              <a:gd name="connsiteX1" fmla="*/ 872774 w 1746816"/>
              <a:gd name="connsiteY1" fmla="*/ 1740739 h 1740738"/>
              <a:gd name="connsiteX2" fmla="*/ 0 w 1746816"/>
              <a:gd name="connsiteY2" fmla="*/ 870370 h 1740738"/>
              <a:gd name="connsiteX3" fmla="*/ 872774 w 1746816"/>
              <a:gd name="connsiteY3" fmla="*/ 0 h 1740738"/>
              <a:gd name="connsiteX4" fmla="*/ 1198795 w 1746816"/>
              <a:gd name="connsiteY4" fmla="*/ 323858 h 1740738"/>
              <a:gd name="connsiteX5" fmla="*/ 1411915 w 1746816"/>
              <a:gd name="connsiteY5" fmla="*/ 332714 h 1740738"/>
              <a:gd name="connsiteX6" fmla="*/ 1415720 w 1746816"/>
              <a:gd name="connsiteY6" fmla="*/ 541451 h 174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6816" h="1740738">
                <a:moveTo>
                  <a:pt x="1746816" y="870370"/>
                </a:moveTo>
                <a:lnTo>
                  <a:pt x="872774" y="1740739"/>
                </a:lnTo>
                <a:lnTo>
                  <a:pt x="0" y="870370"/>
                </a:lnTo>
                <a:lnTo>
                  <a:pt x="872774" y="0"/>
                </a:lnTo>
                <a:lnTo>
                  <a:pt x="1198795" y="323858"/>
                </a:lnTo>
                <a:lnTo>
                  <a:pt x="1411915" y="332714"/>
                </a:lnTo>
                <a:lnTo>
                  <a:pt x="1415720" y="541451"/>
                </a:lnTo>
                <a:close/>
              </a:path>
            </a:pathLst>
          </a:custGeom>
          <a:solidFill>
            <a:schemeClr val="accent2"/>
          </a:solidFill>
          <a:ln w="58832" cap="flat">
            <a:solidFill>
              <a:schemeClr val="bg1">
                <a:lumMod val="9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B3452E23-1665-2649-B6A9-105125D16D05}"/>
              </a:ext>
            </a:extLst>
          </p:cNvPr>
          <p:cNvSpPr/>
          <p:nvPr/>
        </p:nvSpPr>
        <p:spPr>
          <a:xfrm>
            <a:off x="545516" y="1751076"/>
            <a:ext cx="2795415" cy="2789741"/>
          </a:xfrm>
          <a:custGeom>
            <a:avLst/>
            <a:gdLst>
              <a:gd name="connsiteX0" fmla="*/ 872774 w 1745547"/>
              <a:gd name="connsiteY0" fmla="*/ 1742004 h 1742003"/>
              <a:gd name="connsiteX1" fmla="*/ 0 w 1745547"/>
              <a:gd name="connsiteY1" fmla="*/ 871635 h 1742003"/>
              <a:gd name="connsiteX2" fmla="*/ 872774 w 1745547"/>
              <a:gd name="connsiteY2" fmla="*/ 0 h 1742003"/>
              <a:gd name="connsiteX3" fmla="*/ 1745548 w 1745547"/>
              <a:gd name="connsiteY3" fmla="*/ 871635 h 1742003"/>
              <a:gd name="connsiteX4" fmla="*/ 1420795 w 1745547"/>
              <a:gd name="connsiteY4" fmla="*/ 1195493 h 1742003"/>
              <a:gd name="connsiteX5" fmla="*/ 1411915 w 1745547"/>
              <a:gd name="connsiteY5" fmla="*/ 1408025 h 1742003"/>
              <a:gd name="connsiteX6" fmla="*/ 1202601 w 1745547"/>
              <a:gd name="connsiteY6" fmla="*/ 1411820 h 1742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5547" h="1742003">
                <a:moveTo>
                  <a:pt x="872774" y="1742004"/>
                </a:moveTo>
                <a:lnTo>
                  <a:pt x="0" y="871635"/>
                </a:lnTo>
                <a:lnTo>
                  <a:pt x="872774" y="0"/>
                </a:lnTo>
                <a:lnTo>
                  <a:pt x="1745548" y="871635"/>
                </a:lnTo>
                <a:lnTo>
                  <a:pt x="1420795" y="1195493"/>
                </a:lnTo>
                <a:lnTo>
                  <a:pt x="1411915" y="1408025"/>
                </a:lnTo>
                <a:lnTo>
                  <a:pt x="1202601" y="1411820"/>
                </a:lnTo>
                <a:close/>
              </a:path>
            </a:pathLst>
          </a:custGeom>
          <a:solidFill>
            <a:srgbClr val="0070C0"/>
          </a:solidFill>
          <a:ln w="58832" cap="flat">
            <a:solidFill>
              <a:schemeClr val="bg1">
                <a:lumMod val="9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8225AE41-756F-FA41-B42F-00DE2B9C50CA}"/>
              </a:ext>
            </a:extLst>
          </p:cNvPr>
          <p:cNvSpPr/>
          <p:nvPr/>
        </p:nvSpPr>
        <p:spPr>
          <a:xfrm>
            <a:off x="7529990" y="3146958"/>
            <a:ext cx="2797447" cy="2789742"/>
          </a:xfrm>
          <a:custGeom>
            <a:avLst/>
            <a:gdLst>
              <a:gd name="connsiteX0" fmla="*/ 1746816 w 1746816"/>
              <a:gd name="connsiteY0" fmla="*/ 870369 h 1742004"/>
              <a:gd name="connsiteX1" fmla="*/ 872774 w 1746816"/>
              <a:gd name="connsiteY1" fmla="*/ 1742004 h 1742004"/>
              <a:gd name="connsiteX2" fmla="*/ 0 w 1746816"/>
              <a:gd name="connsiteY2" fmla="*/ 870369 h 1742004"/>
              <a:gd name="connsiteX3" fmla="*/ 872774 w 1746816"/>
              <a:gd name="connsiteY3" fmla="*/ 0 h 1742004"/>
              <a:gd name="connsiteX4" fmla="*/ 1197527 w 1746816"/>
              <a:gd name="connsiteY4" fmla="*/ 323858 h 1742004"/>
              <a:gd name="connsiteX5" fmla="*/ 1411915 w 1746816"/>
              <a:gd name="connsiteY5" fmla="*/ 332714 h 1742004"/>
              <a:gd name="connsiteX6" fmla="*/ 1415720 w 1746816"/>
              <a:gd name="connsiteY6" fmla="*/ 541451 h 1742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6816" h="1742004">
                <a:moveTo>
                  <a:pt x="1746816" y="870369"/>
                </a:moveTo>
                <a:lnTo>
                  <a:pt x="872774" y="1742004"/>
                </a:lnTo>
                <a:lnTo>
                  <a:pt x="0" y="870369"/>
                </a:lnTo>
                <a:lnTo>
                  <a:pt x="872774" y="0"/>
                </a:lnTo>
                <a:lnTo>
                  <a:pt x="1197527" y="323858"/>
                </a:lnTo>
                <a:lnTo>
                  <a:pt x="1411915" y="332714"/>
                </a:lnTo>
                <a:lnTo>
                  <a:pt x="1415720" y="541451"/>
                </a:lnTo>
                <a:close/>
              </a:path>
            </a:pathLst>
          </a:custGeom>
          <a:solidFill>
            <a:srgbClr val="1BA6FF"/>
          </a:solidFill>
          <a:ln w="58832" cap="flat">
            <a:solidFill>
              <a:schemeClr val="bg1">
                <a:lumMod val="9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96EE215D-E89D-1440-9E33-7D19EB1E4448}"/>
              </a:ext>
            </a:extLst>
          </p:cNvPr>
          <p:cNvSpPr/>
          <p:nvPr/>
        </p:nvSpPr>
        <p:spPr>
          <a:xfrm>
            <a:off x="6132283" y="1755128"/>
            <a:ext cx="2797447" cy="2787713"/>
          </a:xfrm>
          <a:custGeom>
            <a:avLst/>
            <a:gdLst>
              <a:gd name="connsiteX0" fmla="*/ 874042 w 1746816"/>
              <a:gd name="connsiteY0" fmla="*/ 1740739 h 1740738"/>
              <a:gd name="connsiteX1" fmla="*/ 0 w 1746816"/>
              <a:gd name="connsiteY1" fmla="*/ 870370 h 1740738"/>
              <a:gd name="connsiteX2" fmla="*/ 874042 w 1746816"/>
              <a:gd name="connsiteY2" fmla="*/ 0 h 1740738"/>
              <a:gd name="connsiteX3" fmla="*/ 1746816 w 1746816"/>
              <a:gd name="connsiteY3" fmla="*/ 870370 h 1740738"/>
              <a:gd name="connsiteX4" fmla="*/ 1422063 w 1746816"/>
              <a:gd name="connsiteY4" fmla="*/ 1194228 h 1740738"/>
              <a:gd name="connsiteX5" fmla="*/ 1413183 w 1746816"/>
              <a:gd name="connsiteY5" fmla="*/ 1408025 h 1740738"/>
              <a:gd name="connsiteX6" fmla="*/ 1203870 w 1746816"/>
              <a:gd name="connsiteY6" fmla="*/ 1410555 h 174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6816" h="1740738">
                <a:moveTo>
                  <a:pt x="874042" y="1740739"/>
                </a:moveTo>
                <a:lnTo>
                  <a:pt x="0" y="870370"/>
                </a:lnTo>
                <a:lnTo>
                  <a:pt x="874042" y="0"/>
                </a:lnTo>
                <a:lnTo>
                  <a:pt x="1746816" y="870370"/>
                </a:lnTo>
                <a:lnTo>
                  <a:pt x="1422063" y="1194228"/>
                </a:lnTo>
                <a:lnTo>
                  <a:pt x="1413183" y="1408025"/>
                </a:lnTo>
                <a:lnTo>
                  <a:pt x="1203870" y="1410555"/>
                </a:lnTo>
                <a:close/>
              </a:path>
            </a:pathLst>
          </a:custGeom>
          <a:solidFill>
            <a:srgbClr val="1998F1"/>
          </a:solidFill>
          <a:ln w="58832" cap="flat">
            <a:solidFill>
              <a:schemeClr val="bg1">
                <a:lumMod val="9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CF4C6-1173-9244-B382-5D777F348C62}"/>
              </a:ext>
            </a:extLst>
          </p:cNvPr>
          <p:cNvSpPr txBox="1"/>
          <p:nvPr/>
        </p:nvSpPr>
        <p:spPr>
          <a:xfrm>
            <a:off x="1202907" y="2361116"/>
            <a:ext cx="1568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200"/>
              </a:spcBef>
              <a:buNone/>
            </a:pPr>
            <a:r>
              <a:rPr lang="en-US" sz="1600" dirty="0">
                <a:solidFill>
                  <a:schemeClr val="bg1"/>
                </a:solidFill>
              </a:rPr>
              <a:t>10+ years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of longitudinal data; 7x data volume of any other potential source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204828-D151-9D40-81E7-4041526AD5AE}"/>
              </a:ext>
            </a:extLst>
          </p:cNvPr>
          <p:cNvSpPr txBox="1"/>
          <p:nvPr/>
        </p:nvSpPr>
        <p:spPr>
          <a:xfrm>
            <a:off x="2610993" y="3946589"/>
            <a:ext cx="1516336" cy="1104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en-US" sz="1600" dirty="0">
                <a:solidFill>
                  <a:schemeClr val="bg1"/>
                </a:solidFill>
              </a:rPr>
              <a:t>Unique outcomes measures &amp; biomarkers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F2B533-5BFA-664B-A29F-B2C374D0C27B}"/>
              </a:ext>
            </a:extLst>
          </p:cNvPr>
          <p:cNvSpPr txBox="1"/>
          <p:nvPr/>
        </p:nvSpPr>
        <p:spPr>
          <a:xfrm>
            <a:off x="3998322" y="2605312"/>
            <a:ext cx="1568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en-US" sz="1600" dirty="0">
                <a:solidFill>
                  <a:schemeClr val="bg1"/>
                </a:solidFill>
              </a:rPr>
              <a:t>&lt; 30-day data recency 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(vs. CMS @ 12 months)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439A9D-CB0A-8545-95F5-F50677D0FEFC}"/>
              </a:ext>
            </a:extLst>
          </p:cNvPr>
          <p:cNvSpPr txBox="1"/>
          <p:nvPr/>
        </p:nvSpPr>
        <p:spPr>
          <a:xfrm>
            <a:off x="5167746" y="3838362"/>
            <a:ext cx="1995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en-US" sz="1600" dirty="0">
                <a:solidFill>
                  <a:schemeClr val="bg1"/>
                </a:solidFill>
              </a:rPr>
              <a:t>More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clinical datapoints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per patient than CMS, Registry, Ambulatory or Acute EMR datasets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285006-3D48-9D41-8372-65747E4D0643}"/>
              </a:ext>
            </a:extLst>
          </p:cNvPr>
          <p:cNvSpPr txBox="1"/>
          <p:nvPr/>
        </p:nvSpPr>
        <p:spPr>
          <a:xfrm>
            <a:off x="6746867" y="2728423"/>
            <a:ext cx="1568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en-US" sz="1600" dirty="0">
                <a:solidFill>
                  <a:schemeClr val="bg1"/>
                </a:solidFill>
              </a:rPr>
              <a:t>Significantly longer average stay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E8639C-F925-814F-8CF1-2C0C1FC1B977}"/>
              </a:ext>
            </a:extLst>
          </p:cNvPr>
          <p:cNvSpPr txBox="1"/>
          <p:nvPr/>
        </p:nvSpPr>
        <p:spPr>
          <a:xfrm>
            <a:off x="7931186" y="4126331"/>
            <a:ext cx="1995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en-US" sz="1600" dirty="0">
                <a:solidFill>
                  <a:schemeClr val="bg1"/>
                </a:solidFill>
              </a:rPr>
              <a:t>Patient Journey, COMS, Disease Management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307D3F-AC8A-F540-A2FC-9531351378FA}"/>
              </a:ext>
            </a:extLst>
          </p:cNvPr>
          <p:cNvSpPr txBox="1"/>
          <p:nvPr/>
        </p:nvSpPr>
        <p:spPr>
          <a:xfrm>
            <a:off x="9268688" y="2287071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en-US" sz="1600" dirty="0">
                <a:solidFill>
                  <a:schemeClr val="bg1"/>
                </a:solidFill>
              </a:rPr>
              <a:t>Unique </a:t>
            </a:r>
          </a:p>
          <a:p>
            <a:pPr lvl="0" algn="ctr">
              <a:buNone/>
            </a:pPr>
            <a:r>
              <a:rPr lang="en-US" sz="1600" dirty="0">
                <a:solidFill>
                  <a:schemeClr val="bg1"/>
                </a:solidFill>
              </a:rPr>
              <a:t>demographic,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higher number of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age-related morbidities (Dementia, Alzheimer's etc.)</a:t>
            </a:r>
          </a:p>
        </p:txBody>
      </p:sp>
    </p:spTree>
    <p:extLst>
      <p:ext uri="{BB962C8B-B14F-4D97-AF65-F5344CB8AC3E}">
        <p14:creationId xmlns:p14="http://schemas.microsoft.com/office/powerpoint/2010/main" val="2690513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4162BE-481E-4289-BC8F-6DE33BB591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Commercial Dataset</a:t>
            </a:r>
          </a:p>
        </p:txBody>
      </p:sp>
      <p:sp>
        <p:nvSpPr>
          <p:cNvPr id="28" name="Rectangle 64">
            <a:extLst>
              <a:ext uri="{FF2B5EF4-FFF2-40B4-BE49-F238E27FC236}">
                <a16:creationId xmlns:a16="http://schemas.microsoft.com/office/drawing/2014/main" id="{56D5A66A-3023-4357-8382-AF9E6594EBD5}"/>
              </a:ext>
            </a:extLst>
          </p:cNvPr>
          <p:cNvSpPr/>
          <p:nvPr/>
        </p:nvSpPr>
        <p:spPr>
          <a:xfrm>
            <a:off x="6665192" y="2205230"/>
            <a:ext cx="3440055" cy="3647551"/>
          </a:xfrm>
          <a:custGeom>
            <a:avLst/>
            <a:gdLst>
              <a:gd name="connsiteX0" fmla="*/ 0 w 8409100"/>
              <a:gd name="connsiteY0" fmla="*/ 0 h 3376941"/>
              <a:gd name="connsiteX1" fmla="*/ 8409100 w 8409100"/>
              <a:gd name="connsiteY1" fmla="*/ 0 h 3376941"/>
              <a:gd name="connsiteX2" fmla="*/ 8409100 w 8409100"/>
              <a:gd name="connsiteY2" fmla="*/ 3376941 h 3376941"/>
              <a:gd name="connsiteX3" fmla="*/ 0 w 8409100"/>
              <a:gd name="connsiteY3" fmla="*/ 3376941 h 3376941"/>
              <a:gd name="connsiteX4" fmla="*/ 0 w 8409100"/>
              <a:gd name="connsiteY4" fmla="*/ 0 h 3376941"/>
              <a:gd name="connsiteX0" fmla="*/ 0 w 8409100"/>
              <a:gd name="connsiteY0" fmla="*/ 25035 h 3401976"/>
              <a:gd name="connsiteX1" fmla="*/ 4880409 w 8409100"/>
              <a:gd name="connsiteY1" fmla="*/ 0 h 3401976"/>
              <a:gd name="connsiteX2" fmla="*/ 8409100 w 8409100"/>
              <a:gd name="connsiteY2" fmla="*/ 25035 h 3401976"/>
              <a:gd name="connsiteX3" fmla="*/ 8409100 w 8409100"/>
              <a:gd name="connsiteY3" fmla="*/ 3401976 h 3401976"/>
              <a:gd name="connsiteX4" fmla="*/ 0 w 8409100"/>
              <a:gd name="connsiteY4" fmla="*/ 3401976 h 3401976"/>
              <a:gd name="connsiteX5" fmla="*/ 0 w 8409100"/>
              <a:gd name="connsiteY5" fmla="*/ 25035 h 3401976"/>
              <a:gd name="connsiteX0" fmla="*/ 0 w 8409100"/>
              <a:gd name="connsiteY0" fmla="*/ 25035 h 3405809"/>
              <a:gd name="connsiteX1" fmla="*/ 4880409 w 8409100"/>
              <a:gd name="connsiteY1" fmla="*/ 0 h 3405809"/>
              <a:gd name="connsiteX2" fmla="*/ 8409100 w 8409100"/>
              <a:gd name="connsiteY2" fmla="*/ 25035 h 3405809"/>
              <a:gd name="connsiteX3" fmla="*/ 8409100 w 8409100"/>
              <a:gd name="connsiteY3" fmla="*/ 3401976 h 3405809"/>
              <a:gd name="connsiteX4" fmla="*/ 4681626 w 8409100"/>
              <a:gd name="connsiteY4" fmla="*/ 3405809 h 3405809"/>
              <a:gd name="connsiteX5" fmla="*/ 0 w 8409100"/>
              <a:gd name="connsiteY5" fmla="*/ 3401976 h 3405809"/>
              <a:gd name="connsiteX6" fmla="*/ 0 w 8409100"/>
              <a:gd name="connsiteY6" fmla="*/ 25035 h 3405809"/>
              <a:gd name="connsiteX0" fmla="*/ 0 w 8409100"/>
              <a:gd name="connsiteY0" fmla="*/ 25035 h 3405809"/>
              <a:gd name="connsiteX1" fmla="*/ 4880409 w 8409100"/>
              <a:gd name="connsiteY1" fmla="*/ 0 h 3405809"/>
              <a:gd name="connsiteX2" fmla="*/ 8409100 w 8409100"/>
              <a:gd name="connsiteY2" fmla="*/ 25035 h 3405809"/>
              <a:gd name="connsiteX3" fmla="*/ 8409100 w 8409100"/>
              <a:gd name="connsiteY3" fmla="*/ 3401976 h 3405809"/>
              <a:gd name="connsiteX4" fmla="*/ 4681626 w 8409100"/>
              <a:gd name="connsiteY4" fmla="*/ 3405809 h 3405809"/>
              <a:gd name="connsiteX5" fmla="*/ 0 w 8409100"/>
              <a:gd name="connsiteY5" fmla="*/ 3401976 h 3405809"/>
              <a:gd name="connsiteX6" fmla="*/ 91440 w 8409100"/>
              <a:gd name="connsiteY6" fmla="*/ 116475 h 3405809"/>
              <a:gd name="connsiteX0" fmla="*/ 0 w 8409100"/>
              <a:gd name="connsiteY0" fmla="*/ 25035 h 3405809"/>
              <a:gd name="connsiteX1" fmla="*/ 4880409 w 8409100"/>
              <a:gd name="connsiteY1" fmla="*/ 0 h 3405809"/>
              <a:gd name="connsiteX2" fmla="*/ 8409100 w 8409100"/>
              <a:gd name="connsiteY2" fmla="*/ 25035 h 3405809"/>
              <a:gd name="connsiteX3" fmla="*/ 8409100 w 8409100"/>
              <a:gd name="connsiteY3" fmla="*/ 3401976 h 3405809"/>
              <a:gd name="connsiteX4" fmla="*/ 4681626 w 8409100"/>
              <a:gd name="connsiteY4" fmla="*/ 3405809 h 3405809"/>
              <a:gd name="connsiteX5" fmla="*/ 0 w 8409100"/>
              <a:gd name="connsiteY5" fmla="*/ 3401976 h 3405809"/>
              <a:gd name="connsiteX0" fmla="*/ 0 w 8409100"/>
              <a:gd name="connsiteY0" fmla="*/ 25035 h 3405809"/>
              <a:gd name="connsiteX1" fmla="*/ 4880409 w 8409100"/>
              <a:gd name="connsiteY1" fmla="*/ 0 h 3405809"/>
              <a:gd name="connsiteX2" fmla="*/ 8409100 w 8409100"/>
              <a:gd name="connsiteY2" fmla="*/ 25035 h 3405809"/>
              <a:gd name="connsiteX3" fmla="*/ 8409100 w 8409100"/>
              <a:gd name="connsiteY3" fmla="*/ 3401976 h 3405809"/>
              <a:gd name="connsiteX4" fmla="*/ 4681626 w 8409100"/>
              <a:gd name="connsiteY4" fmla="*/ 3405809 h 3405809"/>
              <a:gd name="connsiteX0" fmla="*/ 198783 w 3727474"/>
              <a:gd name="connsiteY0" fmla="*/ 0 h 3405809"/>
              <a:gd name="connsiteX1" fmla="*/ 3727474 w 3727474"/>
              <a:gd name="connsiteY1" fmla="*/ 25035 h 3405809"/>
              <a:gd name="connsiteX2" fmla="*/ 3727474 w 3727474"/>
              <a:gd name="connsiteY2" fmla="*/ 3401976 h 3405809"/>
              <a:gd name="connsiteX3" fmla="*/ 0 w 3727474"/>
              <a:gd name="connsiteY3" fmla="*/ 3405809 h 3405809"/>
              <a:gd name="connsiteX0" fmla="*/ 198783 w 3727474"/>
              <a:gd name="connsiteY0" fmla="*/ 0 h 3405809"/>
              <a:gd name="connsiteX1" fmla="*/ 3727474 w 3727474"/>
              <a:gd name="connsiteY1" fmla="*/ 25035 h 3405809"/>
              <a:gd name="connsiteX2" fmla="*/ 3727474 w 3727474"/>
              <a:gd name="connsiteY2" fmla="*/ 3401976 h 3405809"/>
              <a:gd name="connsiteX3" fmla="*/ 0 w 3727474"/>
              <a:gd name="connsiteY3" fmla="*/ 3405809 h 3405809"/>
              <a:gd name="connsiteX0" fmla="*/ 198783 w 3727474"/>
              <a:gd name="connsiteY0" fmla="*/ 0 h 3405809"/>
              <a:gd name="connsiteX1" fmla="*/ 3727474 w 3727474"/>
              <a:gd name="connsiteY1" fmla="*/ 25035 h 3405809"/>
              <a:gd name="connsiteX2" fmla="*/ 3727474 w 3727474"/>
              <a:gd name="connsiteY2" fmla="*/ 3401976 h 3405809"/>
              <a:gd name="connsiteX3" fmla="*/ 0 w 3727474"/>
              <a:gd name="connsiteY3" fmla="*/ 3405809 h 3405809"/>
              <a:gd name="connsiteX0" fmla="*/ 198783 w 3727474"/>
              <a:gd name="connsiteY0" fmla="*/ 1469 h 3380774"/>
              <a:gd name="connsiteX1" fmla="*/ 3727474 w 3727474"/>
              <a:gd name="connsiteY1" fmla="*/ 0 h 3380774"/>
              <a:gd name="connsiteX2" fmla="*/ 3727474 w 3727474"/>
              <a:gd name="connsiteY2" fmla="*/ 3376941 h 3380774"/>
              <a:gd name="connsiteX3" fmla="*/ 0 w 3727474"/>
              <a:gd name="connsiteY3" fmla="*/ 3380774 h 3380774"/>
              <a:gd name="connsiteX0" fmla="*/ 0 w 3979265"/>
              <a:gd name="connsiteY0" fmla="*/ 12588 h 3380774"/>
              <a:gd name="connsiteX1" fmla="*/ 3979265 w 3979265"/>
              <a:gd name="connsiteY1" fmla="*/ 0 h 3380774"/>
              <a:gd name="connsiteX2" fmla="*/ 3979265 w 3979265"/>
              <a:gd name="connsiteY2" fmla="*/ 3376941 h 3380774"/>
              <a:gd name="connsiteX3" fmla="*/ 251791 w 3979265"/>
              <a:gd name="connsiteY3" fmla="*/ 3380774 h 3380774"/>
              <a:gd name="connsiteX0" fmla="*/ 0 w 3992517"/>
              <a:gd name="connsiteY0" fmla="*/ 1468 h 3380774"/>
              <a:gd name="connsiteX1" fmla="*/ 3992517 w 3992517"/>
              <a:gd name="connsiteY1" fmla="*/ 0 h 3380774"/>
              <a:gd name="connsiteX2" fmla="*/ 3992517 w 3992517"/>
              <a:gd name="connsiteY2" fmla="*/ 3376941 h 3380774"/>
              <a:gd name="connsiteX3" fmla="*/ 265043 w 3992517"/>
              <a:gd name="connsiteY3" fmla="*/ 3380774 h 338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2517" h="3380774">
                <a:moveTo>
                  <a:pt x="0" y="1468"/>
                </a:moveTo>
                <a:lnTo>
                  <a:pt x="3992517" y="0"/>
                </a:lnTo>
                <a:lnTo>
                  <a:pt x="3992517" y="3376941"/>
                </a:lnTo>
                <a:lnTo>
                  <a:pt x="265043" y="3380774"/>
                </a:lnTo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8" name="Rectangle 1027">
            <a:extLst>
              <a:ext uri="{FF2B5EF4-FFF2-40B4-BE49-F238E27FC236}">
                <a16:creationId xmlns:a16="http://schemas.microsoft.com/office/drawing/2014/main" id="{30E96727-83E2-4576-841F-7295F887805E}"/>
              </a:ext>
            </a:extLst>
          </p:cNvPr>
          <p:cNvSpPr/>
          <p:nvPr/>
        </p:nvSpPr>
        <p:spPr>
          <a:xfrm>
            <a:off x="9181573" y="3233706"/>
            <a:ext cx="1849120" cy="1603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64">
            <a:extLst>
              <a:ext uri="{FF2B5EF4-FFF2-40B4-BE49-F238E27FC236}">
                <a16:creationId xmlns:a16="http://schemas.microsoft.com/office/drawing/2014/main" id="{919168E0-076A-4CA4-ABB2-0BAA25BCF91C}"/>
              </a:ext>
            </a:extLst>
          </p:cNvPr>
          <p:cNvSpPr/>
          <p:nvPr/>
        </p:nvSpPr>
        <p:spPr>
          <a:xfrm rot="10800000">
            <a:off x="2011842" y="2195226"/>
            <a:ext cx="3304939" cy="3647551"/>
          </a:xfrm>
          <a:custGeom>
            <a:avLst/>
            <a:gdLst>
              <a:gd name="connsiteX0" fmla="*/ 0 w 8409100"/>
              <a:gd name="connsiteY0" fmla="*/ 0 h 3376941"/>
              <a:gd name="connsiteX1" fmla="*/ 8409100 w 8409100"/>
              <a:gd name="connsiteY1" fmla="*/ 0 h 3376941"/>
              <a:gd name="connsiteX2" fmla="*/ 8409100 w 8409100"/>
              <a:gd name="connsiteY2" fmla="*/ 3376941 h 3376941"/>
              <a:gd name="connsiteX3" fmla="*/ 0 w 8409100"/>
              <a:gd name="connsiteY3" fmla="*/ 3376941 h 3376941"/>
              <a:gd name="connsiteX4" fmla="*/ 0 w 8409100"/>
              <a:gd name="connsiteY4" fmla="*/ 0 h 3376941"/>
              <a:gd name="connsiteX0" fmla="*/ 0 w 8409100"/>
              <a:gd name="connsiteY0" fmla="*/ 25035 h 3401976"/>
              <a:gd name="connsiteX1" fmla="*/ 4880409 w 8409100"/>
              <a:gd name="connsiteY1" fmla="*/ 0 h 3401976"/>
              <a:gd name="connsiteX2" fmla="*/ 8409100 w 8409100"/>
              <a:gd name="connsiteY2" fmla="*/ 25035 h 3401976"/>
              <a:gd name="connsiteX3" fmla="*/ 8409100 w 8409100"/>
              <a:gd name="connsiteY3" fmla="*/ 3401976 h 3401976"/>
              <a:gd name="connsiteX4" fmla="*/ 0 w 8409100"/>
              <a:gd name="connsiteY4" fmla="*/ 3401976 h 3401976"/>
              <a:gd name="connsiteX5" fmla="*/ 0 w 8409100"/>
              <a:gd name="connsiteY5" fmla="*/ 25035 h 3401976"/>
              <a:gd name="connsiteX0" fmla="*/ 0 w 8409100"/>
              <a:gd name="connsiteY0" fmla="*/ 25035 h 3405809"/>
              <a:gd name="connsiteX1" fmla="*/ 4880409 w 8409100"/>
              <a:gd name="connsiteY1" fmla="*/ 0 h 3405809"/>
              <a:gd name="connsiteX2" fmla="*/ 8409100 w 8409100"/>
              <a:gd name="connsiteY2" fmla="*/ 25035 h 3405809"/>
              <a:gd name="connsiteX3" fmla="*/ 8409100 w 8409100"/>
              <a:gd name="connsiteY3" fmla="*/ 3401976 h 3405809"/>
              <a:gd name="connsiteX4" fmla="*/ 4681626 w 8409100"/>
              <a:gd name="connsiteY4" fmla="*/ 3405809 h 3405809"/>
              <a:gd name="connsiteX5" fmla="*/ 0 w 8409100"/>
              <a:gd name="connsiteY5" fmla="*/ 3401976 h 3405809"/>
              <a:gd name="connsiteX6" fmla="*/ 0 w 8409100"/>
              <a:gd name="connsiteY6" fmla="*/ 25035 h 3405809"/>
              <a:gd name="connsiteX0" fmla="*/ 0 w 8409100"/>
              <a:gd name="connsiteY0" fmla="*/ 25035 h 3405809"/>
              <a:gd name="connsiteX1" fmla="*/ 4880409 w 8409100"/>
              <a:gd name="connsiteY1" fmla="*/ 0 h 3405809"/>
              <a:gd name="connsiteX2" fmla="*/ 8409100 w 8409100"/>
              <a:gd name="connsiteY2" fmla="*/ 25035 h 3405809"/>
              <a:gd name="connsiteX3" fmla="*/ 8409100 w 8409100"/>
              <a:gd name="connsiteY3" fmla="*/ 3401976 h 3405809"/>
              <a:gd name="connsiteX4" fmla="*/ 4681626 w 8409100"/>
              <a:gd name="connsiteY4" fmla="*/ 3405809 h 3405809"/>
              <a:gd name="connsiteX5" fmla="*/ 0 w 8409100"/>
              <a:gd name="connsiteY5" fmla="*/ 3401976 h 3405809"/>
              <a:gd name="connsiteX6" fmla="*/ 91440 w 8409100"/>
              <a:gd name="connsiteY6" fmla="*/ 116475 h 3405809"/>
              <a:gd name="connsiteX0" fmla="*/ 0 w 8409100"/>
              <a:gd name="connsiteY0" fmla="*/ 25035 h 3405809"/>
              <a:gd name="connsiteX1" fmla="*/ 4880409 w 8409100"/>
              <a:gd name="connsiteY1" fmla="*/ 0 h 3405809"/>
              <a:gd name="connsiteX2" fmla="*/ 8409100 w 8409100"/>
              <a:gd name="connsiteY2" fmla="*/ 25035 h 3405809"/>
              <a:gd name="connsiteX3" fmla="*/ 8409100 w 8409100"/>
              <a:gd name="connsiteY3" fmla="*/ 3401976 h 3405809"/>
              <a:gd name="connsiteX4" fmla="*/ 4681626 w 8409100"/>
              <a:gd name="connsiteY4" fmla="*/ 3405809 h 3405809"/>
              <a:gd name="connsiteX5" fmla="*/ 0 w 8409100"/>
              <a:gd name="connsiteY5" fmla="*/ 3401976 h 3405809"/>
              <a:gd name="connsiteX0" fmla="*/ 0 w 8409100"/>
              <a:gd name="connsiteY0" fmla="*/ 25035 h 3405809"/>
              <a:gd name="connsiteX1" fmla="*/ 4880409 w 8409100"/>
              <a:gd name="connsiteY1" fmla="*/ 0 h 3405809"/>
              <a:gd name="connsiteX2" fmla="*/ 8409100 w 8409100"/>
              <a:gd name="connsiteY2" fmla="*/ 25035 h 3405809"/>
              <a:gd name="connsiteX3" fmla="*/ 8409100 w 8409100"/>
              <a:gd name="connsiteY3" fmla="*/ 3401976 h 3405809"/>
              <a:gd name="connsiteX4" fmla="*/ 4681626 w 8409100"/>
              <a:gd name="connsiteY4" fmla="*/ 3405809 h 3405809"/>
              <a:gd name="connsiteX0" fmla="*/ 198783 w 3727474"/>
              <a:gd name="connsiteY0" fmla="*/ 0 h 3405809"/>
              <a:gd name="connsiteX1" fmla="*/ 3727474 w 3727474"/>
              <a:gd name="connsiteY1" fmla="*/ 25035 h 3405809"/>
              <a:gd name="connsiteX2" fmla="*/ 3727474 w 3727474"/>
              <a:gd name="connsiteY2" fmla="*/ 3401976 h 3405809"/>
              <a:gd name="connsiteX3" fmla="*/ 0 w 3727474"/>
              <a:gd name="connsiteY3" fmla="*/ 3405809 h 3405809"/>
              <a:gd name="connsiteX0" fmla="*/ 198783 w 3727474"/>
              <a:gd name="connsiteY0" fmla="*/ 0 h 3405809"/>
              <a:gd name="connsiteX1" fmla="*/ 3727474 w 3727474"/>
              <a:gd name="connsiteY1" fmla="*/ 25035 h 3405809"/>
              <a:gd name="connsiteX2" fmla="*/ 3727474 w 3727474"/>
              <a:gd name="connsiteY2" fmla="*/ 3401976 h 3405809"/>
              <a:gd name="connsiteX3" fmla="*/ 0 w 3727474"/>
              <a:gd name="connsiteY3" fmla="*/ 3405809 h 3405809"/>
              <a:gd name="connsiteX0" fmla="*/ 198783 w 3727474"/>
              <a:gd name="connsiteY0" fmla="*/ 0 h 3405809"/>
              <a:gd name="connsiteX1" fmla="*/ 3727474 w 3727474"/>
              <a:gd name="connsiteY1" fmla="*/ 25035 h 3405809"/>
              <a:gd name="connsiteX2" fmla="*/ 3727474 w 3727474"/>
              <a:gd name="connsiteY2" fmla="*/ 3401976 h 3405809"/>
              <a:gd name="connsiteX3" fmla="*/ 0 w 3727474"/>
              <a:gd name="connsiteY3" fmla="*/ 3405809 h 3405809"/>
              <a:gd name="connsiteX0" fmla="*/ 198783 w 3727474"/>
              <a:gd name="connsiteY0" fmla="*/ 1469 h 3380774"/>
              <a:gd name="connsiteX1" fmla="*/ 3727474 w 3727474"/>
              <a:gd name="connsiteY1" fmla="*/ 0 h 3380774"/>
              <a:gd name="connsiteX2" fmla="*/ 3727474 w 3727474"/>
              <a:gd name="connsiteY2" fmla="*/ 3376941 h 3380774"/>
              <a:gd name="connsiteX3" fmla="*/ 0 w 3727474"/>
              <a:gd name="connsiteY3" fmla="*/ 3380774 h 3380774"/>
              <a:gd name="connsiteX0" fmla="*/ 0 w 3979265"/>
              <a:gd name="connsiteY0" fmla="*/ 12588 h 3380774"/>
              <a:gd name="connsiteX1" fmla="*/ 3979265 w 3979265"/>
              <a:gd name="connsiteY1" fmla="*/ 0 h 3380774"/>
              <a:gd name="connsiteX2" fmla="*/ 3979265 w 3979265"/>
              <a:gd name="connsiteY2" fmla="*/ 3376941 h 3380774"/>
              <a:gd name="connsiteX3" fmla="*/ 251791 w 3979265"/>
              <a:gd name="connsiteY3" fmla="*/ 3380774 h 3380774"/>
              <a:gd name="connsiteX0" fmla="*/ 0 w 3992517"/>
              <a:gd name="connsiteY0" fmla="*/ 1468 h 3380774"/>
              <a:gd name="connsiteX1" fmla="*/ 3992517 w 3992517"/>
              <a:gd name="connsiteY1" fmla="*/ 0 h 3380774"/>
              <a:gd name="connsiteX2" fmla="*/ 3992517 w 3992517"/>
              <a:gd name="connsiteY2" fmla="*/ 3376941 h 3380774"/>
              <a:gd name="connsiteX3" fmla="*/ 265043 w 3992517"/>
              <a:gd name="connsiteY3" fmla="*/ 3380774 h 338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2517" h="3380774">
                <a:moveTo>
                  <a:pt x="0" y="1468"/>
                </a:moveTo>
                <a:lnTo>
                  <a:pt x="3992517" y="0"/>
                </a:lnTo>
                <a:lnTo>
                  <a:pt x="3992517" y="3376941"/>
                </a:lnTo>
                <a:lnTo>
                  <a:pt x="265043" y="3380774"/>
                </a:lnTo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7" name="Rectangle 1026">
            <a:extLst>
              <a:ext uri="{FF2B5EF4-FFF2-40B4-BE49-F238E27FC236}">
                <a16:creationId xmlns:a16="http://schemas.microsoft.com/office/drawing/2014/main" id="{C2F4DCE4-F77B-473C-ABED-3448F76A9A25}"/>
              </a:ext>
            </a:extLst>
          </p:cNvPr>
          <p:cNvSpPr/>
          <p:nvPr/>
        </p:nvSpPr>
        <p:spPr>
          <a:xfrm>
            <a:off x="5425440" y="5170504"/>
            <a:ext cx="1016115" cy="1056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428E7206-78E4-43C1-8ABB-7E776C3486CF}"/>
              </a:ext>
            </a:extLst>
          </p:cNvPr>
          <p:cNvSpPr/>
          <p:nvPr/>
        </p:nvSpPr>
        <p:spPr>
          <a:xfrm>
            <a:off x="1549731" y="3233706"/>
            <a:ext cx="914400" cy="132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Graphic 26" descr="Medicine">
            <a:extLst>
              <a:ext uri="{FF2B5EF4-FFF2-40B4-BE49-F238E27FC236}">
                <a16:creationId xmlns:a16="http://schemas.microsoft.com/office/drawing/2014/main" id="{CE88EBCF-9CB9-4891-9F6E-510AE5092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3602" y="3226962"/>
            <a:ext cx="914400" cy="914400"/>
          </a:xfrm>
          <a:prstGeom prst="rect">
            <a:avLst/>
          </a:prstGeom>
        </p:spPr>
      </p:pic>
      <p:grpSp>
        <p:nvGrpSpPr>
          <p:cNvPr id="4" name="Graphic 222">
            <a:extLst>
              <a:ext uri="{FF2B5EF4-FFF2-40B4-BE49-F238E27FC236}">
                <a16:creationId xmlns:a16="http://schemas.microsoft.com/office/drawing/2014/main" id="{65928D1E-91C9-4449-9BC0-2A1BC001B817}"/>
              </a:ext>
            </a:extLst>
          </p:cNvPr>
          <p:cNvGrpSpPr>
            <a:grpSpLocks noChangeAspect="1"/>
          </p:cNvGrpSpPr>
          <p:nvPr/>
        </p:nvGrpSpPr>
        <p:grpSpPr>
          <a:xfrm>
            <a:off x="9585888" y="3429000"/>
            <a:ext cx="962869" cy="962869"/>
            <a:chOff x="3508070" y="1157798"/>
            <a:chExt cx="682718" cy="682718"/>
          </a:xfrm>
          <a:noFill/>
        </p:grpSpPr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D0F7FB3C-E104-489C-A04E-61E64880DE6C}"/>
                </a:ext>
              </a:extLst>
            </p:cNvPr>
            <p:cNvSpPr/>
            <p:nvPr/>
          </p:nvSpPr>
          <p:spPr>
            <a:xfrm>
              <a:off x="3508070" y="1534470"/>
              <a:ext cx="117710" cy="306046"/>
            </a:xfrm>
            <a:custGeom>
              <a:avLst/>
              <a:gdLst>
                <a:gd name="connsiteX0" fmla="*/ 117710 w 117710"/>
                <a:gd name="connsiteY0" fmla="*/ 306046 h 306046"/>
                <a:gd name="connsiteX1" fmla="*/ 0 w 117710"/>
                <a:gd name="connsiteY1" fmla="*/ 306046 h 306046"/>
                <a:gd name="connsiteX2" fmla="*/ 0 w 117710"/>
                <a:gd name="connsiteY2" fmla="*/ 0 h 306046"/>
                <a:gd name="connsiteX3" fmla="*/ 47084 w 117710"/>
                <a:gd name="connsiteY3" fmla="*/ 0 h 30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710" h="306046">
                  <a:moveTo>
                    <a:pt x="117710" y="306046"/>
                  </a:moveTo>
                  <a:lnTo>
                    <a:pt x="0" y="306046"/>
                  </a:lnTo>
                  <a:lnTo>
                    <a:pt x="0" y="0"/>
                  </a:lnTo>
                  <a:lnTo>
                    <a:pt x="47084" y="0"/>
                  </a:lnTo>
                </a:path>
              </a:pathLst>
            </a:custGeom>
            <a:noFill/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40404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34F0670C-71E3-4741-96D3-2C5E0F358B49}"/>
                </a:ext>
              </a:extLst>
            </p:cNvPr>
            <p:cNvSpPr/>
            <p:nvPr/>
          </p:nvSpPr>
          <p:spPr>
            <a:xfrm>
              <a:off x="3719948" y="1663951"/>
              <a:ext cx="94168" cy="11771"/>
            </a:xfrm>
            <a:custGeom>
              <a:avLst/>
              <a:gdLst>
                <a:gd name="connsiteX0" fmla="*/ 0 w 94168"/>
                <a:gd name="connsiteY0" fmla="*/ 0 h 11771"/>
                <a:gd name="connsiteX1" fmla="*/ 94168 w 94168"/>
                <a:gd name="connsiteY1" fmla="*/ 0 h 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168" h="11771">
                  <a:moveTo>
                    <a:pt x="0" y="0"/>
                  </a:moveTo>
                  <a:lnTo>
                    <a:pt x="94168" y="0"/>
                  </a:lnTo>
                </a:path>
              </a:pathLst>
            </a:custGeom>
            <a:ln w="190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40404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72B6ACE7-4B41-4631-8FED-709F0A2E1B2F}"/>
                </a:ext>
              </a:extLst>
            </p:cNvPr>
            <p:cNvSpPr/>
            <p:nvPr/>
          </p:nvSpPr>
          <p:spPr>
            <a:xfrm>
              <a:off x="3719948" y="1593325"/>
              <a:ext cx="94168" cy="11771"/>
            </a:xfrm>
            <a:custGeom>
              <a:avLst/>
              <a:gdLst>
                <a:gd name="connsiteX0" fmla="*/ 0 w 94168"/>
                <a:gd name="connsiteY0" fmla="*/ 0 h 11771"/>
                <a:gd name="connsiteX1" fmla="*/ 94168 w 94168"/>
                <a:gd name="connsiteY1" fmla="*/ 0 h 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168" h="11771">
                  <a:moveTo>
                    <a:pt x="0" y="0"/>
                  </a:moveTo>
                  <a:lnTo>
                    <a:pt x="94168" y="0"/>
                  </a:lnTo>
                </a:path>
              </a:pathLst>
            </a:custGeom>
            <a:ln w="190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40404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E6C60CE9-ABE3-4A4B-89D9-B746B262A89D}"/>
                </a:ext>
              </a:extLst>
            </p:cNvPr>
            <p:cNvSpPr/>
            <p:nvPr/>
          </p:nvSpPr>
          <p:spPr>
            <a:xfrm>
              <a:off x="3719948" y="1734577"/>
              <a:ext cx="94168" cy="11771"/>
            </a:xfrm>
            <a:custGeom>
              <a:avLst/>
              <a:gdLst>
                <a:gd name="connsiteX0" fmla="*/ 0 w 94168"/>
                <a:gd name="connsiteY0" fmla="*/ 0 h 11771"/>
                <a:gd name="connsiteX1" fmla="*/ 94168 w 94168"/>
                <a:gd name="connsiteY1" fmla="*/ 0 h 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168" h="11771">
                  <a:moveTo>
                    <a:pt x="0" y="0"/>
                  </a:moveTo>
                  <a:lnTo>
                    <a:pt x="94168" y="0"/>
                  </a:lnTo>
                </a:path>
              </a:pathLst>
            </a:custGeom>
            <a:ln w="190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40404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FB2F0588-449E-4E8C-B70D-9F4604630D85}"/>
                </a:ext>
              </a:extLst>
            </p:cNvPr>
            <p:cNvSpPr/>
            <p:nvPr/>
          </p:nvSpPr>
          <p:spPr>
            <a:xfrm>
              <a:off x="3719948" y="1522699"/>
              <a:ext cx="94168" cy="11771"/>
            </a:xfrm>
            <a:custGeom>
              <a:avLst/>
              <a:gdLst>
                <a:gd name="connsiteX0" fmla="*/ 0 w 94168"/>
                <a:gd name="connsiteY0" fmla="*/ 0 h 11771"/>
                <a:gd name="connsiteX1" fmla="*/ 94168 w 94168"/>
                <a:gd name="connsiteY1" fmla="*/ 0 h 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168" h="11771">
                  <a:moveTo>
                    <a:pt x="0" y="0"/>
                  </a:moveTo>
                  <a:lnTo>
                    <a:pt x="94168" y="0"/>
                  </a:lnTo>
                </a:path>
              </a:pathLst>
            </a:custGeom>
            <a:ln w="190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40404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12018C6A-52E4-4742-921A-684128940F08}"/>
                </a:ext>
              </a:extLst>
            </p:cNvPr>
            <p:cNvSpPr/>
            <p:nvPr/>
          </p:nvSpPr>
          <p:spPr>
            <a:xfrm>
              <a:off x="3625780" y="1157798"/>
              <a:ext cx="565008" cy="682718"/>
            </a:xfrm>
            <a:custGeom>
              <a:avLst/>
              <a:gdLst>
                <a:gd name="connsiteX0" fmla="*/ 235420 w 565008"/>
                <a:gd name="connsiteY0" fmla="*/ 188336 h 682718"/>
                <a:gd name="connsiteX1" fmla="*/ 235420 w 565008"/>
                <a:gd name="connsiteY1" fmla="*/ 0 h 682718"/>
                <a:gd name="connsiteX2" fmla="*/ 565008 w 565008"/>
                <a:gd name="connsiteY2" fmla="*/ 117710 h 682718"/>
                <a:gd name="connsiteX3" fmla="*/ 565008 w 565008"/>
                <a:gd name="connsiteY3" fmla="*/ 682718 h 682718"/>
                <a:gd name="connsiteX4" fmla="*/ 0 w 565008"/>
                <a:gd name="connsiteY4" fmla="*/ 682718 h 682718"/>
                <a:gd name="connsiteX5" fmla="*/ 0 w 565008"/>
                <a:gd name="connsiteY5" fmla="*/ 258962 h 682718"/>
                <a:gd name="connsiteX6" fmla="*/ 282504 w 565008"/>
                <a:gd name="connsiteY6" fmla="*/ 258962 h 682718"/>
                <a:gd name="connsiteX7" fmla="*/ 282504 w 565008"/>
                <a:gd name="connsiteY7" fmla="*/ 674867 h 682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5008" h="682718">
                  <a:moveTo>
                    <a:pt x="235420" y="188336"/>
                  </a:moveTo>
                  <a:lnTo>
                    <a:pt x="235420" y="0"/>
                  </a:lnTo>
                  <a:lnTo>
                    <a:pt x="565008" y="117710"/>
                  </a:lnTo>
                  <a:lnTo>
                    <a:pt x="565008" y="682718"/>
                  </a:lnTo>
                  <a:lnTo>
                    <a:pt x="0" y="682718"/>
                  </a:lnTo>
                  <a:lnTo>
                    <a:pt x="0" y="258962"/>
                  </a:lnTo>
                  <a:lnTo>
                    <a:pt x="282504" y="258962"/>
                  </a:lnTo>
                  <a:lnTo>
                    <a:pt x="282504" y="674867"/>
                  </a:lnTo>
                </a:path>
              </a:pathLst>
            </a:custGeom>
            <a:noFill/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40404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3D36FE93-11C4-48D9-821B-A94563CCDAB3}"/>
                </a:ext>
              </a:extLst>
            </p:cNvPr>
            <p:cNvSpPr/>
            <p:nvPr/>
          </p:nvSpPr>
          <p:spPr>
            <a:xfrm>
              <a:off x="3978910" y="1299050"/>
              <a:ext cx="11771" cy="435527"/>
            </a:xfrm>
            <a:custGeom>
              <a:avLst/>
              <a:gdLst>
                <a:gd name="connsiteX0" fmla="*/ 0 w 11771"/>
                <a:gd name="connsiteY0" fmla="*/ 435527 h 435527"/>
                <a:gd name="connsiteX1" fmla="*/ 0 w 11771"/>
                <a:gd name="connsiteY1" fmla="*/ 0 h 43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71" h="435527">
                  <a:moveTo>
                    <a:pt x="0" y="435527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40404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5641F81D-5250-429D-A61E-C83F957842B9}"/>
                </a:ext>
              </a:extLst>
            </p:cNvPr>
            <p:cNvSpPr/>
            <p:nvPr/>
          </p:nvSpPr>
          <p:spPr>
            <a:xfrm>
              <a:off x="4049536" y="1322592"/>
              <a:ext cx="11771" cy="411985"/>
            </a:xfrm>
            <a:custGeom>
              <a:avLst/>
              <a:gdLst>
                <a:gd name="connsiteX0" fmla="*/ 0 w 11771"/>
                <a:gd name="connsiteY0" fmla="*/ 411985 h 411985"/>
                <a:gd name="connsiteX1" fmla="*/ 0 w 11771"/>
                <a:gd name="connsiteY1" fmla="*/ 0 h 4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71" h="411985">
                  <a:moveTo>
                    <a:pt x="0" y="411985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40404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E374F230-3305-4A26-A651-15C6F9EE227D}"/>
                </a:ext>
              </a:extLst>
            </p:cNvPr>
            <p:cNvSpPr/>
            <p:nvPr/>
          </p:nvSpPr>
          <p:spPr>
            <a:xfrm>
              <a:off x="4120162" y="1346134"/>
              <a:ext cx="11771" cy="388443"/>
            </a:xfrm>
            <a:custGeom>
              <a:avLst/>
              <a:gdLst>
                <a:gd name="connsiteX0" fmla="*/ 0 w 11771"/>
                <a:gd name="connsiteY0" fmla="*/ 388443 h 388443"/>
                <a:gd name="connsiteX1" fmla="*/ 0 w 11771"/>
                <a:gd name="connsiteY1" fmla="*/ 0 h 3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71" h="388443">
                  <a:moveTo>
                    <a:pt x="0" y="388443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40404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031" name="TextBox 1030">
            <a:extLst>
              <a:ext uri="{FF2B5EF4-FFF2-40B4-BE49-F238E27FC236}">
                <a16:creationId xmlns:a16="http://schemas.microsoft.com/office/drawing/2014/main" id="{79DB6C77-CB77-4A20-815D-733AB4EE3A67}"/>
              </a:ext>
            </a:extLst>
          </p:cNvPr>
          <p:cNvSpPr txBox="1"/>
          <p:nvPr/>
        </p:nvSpPr>
        <p:spPr>
          <a:xfrm rot="16200000">
            <a:off x="4884288" y="3636226"/>
            <a:ext cx="2080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Medication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Order</a:t>
            </a:r>
            <a:r>
              <a:rPr lang="en-US" dirty="0"/>
              <a:t>&gt;</a:t>
            </a:r>
          </a:p>
        </p:txBody>
      </p:sp>
      <p:sp>
        <p:nvSpPr>
          <p:cNvPr id="1032" name="TextBox 1031">
            <a:extLst>
              <a:ext uri="{FF2B5EF4-FFF2-40B4-BE49-F238E27FC236}">
                <a16:creationId xmlns:a16="http://schemas.microsoft.com/office/drawing/2014/main" id="{A54E5746-A16B-408E-A176-873DF1272DEC}"/>
              </a:ext>
            </a:extLst>
          </p:cNvPr>
          <p:cNvSpPr txBox="1"/>
          <p:nvPr/>
        </p:nvSpPr>
        <p:spPr>
          <a:xfrm>
            <a:off x="9251770" y="4408125"/>
            <a:ext cx="1670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SNF, ALF Facility</a:t>
            </a: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1C70D158-7317-44E9-ABE4-B791D7985016}"/>
              </a:ext>
            </a:extLst>
          </p:cNvPr>
          <p:cNvSpPr txBox="1"/>
          <p:nvPr/>
        </p:nvSpPr>
        <p:spPr>
          <a:xfrm>
            <a:off x="5684428" y="6227129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HCP</a:t>
            </a:r>
          </a:p>
        </p:txBody>
      </p:sp>
      <p:sp>
        <p:nvSpPr>
          <p:cNvPr id="1034" name="TextBox 1033">
            <a:extLst>
              <a:ext uri="{FF2B5EF4-FFF2-40B4-BE49-F238E27FC236}">
                <a16:creationId xmlns:a16="http://schemas.microsoft.com/office/drawing/2014/main" id="{E6463D22-A27A-4279-960E-748002052EF8}"/>
              </a:ext>
            </a:extLst>
          </p:cNvPr>
          <p:cNvSpPr txBox="1"/>
          <p:nvPr/>
        </p:nvSpPr>
        <p:spPr>
          <a:xfrm>
            <a:off x="1395888" y="4094252"/>
            <a:ext cx="1249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Medication</a:t>
            </a:r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id="{C27EA4EB-B3FA-442E-AFFC-5E9C467F2649}"/>
              </a:ext>
            </a:extLst>
          </p:cNvPr>
          <p:cNvSpPr txBox="1"/>
          <p:nvPr/>
        </p:nvSpPr>
        <p:spPr>
          <a:xfrm>
            <a:off x="5413521" y="1264809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Pharmacy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6C4C116-9B37-9648-9CAD-BEE4025244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8162" y="1731204"/>
            <a:ext cx="952500" cy="952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E6FA315-90D0-4148-96DA-F13060BA67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1311" y="5242167"/>
            <a:ext cx="7874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4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D5FAFE-8FCC-494C-AB38-552415219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05D33-954F-AA4E-9A1C-711AB9C6DB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About PointClickCare </a:t>
            </a:r>
          </a:p>
          <a:p>
            <a:pPr lvl="1"/>
            <a:r>
              <a:rPr lang="en-US" dirty="0"/>
              <a:t>Founder Story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Key Facts </a:t>
            </a:r>
          </a:p>
          <a:p>
            <a:r>
              <a:rPr lang="en-US" dirty="0"/>
              <a:t>About Lighthouse by PointClickCare </a:t>
            </a:r>
          </a:p>
          <a:p>
            <a:pPr lvl="1"/>
            <a:r>
              <a:rPr lang="en-US" dirty="0"/>
              <a:t>What is Lighthouse</a:t>
            </a:r>
          </a:p>
          <a:p>
            <a:pPr lvl="1"/>
            <a:r>
              <a:rPr lang="en-US" dirty="0"/>
              <a:t>Why did we launch this initiative? </a:t>
            </a:r>
          </a:p>
          <a:p>
            <a:pPr lvl="1"/>
            <a:r>
              <a:rPr lang="en-US" dirty="0"/>
              <a:t>How Lighthouse works – applications and use cases</a:t>
            </a:r>
          </a:p>
          <a:p>
            <a:pPr lvl="1"/>
            <a:r>
              <a:rPr lang="en-US" dirty="0"/>
              <a:t>Data Samples </a:t>
            </a:r>
          </a:p>
          <a:p>
            <a:pPr lvl="1"/>
            <a:r>
              <a:rPr lang="en-US" dirty="0"/>
              <a:t>Customer Engagement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06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BAD880-6DB6-4298-9996-3017C47191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Snapshot of Lighthouse Customers</a:t>
            </a:r>
          </a:p>
        </p:txBody>
      </p:sp>
      <p:pic>
        <p:nvPicPr>
          <p:cNvPr id="1026" name="Picture 2" descr="ACADIA Pharmaceuticals and Neuren Pharmaceuticals Announce Rare ...">
            <a:extLst>
              <a:ext uri="{FF2B5EF4-FFF2-40B4-BE49-F238E27FC236}">
                <a16:creationId xmlns:a16="http://schemas.microsoft.com/office/drawing/2014/main" id="{BE203C11-B590-4451-84BF-3BA57C487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93" y="2667918"/>
            <a:ext cx="2466961" cy="72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novion logo | Parkinson Society Southwestern Ontario">
            <a:extLst>
              <a:ext uri="{FF2B5EF4-FFF2-40B4-BE49-F238E27FC236}">
                <a16:creationId xmlns:a16="http://schemas.microsoft.com/office/drawing/2014/main" id="{C2BE5458-9ADD-49B7-94F4-A8C3115F3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95" y="2307202"/>
            <a:ext cx="3442964" cy="128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ypsa, Inc.">
            <a:extLst>
              <a:ext uri="{FF2B5EF4-FFF2-40B4-BE49-F238E27FC236}">
                <a16:creationId xmlns:a16="http://schemas.microsoft.com/office/drawing/2014/main" id="{7955CD9A-E142-4299-A1CE-9793FC658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5" y="4023025"/>
            <a:ext cx="2311400" cy="99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yo Clinic Launches 'Slim Your Screen Time' Summer Program | News ...">
            <a:extLst>
              <a:ext uri="{FF2B5EF4-FFF2-40B4-BE49-F238E27FC236}">
                <a16:creationId xmlns:a16="http://schemas.microsoft.com/office/drawing/2014/main" id="{0B94EC94-4CD3-4B09-9B92-E775C6812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839" y="3590852"/>
            <a:ext cx="2050795" cy="162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n Update from the AHCA Chair - WiHCA/WiCAL">
            <a:extLst>
              <a:ext uri="{FF2B5EF4-FFF2-40B4-BE49-F238E27FC236}">
                <a16:creationId xmlns:a16="http://schemas.microsoft.com/office/drawing/2014/main" id="{DF19F18C-45BF-496F-BB3D-51592A578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613" y="3900865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DC - Home | Facebook">
            <a:extLst>
              <a:ext uri="{FF2B5EF4-FFF2-40B4-BE49-F238E27FC236}">
                <a16:creationId xmlns:a16="http://schemas.microsoft.com/office/drawing/2014/main" id="{848F3300-CD20-4461-8898-C22DCE645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846" y="2550153"/>
            <a:ext cx="1387799" cy="138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2" name="Picture 2" descr="Image result for urovant logo">
            <a:extLst>
              <a:ext uri="{FF2B5EF4-FFF2-40B4-BE49-F238E27FC236}">
                <a16:creationId xmlns:a16="http://schemas.microsoft.com/office/drawing/2014/main" id="{1DBED672-B87C-463D-93EE-AADCA9E31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5" y="5230288"/>
            <a:ext cx="2694779" cy="134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4" name="Picture 4" descr="Image result for beckton logo">
            <a:extLst>
              <a:ext uri="{FF2B5EF4-FFF2-40B4-BE49-F238E27FC236}">
                <a16:creationId xmlns:a16="http://schemas.microsoft.com/office/drawing/2014/main" id="{E32455F4-8673-4A32-9516-8CE33DBC3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333" y="1063102"/>
            <a:ext cx="2565792" cy="140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94C5D9-2C02-4FA4-8787-A0D9CF0DDE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66521" y="5208449"/>
            <a:ext cx="2810631" cy="12353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D68224-4EAD-4EEE-992B-9DAD8BC1AD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1051" y="1270888"/>
            <a:ext cx="2311399" cy="882649"/>
          </a:xfrm>
          <a:prstGeom prst="rect">
            <a:avLst/>
          </a:prstGeom>
        </p:spPr>
      </p:pic>
      <p:pic>
        <p:nvPicPr>
          <p:cNvPr id="14" name="Picture 2" descr="Eli Lilly and Company - Wikipedia">
            <a:extLst>
              <a:ext uri="{FF2B5EF4-FFF2-40B4-BE49-F238E27FC236}">
                <a16:creationId xmlns:a16="http://schemas.microsoft.com/office/drawing/2014/main" id="{8AAB171E-E69A-42C0-9903-9B7F2C945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700" y="1310731"/>
            <a:ext cx="1885199" cy="102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C6ED39B-71EE-4948-86BA-A0AE2A985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992" y="5313970"/>
            <a:ext cx="2126869" cy="118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207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3AA1B8-F634-4CD9-A580-5D5C4713EB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Disease Management; Prospective studies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45BA15-2C18-4B83-B5A1-CBAA4ACEBA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5" b="3883"/>
          <a:stretch/>
        </p:blipFill>
        <p:spPr>
          <a:xfrm>
            <a:off x="688793" y="1079733"/>
            <a:ext cx="10629901" cy="566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79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D102EF-963F-4841-8055-D1BE4B2765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Prospective Data Capture in the EHR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E20EE-029B-47BE-99F7-7C87538E43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2849" y="1477144"/>
            <a:ext cx="5719451" cy="4600579"/>
          </a:xfrm>
        </p:spPr>
        <p:txBody>
          <a:bodyPr/>
          <a:lstStyle/>
          <a:p>
            <a:r>
              <a:rPr lang="en-US" dirty="0"/>
              <a:t>Screening tools for disease-based assessments can be published within the EHR platform</a:t>
            </a:r>
          </a:p>
          <a:p>
            <a:r>
              <a:rPr lang="en-US" dirty="0"/>
              <a:t>Education and communications to ensure facilities are aware of it and how to use it</a:t>
            </a:r>
          </a:p>
          <a:p>
            <a:r>
              <a:rPr lang="en-US" dirty="0"/>
              <a:t>Enriched data capture for outcomes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E96A42-8DD3-4713-B10D-D477224697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828" b="28921"/>
          <a:stretch/>
        </p:blipFill>
        <p:spPr>
          <a:xfrm>
            <a:off x="418427" y="1477144"/>
            <a:ext cx="5540725" cy="391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56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901B72-C8B4-4BD5-A4C5-4C7D7FA0D6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Case Study #1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CECA95-7740-4E45-89D0-B988607A32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spcBef>
                <a:spcPts val="400"/>
              </a:spcBef>
              <a:buNone/>
            </a:pPr>
            <a:r>
              <a:rPr lang="en-US" sz="2000" dirty="0"/>
              <a:t>Small Pharma Manufacturer focused on PD and Dementia - ~$6B Market Cap</a:t>
            </a:r>
          </a:p>
          <a:p>
            <a:pPr>
              <a:spcBef>
                <a:spcPts val="400"/>
              </a:spcBef>
            </a:pPr>
            <a:r>
              <a:rPr lang="en-US" sz="2000" dirty="0"/>
              <a:t>Mission to reduce inappropriate Anti-Psychotic us in PDP patient Population</a:t>
            </a:r>
          </a:p>
          <a:p>
            <a:pPr>
              <a:spcBef>
                <a:spcPts val="400"/>
              </a:spcBef>
            </a:pPr>
            <a:r>
              <a:rPr lang="en-US" sz="2000" dirty="0"/>
              <a:t>Lacked visibility into downstream orders past the LTC Pharmacy</a:t>
            </a:r>
          </a:p>
          <a:p>
            <a:pPr>
              <a:spcBef>
                <a:spcPts val="400"/>
              </a:spcBef>
            </a:pPr>
            <a:r>
              <a:rPr lang="en-US" sz="2000" dirty="0"/>
              <a:t>Lacked visibility to PD and PDP, PDD patients geographically </a:t>
            </a:r>
          </a:p>
          <a:p>
            <a:pPr>
              <a:spcBef>
                <a:spcPts val="400"/>
              </a:spcBef>
            </a:pPr>
            <a:r>
              <a:rPr lang="en-US" sz="2000" dirty="0"/>
              <a:t>Required to support and provide incentive comp for LTC Sales Force</a:t>
            </a:r>
          </a:p>
          <a:p>
            <a:pPr>
              <a:spcBef>
                <a:spcPts val="400"/>
              </a:spcBef>
            </a:pPr>
            <a:r>
              <a:rPr lang="en-US" sz="2000" dirty="0"/>
              <a:t>Desire for non-branded PDP screening tool (paper-based), to be on PCC platform as CSC</a:t>
            </a:r>
          </a:p>
          <a:p>
            <a:pPr>
              <a:spcBef>
                <a:spcPts val="400"/>
              </a:spcBef>
            </a:pPr>
            <a:r>
              <a:rPr lang="en-US" sz="2000" dirty="0"/>
              <a:t>Have PDP PDD care planning tool (paper-based), to ideally go in PCC as Care Pathway</a:t>
            </a:r>
          </a:p>
          <a:p>
            <a:pPr marL="0" indent="0">
              <a:buNone/>
            </a:pPr>
            <a:r>
              <a:rPr lang="en-US" sz="2000" b="1" dirty="0"/>
              <a:t>Solution</a:t>
            </a:r>
            <a:r>
              <a:rPr lang="en-US" sz="2000" dirty="0"/>
              <a:t> – Lighthouse Commercial Dataset with Monthly delivery</a:t>
            </a:r>
            <a:br>
              <a:rPr lang="en-US" sz="2000" dirty="0"/>
            </a:br>
            <a:r>
              <a:rPr lang="en-US" sz="2000" dirty="0"/>
              <a:t>                   Charter client for Commercial </a:t>
            </a:r>
            <a:r>
              <a:rPr lang="en-US" sz="2000" dirty="0" err="1"/>
              <a:t>PowerBI</a:t>
            </a:r>
            <a:r>
              <a:rPr lang="en-US" sz="2000" dirty="0"/>
              <a:t> Dashboards</a:t>
            </a:r>
          </a:p>
          <a:p>
            <a:pPr marL="0" indent="0">
              <a:spcBef>
                <a:spcPts val="400"/>
              </a:spcBef>
              <a:buNone/>
              <a:tabLst>
                <a:tab pos="1101725" algn="l"/>
              </a:tabLst>
            </a:pPr>
            <a:r>
              <a:rPr lang="en-US" sz="2000" dirty="0"/>
              <a:t>	New Visibility to HCP-&gt;Pharmacy-&gt;LTC facility for sales force</a:t>
            </a:r>
          </a:p>
          <a:p>
            <a:pPr marL="0" indent="0">
              <a:spcBef>
                <a:spcPts val="400"/>
              </a:spcBef>
              <a:buNone/>
              <a:tabLst>
                <a:tab pos="1101725" algn="l"/>
              </a:tabLst>
            </a:pPr>
            <a:r>
              <a:rPr lang="en-US" sz="2000" dirty="0"/>
              <a:t>	100% increase in PDP screener utilization</a:t>
            </a:r>
          </a:p>
          <a:p>
            <a:pPr marL="0" indent="0">
              <a:buNone/>
            </a:pPr>
            <a:r>
              <a:rPr lang="en-US" sz="2000" b="1" dirty="0"/>
              <a:t>Future</a:t>
            </a:r>
          </a:p>
          <a:p>
            <a:pPr>
              <a:spcBef>
                <a:spcPts val="400"/>
              </a:spcBef>
            </a:pPr>
            <a:r>
              <a:rPr lang="en-US" sz="2000" dirty="0"/>
              <a:t>Look at Dementia Patient population for new indication coming in 2021</a:t>
            </a:r>
          </a:p>
          <a:p>
            <a:pPr>
              <a:spcBef>
                <a:spcPts val="400"/>
              </a:spcBef>
            </a:pPr>
            <a:r>
              <a:rPr lang="en-US" sz="2000" dirty="0"/>
              <a:t>Acquired Lighthouse Patient Dataset for PDP PDD, with Screener and PDP, PDD care plan data</a:t>
            </a:r>
          </a:p>
        </p:txBody>
      </p:sp>
    </p:spTree>
    <p:extLst>
      <p:ext uri="{BB962C8B-B14F-4D97-AF65-F5344CB8AC3E}">
        <p14:creationId xmlns:p14="http://schemas.microsoft.com/office/powerpoint/2010/main" val="721208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901B72-C8B4-4BD5-A4C5-4C7D7FA0D6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Case Study #2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F4BCF2-AC09-A547-A121-26505114D9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spcBef>
                <a:spcPts val="400"/>
              </a:spcBef>
              <a:buNone/>
            </a:pPr>
            <a:r>
              <a:rPr lang="en-US" sz="2000" dirty="0"/>
              <a:t>Top 50 Pharma – Global Pharma company</a:t>
            </a:r>
          </a:p>
          <a:p>
            <a:pPr marL="285750" indent="-285750">
              <a:spcBef>
                <a:spcPts val="400"/>
              </a:spcBef>
            </a:pPr>
            <a:r>
              <a:rPr lang="en-US" sz="2000" dirty="0"/>
              <a:t>Clinical Study to Evaluate the impact of COPD patients switching from nebulized products to handheld products due to the COVID-19 pandemic</a:t>
            </a:r>
          </a:p>
          <a:p>
            <a:pPr marL="285750" indent="-285750">
              <a:spcBef>
                <a:spcPts val="400"/>
              </a:spcBef>
            </a:pPr>
            <a:r>
              <a:rPr lang="en-US" sz="2000" dirty="0"/>
              <a:t>Outcomes measured were: Hospital re-admission rate, Rescue medication use, and COPD symptoms (Dyspnea)</a:t>
            </a:r>
          </a:p>
          <a:p>
            <a:pPr marL="285750" indent="-285750">
              <a:spcBef>
                <a:spcPts val="400"/>
              </a:spcBef>
            </a:pPr>
            <a:r>
              <a:rPr lang="en-US" sz="2000" dirty="0"/>
              <a:t>Study is being completed by CRO (HEOR consultancy), and initial contract is with Precision</a:t>
            </a:r>
          </a:p>
          <a:p>
            <a:pPr marL="0" indent="0">
              <a:buNone/>
            </a:pPr>
            <a:r>
              <a:rPr lang="en-US" sz="2000" b="1" dirty="0"/>
              <a:t>Solution</a:t>
            </a:r>
            <a:r>
              <a:rPr lang="en-US" sz="2000" dirty="0"/>
              <a:t> – Lighthouse Clinical Dataset </a:t>
            </a:r>
            <a:br>
              <a:rPr lang="en-US" sz="2000" dirty="0"/>
            </a:br>
            <a:r>
              <a:rPr lang="en-US" sz="2000" dirty="0"/>
              <a:t>                   Initial study results published; 3 new studies underway</a:t>
            </a:r>
          </a:p>
          <a:p>
            <a:pPr marL="0" indent="0">
              <a:buNone/>
            </a:pPr>
            <a:r>
              <a:rPr lang="en-US" sz="2000" b="1" dirty="0"/>
              <a:t>Future</a:t>
            </a:r>
          </a:p>
          <a:p>
            <a:pPr marL="285750" indent="-285750">
              <a:spcBef>
                <a:spcPts val="400"/>
              </a:spcBef>
            </a:pPr>
            <a:r>
              <a:rPr lang="en-US" sz="2000" dirty="0"/>
              <a:t>Lighthouse Commercial Dataset has also been purchased for facility, pharmacy and HCP insights</a:t>
            </a:r>
          </a:p>
        </p:txBody>
      </p:sp>
    </p:spTree>
    <p:extLst>
      <p:ext uri="{BB962C8B-B14F-4D97-AF65-F5344CB8AC3E}">
        <p14:creationId xmlns:p14="http://schemas.microsoft.com/office/powerpoint/2010/main" val="3485606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C80D8F-3774-417A-B686-B496476C03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Comorbid Conditions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1054DC-568C-43FA-BE76-71A5BE294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455" y="1500776"/>
            <a:ext cx="39052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79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9C2A28-3C13-4467-A83B-4D749B308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Cohort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AA4376-EF24-4EF6-AB5D-5DE179ED01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360"/>
          <a:stretch/>
        </p:blipFill>
        <p:spPr>
          <a:xfrm>
            <a:off x="3478832" y="1139716"/>
            <a:ext cx="5234335" cy="44488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67D43A-81AB-AE48-8DC5-90E07447B6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137"/>
          <a:stretch/>
        </p:blipFill>
        <p:spPr>
          <a:xfrm>
            <a:off x="3478832" y="5588524"/>
            <a:ext cx="5234335" cy="66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08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0AB4DA-FDC2-4587-BA28-5DE04BFF9F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Medication Orders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48EE4E-16C9-420E-A415-0352C84C2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663" y="1299506"/>
            <a:ext cx="387667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2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3F1E96-06DB-4079-8399-A9F451B33F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Patient Share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7242E2-0F0F-4E5B-904F-4317341A0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238" y="1223963"/>
            <a:ext cx="381952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98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C83338-B2FD-4F15-86D9-8B25FFCA03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Activities for Daily Living Score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70C9C2-6239-4325-8AA3-77D21BCD9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663" y="1296791"/>
            <a:ext cx="387667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03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E866C1-FE19-A949-A7FA-B9DDF243C8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Founder Story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491F1-DD3F-614F-A302-A96F419166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87368" y="1389504"/>
            <a:ext cx="9178114" cy="4511424"/>
          </a:xfrm>
        </p:spPr>
        <p:txBody>
          <a:bodyPr/>
          <a:lstStyle/>
          <a:p>
            <a:pPr marL="0" indent="0">
              <a:spcBef>
                <a:spcPts val="3400"/>
              </a:spcBef>
              <a:buNone/>
            </a:pPr>
            <a:r>
              <a:rPr lang="en-US" dirty="0"/>
              <a:t>PointClickCare is founder owned and operated by brothers</a:t>
            </a:r>
            <a:br>
              <a:rPr lang="en-US" dirty="0"/>
            </a:br>
            <a:r>
              <a:rPr lang="en-US" dirty="0"/>
              <a:t>Mike </a:t>
            </a:r>
            <a:r>
              <a:rPr lang="en-US" dirty="0" err="1"/>
              <a:t>Wessinger</a:t>
            </a:r>
            <a:r>
              <a:rPr lang="en-US" dirty="0"/>
              <a:t> and Dave </a:t>
            </a:r>
            <a:r>
              <a:rPr lang="en-US" dirty="0" err="1"/>
              <a:t>Wessinger</a:t>
            </a:r>
            <a:r>
              <a:rPr lang="en-US" dirty="0"/>
              <a:t> in 2000</a:t>
            </a:r>
          </a:p>
          <a:p>
            <a:pPr marL="0" indent="0">
              <a:spcBef>
                <a:spcPts val="3400"/>
              </a:spcBef>
              <a:buNone/>
            </a:pPr>
            <a:r>
              <a:rPr lang="en-US" dirty="0"/>
              <a:t>First cloud-based electronic health record (EHR) platform </a:t>
            </a:r>
            <a:br>
              <a:rPr lang="en-US" dirty="0"/>
            </a:br>
            <a:r>
              <a:rPr lang="en-US" dirty="0"/>
              <a:t>in the senior care industry</a:t>
            </a:r>
          </a:p>
          <a:p>
            <a:pPr marL="0" indent="0">
              <a:spcBef>
                <a:spcPts val="3400"/>
              </a:spcBef>
              <a:buNone/>
            </a:pPr>
            <a:r>
              <a:rPr lang="en-US" dirty="0"/>
              <a:t>SaaS model, a software delivery model that is the current standard across the senior care industry today </a:t>
            </a:r>
          </a:p>
          <a:p>
            <a:pPr marL="0" indent="0">
              <a:spcBef>
                <a:spcPts val="3400"/>
              </a:spcBef>
              <a:buNone/>
            </a:pPr>
            <a:r>
              <a:rPr lang="en-US" dirty="0"/>
              <a:t>PointClickCare, the leading electronic health record (EHR) technology partner to North America’s long-term post-acute </a:t>
            </a:r>
            <a:br>
              <a:rPr lang="en-US" dirty="0"/>
            </a:br>
            <a:r>
              <a:rPr lang="en-US" dirty="0"/>
              <a:t>care (LTPAC) and senior care industry</a:t>
            </a:r>
            <a:r>
              <a:rPr lang="en-CA" dirty="0"/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1F55BC-3EC7-6449-B240-808BBD028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" y="1479437"/>
            <a:ext cx="787400" cy="660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242C36-0360-0149-AE36-D02BC227F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1" y="5035098"/>
            <a:ext cx="787400" cy="711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A39E86-6D61-9E43-BDCA-76B89478F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1" y="2647724"/>
            <a:ext cx="787400" cy="711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470321-8610-744F-8952-705D753065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51" y="3799229"/>
            <a:ext cx="7874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095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960D7B-F20C-4868-94ED-157F5DE7E2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Incident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052A6F-0DDF-477C-8B9C-1D07E7B9A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138" y="1323975"/>
            <a:ext cx="389572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11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901B72-C8B4-4BD5-A4C5-4C7D7FA0D6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Case Study #2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F4BCF2-AC09-A547-A121-26505114D9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spcBef>
                <a:spcPts val="400"/>
              </a:spcBef>
              <a:buNone/>
            </a:pPr>
            <a:r>
              <a:rPr lang="en-US" sz="2000" dirty="0"/>
              <a:t>Top 50 Pharma – Global Pharma company</a:t>
            </a:r>
          </a:p>
          <a:p>
            <a:pPr marL="285750" indent="-285750">
              <a:spcBef>
                <a:spcPts val="400"/>
              </a:spcBef>
            </a:pPr>
            <a:r>
              <a:rPr lang="en-US" sz="2000" dirty="0"/>
              <a:t>Clinical Study to Evaluate the impact of COPD patients switching from nebulized products to handheld products due to the COVID-19 pandemic</a:t>
            </a:r>
          </a:p>
          <a:p>
            <a:pPr marL="285750" indent="-285750">
              <a:spcBef>
                <a:spcPts val="400"/>
              </a:spcBef>
            </a:pPr>
            <a:r>
              <a:rPr lang="en-US" sz="2000" dirty="0"/>
              <a:t>Outcomes measured were: Hospital re-admission rate, Rescue medication use, and COPD symptoms (Dyspnea)</a:t>
            </a:r>
          </a:p>
          <a:p>
            <a:pPr marL="285750" indent="-285750">
              <a:spcBef>
                <a:spcPts val="400"/>
              </a:spcBef>
            </a:pPr>
            <a:r>
              <a:rPr lang="en-US" sz="2000" dirty="0"/>
              <a:t>Study is being completed by CRO (HEOR consultancy), and initial contract is with Precision</a:t>
            </a:r>
          </a:p>
          <a:p>
            <a:pPr marL="0" indent="0">
              <a:buNone/>
            </a:pPr>
            <a:r>
              <a:rPr lang="en-US" sz="2000" b="1" dirty="0"/>
              <a:t>Solution</a:t>
            </a:r>
            <a:r>
              <a:rPr lang="en-US" sz="2000" dirty="0"/>
              <a:t> – Lighthouse Clinical Dataset </a:t>
            </a:r>
            <a:br>
              <a:rPr lang="en-US" sz="2000" dirty="0"/>
            </a:br>
            <a:r>
              <a:rPr lang="en-US" sz="2000" dirty="0"/>
              <a:t>                   Initial study results published; 3 new studies underway</a:t>
            </a:r>
          </a:p>
          <a:p>
            <a:pPr marL="0" indent="0">
              <a:buNone/>
            </a:pPr>
            <a:r>
              <a:rPr lang="en-US" sz="2000" b="1" dirty="0"/>
              <a:t>Future</a:t>
            </a:r>
          </a:p>
          <a:p>
            <a:pPr marL="285750" indent="-285750">
              <a:spcBef>
                <a:spcPts val="400"/>
              </a:spcBef>
            </a:pPr>
            <a:r>
              <a:rPr lang="en-US" sz="2000" dirty="0"/>
              <a:t>Lighthouse Commercial Dataset has also been purchased for facility, pharmacy and HCP insights</a:t>
            </a:r>
          </a:p>
        </p:txBody>
      </p:sp>
    </p:spTree>
    <p:extLst>
      <p:ext uri="{BB962C8B-B14F-4D97-AF65-F5344CB8AC3E}">
        <p14:creationId xmlns:p14="http://schemas.microsoft.com/office/powerpoint/2010/main" val="203388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0703F5-3286-1E4E-BA0F-23F25F4856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Engagement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80B64E-6CF4-8F43-B09B-6724ADA35C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Syndicated Data provided per defined market</a:t>
            </a:r>
          </a:p>
          <a:p>
            <a:pPr lvl="1"/>
            <a:r>
              <a:rPr lang="en-US" dirty="0"/>
              <a:t>annual subscription</a:t>
            </a:r>
          </a:p>
          <a:p>
            <a:pPr lvl="1"/>
            <a:r>
              <a:rPr lang="en-US" dirty="0"/>
              <a:t>single-project use</a:t>
            </a:r>
          </a:p>
          <a:p>
            <a:r>
              <a:rPr lang="en-US" dirty="0"/>
              <a:t>Longitudinal, de-identified, patient EHR data linkable </a:t>
            </a:r>
            <a:br>
              <a:rPr lang="en-US" dirty="0"/>
            </a:br>
            <a:r>
              <a:rPr lang="en-US" dirty="0"/>
              <a:t>via our partners below</a:t>
            </a:r>
          </a:p>
          <a:p>
            <a:r>
              <a:rPr lang="en-US" dirty="0"/>
              <a:t>Projected Data</a:t>
            </a:r>
          </a:p>
          <a:p>
            <a:r>
              <a:rPr lang="en-US" dirty="0"/>
              <a:t>Data science and research services</a:t>
            </a:r>
          </a:p>
          <a:p>
            <a:r>
              <a:rPr lang="en-US" dirty="0"/>
              <a:t>Prospective Patient Assessment and Screening tools</a:t>
            </a:r>
          </a:p>
        </p:txBody>
      </p:sp>
      <p:pic>
        <p:nvPicPr>
          <p:cNvPr id="7" name="Picture 2" descr="HealthVerity">
            <a:extLst>
              <a:ext uri="{FF2B5EF4-FFF2-40B4-BE49-F238E27FC236}">
                <a16:creationId xmlns:a16="http://schemas.microsoft.com/office/drawing/2014/main" id="{2F891ACB-6C80-DF41-9DBD-1119A1C94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56" y="5583315"/>
            <a:ext cx="2923035" cy="56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atavant">
            <a:extLst>
              <a:ext uri="{FF2B5EF4-FFF2-40B4-BE49-F238E27FC236}">
                <a16:creationId xmlns:a16="http://schemas.microsoft.com/office/drawing/2014/main" id="{71752CE5-6395-A442-907F-EE1E519E0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92" y="5477312"/>
            <a:ext cx="3022452" cy="77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D4815CD-4F8E-8C45-B650-5C73A5F6A367}"/>
              </a:ext>
            </a:extLst>
          </p:cNvPr>
          <p:cNvCxnSpPr>
            <a:cxnSpLocks/>
          </p:cNvCxnSpPr>
          <p:nvPr/>
        </p:nvCxnSpPr>
        <p:spPr>
          <a:xfrm rot="5400000">
            <a:off x="4449085" y="5865875"/>
            <a:ext cx="524656" cy="0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545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092C54-C8E6-A74D-B943-AC0DA9AE32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40E82-C307-4848-A03C-CADB7D6B691E}"/>
              </a:ext>
            </a:extLst>
          </p:cNvPr>
          <p:cNvSpPr txBox="1">
            <a:spLocks/>
          </p:cNvSpPr>
          <p:nvPr/>
        </p:nvSpPr>
        <p:spPr>
          <a:xfrm>
            <a:off x="3799332" y="3460018"/>
            <a:ext cx="4623025" cy="41546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3C51A-9EDE-3D48-9C25-DE7316A63E71}"/>
              </a:ext>
            </a:extLst>
          </p:cNvPr>
          <p:cNvSpPr txBox="1">
            <a:spLocks/>
          </p:cNvSpPr>
          <p:nvPr/>
        </p:nvSpPr>
        <p:spPr>
          <a:xfrm>
            <a:off x="3799332" y="3887401"/>
            <a:ext cx="4623025" cy="97205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BFA3BD-2D0E-9F42-A36D-E599C564098D}"/>
              </a:ext>
            </a:extLst>
          </p:cNvPr>
          <p:cNvCxnSpPr/>
          <p:nvPr/>
        </p:nvCxnSpPr>
        <p:spPr>
          <a:xfrm>
            <a:off x="5833672" y="3460018"/>
            <a:ext cx="52465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436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0ACADAB-8D11-7A43-A1BB-D8315923403C}"/>
              </a:ext>
            </a:extLst>
          </p:cNvPr>
          <p:cNvSpPr/>
          <p:nvPr/>
        </p:nvSpPr>
        <p:spPr>
          <a:xfrm>
            <a:off x="9863161" y="6278244"/>
            <a:ext cx="2146852" cy="509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B2182112-9E4A-EC44-BF0F-6F25B76CE1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645975"/>
              </p:ext>
            </p:extLst>
          </p:nvPr>
        </p:nvGraphicFramePr>
        <p:xfrm>
          <a:off x="187327" y="2206446"/>
          <a:ext cx="10536307" cy="4459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65521E-925D-0640-918D-78EC1AD535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PointClickCare</a:t>
            </a:r>
            <a:r>
              <a:rPr lang="en-US" dirty="0"/>
              <a:t> Story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B86DF76-3A47-6E4A-BD21-846F017FBE6D}"/>
              </a:ext>
            </a:extLst>
          </p:cNvPr>
          <p:cNvSpPr/>
          <p:nvPr/>
        </p:nvSpPr>
        <p:spPr>
          <a:xfrm>
            <a:off x="7979607" y="4795693"/>
            <a:ext cx="2151305" cy="596469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68"/>
            <a:r>
              <a:rPr lang="en-US" sz="1600" dirty="0">
                <a:solidFill>
                  <a:srgbClr val="404040"/>
                </a:solidFill>
                <a:cs typeface="Arial"/>
              </a:rPr>
              <a:t>Acquire in-Home </a:t>
            </a:r>
            <a:br>
              <a:rPr lang="en-US" sz="1600" dirty="0">
                <a:solidFill>
                  <a:srgbClr val="404040"/>
                </a:solidFill>
                <a:cs typeface="Arial"/>
              </a:rPr>
            </a:br>
            <a:r>
              <a:rPr lang="en-US" sz="1600" dirty="0">
                <a:solidFill>
                  <a:srgbClr val="404040"/>
                </a:solidFill>
                <a:cs typeface="Arial"/>
              </a:rPr>
              <a:t>Care capabilities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AF9523-7C19-AE4E-9F84-FB2C314E3E4E}"/>
              </a:ext>
            </a:extLst>
          </p:cNvPr>
          <p:cNvSpPr/>
          <p:nvPr/>
        </p:nvSpPr>
        <p:spPr>
          <a:xfrm>
            <a:off x="0" y="971551"/>
            <a:ext cx="12192000" cy="600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662F2B9-644E-BF46-B29F-47723C7EEC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6441" y="1084489"/>
            <a:ext cx="7259254" cy="487637"/>
          </a:xfrm>
        </p:spPr>
        <p:txBody>
          <a:bodyPr rtlCol="0"/>
          <a:lstStyle/>
          <a:p>
            <a:pPr marL="0" indent="0">
              <a:buNone/>
              <a:defRPr/>
            </a:pPr>
            <a:r>
              <a:rPr lang="en-US" sz="2400" dirty="0">
                <a:ea typeface="Calibri" charset="0"/>
                <a:cs typeface="Calibri" charset="0"/>
              </a:rPr>
              <a:t>Number of Senior Care Providers</a:t>
            </a:r>
          </a:p>
        </p:txBody>
      </p:sp>
      <p:grpSp>
        <p:nvGrpSpPr>
          <p:cNvPr id="5" name="Graphic 16">
            <a:extLst>
              <a:ext uri="{FF2B5EF4-FFF2-40B4-BE49-F238E27FC236}">
                <a16:creationId xmlns:a16="http://schemas.microsoft.com/office/drawing/2014/main" id="{08C67A2C-16D9-DD4A-B6D6-880E26DA0296}"/>
              </a:ext>
            </a:extLst>
          </p:cNvPr>
          <p:cNvGrpSpPr/>
          <p:nvPr/>
        </p:nvGrpSpPr>
        <p:grpSpPr>
          <a:xfrm>
            <a:off x="4426348" y="4648894"/>
            <a:ext cx="449677" cy="543360"/>
            <a:chOff x="4541546" y="4002103"/>
            <a:chExt cx="504768" cy="609928"/>
          </a:xfrm>
          <a:solidFill>
            <a:srgbClr val="FFFFFF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EBEA1B1-9503-7D42-83D5-0D6F2059A76B}"/>
                </a:ext>
              </a:extLst>
            </p:cNvPr>
            <p:cNvSpPr/>
            <p:nvPr/>
          </p:nvSpPr>
          <p:spPr>
            <a:xfrm>
              <a:off x="4541546" y="4002103"/>
              <a:ext cx="504768" cy="609928"/>
            </a:xfrm>
            <a:custGeom>
              <a:avLst/>
              <a:gdLst>
                <a:gd name="connsiteX0" fmla="*/ 210320 w 504768"/>
                <a:gd name="connsiteY0" fmla="*/ 168256 h 609928"/>
                <a:gd name="connsiteX1" fmla="*/ 210320 w 504768"/>
                <a:gd name="connsiteY1" fmla="*/ 0 h 609928"/>
                <a:gd name="connsiteX2" fmla="*/ 504768 w 504768"/>
                <a:gd name="connsiteY2" fmla="*/ 105160 h 609928"/>
                <a:gd name="connsiteX3" fmla="*/ 504768 w 504768"/>
                <a:gd name="connsiteY3" fmla="*/ 609929 h 609928"/>
                <a:gd name="connsiteX4" fmla="*/ 0 w 504768"/>
                <a:gd name="connsiteY4" fmla="*/ 609929 h 609928"/>
                <a:gd name="connsiteX5" fmla="*/ 0 w 504768"/>
                <a:gd name="connsiteY5" fmla="*/ 231352 h 609928"/>
                <a:gd name="connsiteX6" fmla="*/ 252384 w 504768"/>
                <a:gd name="connsiteY6" fmla="*/ 231352 h 609928"/>
                <a:gd name="connsiteX7" fmla="*/ 252384 w 504768"/>
                <a:gd name="connsiteY7" fmla="*/ 602568 h 60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4768" h="609928">
                  <a:moveTo>
                    <a:pt x="210320" y="168256"/>
                  </a:moveTo>
                  <a:lnTo>
                    <a:pt x="210320" y="0"/>
                  </a:lnTo>
                  <a:lnTo>
                    <a:pt x="504768" y="105160"/>
                  </a:lnTo>
                  <a:lnTo>
                    <a:pt x="504768" y="609929"/>
                  </a:lnTo>
                  <a:lnTo>
                    <a:pt x="0" y="609929"/>
                  </a:lnTo>
                  <a:lnTo>
                    <a:pt x="0" y="231352"/>
                  </a:lnTo>
                  <a:lnTo>
                    <a:pt x="252384" y="231352"/>
                  </a:lnTo>
                  <a:lnTo>
                    <a:pt x="252384" y="602568"/>
                  </a:lnTo>
                </a:path>
              </a:pathLst>
            </a:custGeom>
            <a:solidFill>
              <a:srgbClr val="FFFFFF"/>
            </a:solidFill>
            <a:ln w="19050" cap="sq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A04D203-9686-0847-97AC-A83782D6A334}"/>
                </a:ext>
              </a:extLst>
            </p:cNvPr>
            <p:cNvSpPr/>
            <p:nvPr/>
          </p:nvSpPr>
          <p:spPr>
            <a:xfrm>
              <a:off x="4625674" y="4454291"/>
              <a:ext cx="84128" cy="10516"/>
            </a:xfrm>
            <a:custGeom>
              <a:avLst/>
              <a:gdLst>
                <a:gd name="connsiteX0" fmla="*/ 0 w 84128"/>
                <a:gd name="connsiteY0" fmla="*/ 0 h 10516"/>
                <a:gd name="connsiteX1" fmla="*/ 84128 w 84128"/>
                <a:gd name="connsiteY1" fmla="*/ 0 h 10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128" h="10516">
                  <a:moveTo>
                    <a:pt x="0" y="0"/>
                  </a:moveTo>
                  <a:lnTo>
                    <a:pt x="84128" y="0"/>
                  </a:lnTo>
                </a:path>
              </a:pathLst>
            </a:custGeom>
            <a:ln w="190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96A9B69-C151-7B4A-B7B7-0CFA892D0785}"/>
                </a:ext>
              </a:extLst>
            </p:cNvPr>
            <p:cNvSpPr/>
            <p:nvPr/>
          </p:nvSpPr>
          <p:spPr>
            <a:xfrm>
              <a:off x="4625674" y="4391195"/>
              <a:ext cx="84128" cy="10516"/>
            </a:xfrm>
            <a:custGeom>
              <a:avLst/>
              <a:gdLst>
                <a:gd name="connsiteX0" fmla="*/ 0 w 84128"/>
                <a:gd name="connsiteY0" fmla="*/ 0 h 10516"/>
                <a:gd name="connsiteX1" fmla="*/ 84128 w 84128"/>
                <a:gd name="connsiteY1" fmla="*/ 0 h 10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128" h="10516">
                  <a:moveTo>
                    <a:pt x="0" y="0"/>
                  </a:moveTo>
                  <a:lnTo>
                    <a:pt x="84128" y="0"/>
                  </a:lnTo>
                </a:path>
              </a:pathLst>
            </a:custGeom>
            <a:ln w="190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AB28C0C-8118-F048-AAD7-C8148E5264E5}"/>
                </a:ext>
              </a:extLst>
            </p:cNvPr>
            <p:cNvSpPr/>
            <p:nvPr/>
          </p:nvSpPr>
          <p:spPr>
            <a:xfrm>
              <a:off x="4625674" y="4517387"/>
              <a:ext cx="84128" cy="10516"/>
            </a:xfrm>
            <a:custGeom>
              <a:avLst/>
              <a:gdLst>
                <a:gd name="connsiteX0" fmla="*/ 0 w 84128"/>
                <a:gd name="connsiteY0" fmla="*/ 0 h 10516"/>
                <a:gd name="connsiteX1" fmla="*/ 84128 w 84128"/>
                <a:gd name="connsiteY1" fmla="*/ 0 h 10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128" h="10516">
                  <a:moveTo>
                    <a:pt x="0" y="0"/>
                  </a:moveTo>
                  <a:lnTo>
                    <a:pt x="84128" y="0"/>
                  </a:lnTo>
                </a:path>
              </a:pathLst>
            </a:custGeom>
            <a:ln w="190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5CA531E-9DA4-3B41-A9F2-A9E263E95848}"/>
                </a:ext>
              </a:extLst>
            </p:cNvPr>
            <p:cNvSpPr/>
            <p:nvPr/>
          </p:nvSpPr>
          <p:spPr>
            <a:xfrm>
              <a:off x="4625674" y="4328099"/>
              <a:ext cx="84128" cy="10516"/>
            </a:xfrm>
            <a:custGeom>
              <a:avLst/>
              <a:gdLst>
                <a:gd name="connsiteX0" fmla="*/ 0 w 84128"/>
                <a:gd name="connsiteY0" fmla="*/ 0 h 10516"/>
                <a:gd name="connsiteX1" fmla="*/ 84128 w 84128"/>
                <a:gd name="connsiteY1" fmla="*/ 0 h 10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128" h="10516">
                  <a:moveTo>
                    <a:pt x="0" y="0"/>
                  </a:moveTo>
                  <a:lnTo>
                    <a:pt x="84128" y="0"/>
                  </a:lnTo>
                </a:path>
              </a:pathLst>
            </a:custGeom>
            <a:ln w="190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553ED69-A199-EF4A-8E96-24E2227BBCDA}"/>
                </a:ext>
              </a:extLst>
            </p:cNvPr>
            <p:cNvSpPr/>
            <p:nvPr/>
          </p:nvSpPr>
          <p:spPr>
            <a:xfrm>
              <a:off x="4857026" y="4128295"/>
              <a:ext cx="10516" cy="389092"/>
            </a:xfrm>
            <a:custGeom>
              <a:avLst/>
              <a:gdLst>
                <a:gd name="connsiteX0" fmla="*/ 0 w 10516"/>
                <a:gd name="connsiteY0" fmla="*/ 389093 h 389092"/>
                <a:gd name="connsiteX1" fmla="*/ 0 w 10516"/>
                <a:gd name="connsiteY1" fmla="*/ 0 h 389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16" h="389092">
                  <a:moveTo>
                    <a:pt x="0" y="389093"/>
                  </a:moveTo>
                  <a:lnTo>
                    <a:pt x="0" y="0"/>
                  </a:lnTo>
                </a:path>
              </a:pathLst>
            </a:custGeom>
            <a:ln w="190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987F30B-8937-FE4C-864A-0A87C97AC772}"/>
                </a:ext>
              </a:extLst>
            </p:cNvPr>
            <p:cNvSpPr/>
            <p:nvPr/>
          </p:nvSpPr>
          <p:spPr>
            <a:xfrm>
              <a:off x="4920122" y="4149327"/>
              <a:ext cx="10516" cy="368060"/>
            </a:xfrm>
            <a:custGeom>
              <a:avLst/>
              <a:gdLst>
                <a:gd name="connsiteX0" fmla="*/ 0 w 10516"/>
                <a:gd name="connsiteY0" fmla="*/ 368061 h 368060"/>
                <a:gd name="connsiteX1" fmla="*/ 0 w 10516"/>
                <a:gd name="connsiteY1" fmla="*/ 0 h 36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16" h="368060">
                  <a:moveTo>
                    <a:pt x="0" y="368061"/>
                  </a:moveTo>
                  <a:lnTo>
                    <a:pt x="0" y="0"/>
                  </a:lnTo>
                </a:path>
              </a:pathLst>
            </a:custGeom>
            <a:ln w="190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9CFA2E7-F67A-DE47-B0D4-D66F09848C51}"/>
                </a:ext>
              </a:extLst>
            </p:cNvPr>
            <p:cNvSpPr/>
            <p:nvPr/>
          </p:nvSpPr>
          <p:spPr>
            <a:xfrm>
              <a:off x="4983218" y="4170359"/>
              <a:ext cx="10516" cy="347028"/>
            </a:xfrm>
            <a:custGeom>
              <a:avLst/>
              <a:gdLst>
                <a:gd name="connsiteX0" fmla="*/ 0 w 10516"/>
                <a:gd name="connsiteY0" fmla="*/ 347029 h 347028"/>
                <a:gd name="connsiteX1" fmla="*/ 0 w 10516"/>
                <a:gd name="connsiteY1" fmla="*/ 0 h 34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16" h="347028">
                  <a:moveTo>
                    <a:pt x="0" y="347029"/>
                  </a:moveTo>
                  <a:lnTo>
                    <a:pt x="0" y="0"/>
                  </a:lnTo>
                </a:path>
              </a:pathLst>
            </a:custGeom>
            <a:ln w="190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C15F1B0-36EC-F14C-B655-417DA8563D4F}"/>
              </a:ext>
            </a:extLst>
          </p:cNvPr>
          <p:cNvSpPr/>
          <p:nvPr/>
        </p:nvSpPr>
        <p:spPr>
          <a:xfrm>
            <a:off x="1014813" y="5819149"/>
            <a:ext cx="1344594" cy="491005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68"/>
            <a:r>
              <a:rPr lang="en-US" sz="1600" dirty="0">
                <a:solidFill>
                  <a:srgbClr val="404040"/>
                </a:solidFill>
                <a:ea typeface="Calibri" charset="0"/>
                <a:cs typeface="Calibri" charset="0"/>
              </a:rPr>
              <a:t>Established</a:t>
            </a:r>
          </a:p>
        </p:txBody>
      </p:sp>
      <p:grpSp>
        <p:nvGrpSpPr>
          <p:cNvPr id="15" name="Graphic 47">
            <a:extLst>
              <a:ext uri="{FF2B5EF4-FFF2-40B4-BE49-F238E27FC236}">
                <a16:creationId xmlns:a16="http://schemas.microsoft.com/office/drawing/2014/main" id="{D51F2311-04B9-E14E-BC48-04B64B1CFF24}"/>
              </a:ext>
            </a:extLst>
          </p:cNvPr>
          <p:cNvGrpSpPr/>
          <p:nvPr/>
        </p:nvGrpSpPr>
        <p:grpSpPr>
          <a:xfrm>
            <a:off x="1404777" y="5230231"/>
            <a:ext cx="434340" cy="651510"/>
            <a:chOff x="2454317" y="4882172"/>
            <a:chExt cx="434340" cy="651510"/>
          </a:xfrm>
          <a:solidFill>
            <a:srgbClr val="FFFFFF"/>
          </a:solidFill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56EEB6C-E7A3-DD44-B408-E8784F446FDA}"/>
                </a:ext>
              </a:extLst>
            </p:cNvPr>
            <p:cNvSpPr/>
            <p:nvPr/>
          </p:nvSpPr>
          <p:spPr>
            <a:xfrm>
              <a:off x="2454317" y="4882172"/>
              <a:ext cx="434340" cy="477774"/>
            </a:xfrm>
            <a:custGeom>
              <a:avLst/>
              <a:gdLst>
                <a:gd name="connsiteX0" fmla="*/ 434340 w 434340"/>
                <a:gd name="connsiteY0" fmla="*/ 217170 h 477774"/>
                <a:gd name="connsiteX1" fmla="*/ 217170 w 434340"/>
                <a:gd name="connsiteY1" fmla="*/ 0 h 477774"/>
                <a:gd name="connsiteX2" fmla="*/ 0 w 434340"/>
                <a:gd name="connsiteY2" fmla="*/ 217170 h 477774"/>
                <a:gd name="connsiteX3" fmla="*/ 130302 w 434340"/>
                <a:gd name="connsiteY3" fmla="*/ 477774 h 477774"/>
                <a:gd name="connsiteX4" fmla="*/ 304038 w 434340"/>
                <a:gd name="connsiteY4" fmla="*/ 477774 h 477774"/>
                <a:gd name="connsiteX5" fmla="*/ 434340 w 434340"/>
                <a:gd name="connsiteY5" fmla="*/ 217170 h 47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4340" h="477774">
                  <a:moveTo>
                    <a:pt x="434340" y="217170"/>
                  </a:moveTo>
                  <a:cubicBezTo>
                    <a:pt x="434340" y="103156"/>
                    <a:pt x="331184" y="0"/>
                    <a:pt x="217170" y="0"/>
                  </a:cubicBezTo>
                  <a:cubicBezTo>
                    <a:pt x="103156" y="0"/>
                    <a:pt x="0" y="103156"/>
                    <a:pt x="0" y="217170"/>
                  </a:cubicBezTo>
                  <a:cubicBezTo>
                    <a:pt x="0" y="325755"/>
                    <a:pt x="130302" y="477774"/>
                    <a:pt x="130302" y="477774"/>
                  </a:cubicBezTo>
                  <a:lnTo>
                    <a:pt x="304038" y="477774"/>
                  </a:lnTo>
                  <a:cubicBezTo>
                    <a:pt x="304038" y="477774"/>
                    <a:pt x="434340" y="326841"/>
                    <a:pt x="434340" y="217170"/>
                  </a:cubicBez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191A576-52DA-DA49-901C-267C2CAC7CD2}"/>
                </a:ext>
              </a:extLst>
            </p:cNvPr>
            <p:cNvSpPr/>
            <p:nvPr/>
          </p:nvSpPr>
          <p:spPr>
            <a:xfrm>
              <a:off x="2671487" y="4882172"/>
              <a:ext cx="10858" cy="477774"/>
            </a:xfrm>
            <a:custGeom>
              <a:avLst/>
              <a:gdLst>
                <a:gd name="connsiteX0" fmla="*/ 0 w 10858"/>
                <a:gd name="connsiteY0" fmla="*/ 0 h 477774"/>
                <a:gd name="connsiteX1" fmla="*/ 0 w 10858"/>
                <a:gd name="connsiteY1" fmla="*/ 477774 h 47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58" h="477774">
                  <a:moveTo>
                    <a:pt x="0" y="0"/>
                  </a:moveTo>
                  <a:lnTo>
                    <a:pt x="0" y="477774"/>
                  </a:lnTo>
                </a:path>
              </a:pathLst>
            </a:custGeom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884E650-9D7E-E84B-B7FA-7745B1638D1F}"/>
                </a:ext>
              </a:extLst>
            </p:cNvPr>
            <p:cNvSpPr/>
            <p:nvPr/>
          </p:nvSpPr>
          <p:spPr>
            <a:xfrm>
              <a:off x="2560130" y="4882172"/>
              <a:ext cx="111356" cy="477774"/>
            </a:xfrm>
            <a:custGeom>
              <a:avLst/>
              <a:gdLst>
                <a:gd name="connsiteX0" fmla="*/ 111357 w 111356"/>
                <a:gd name="connsiteY0" fmla="*/ 0 h 477774"/>
                <a:gd name="connsiteX1" fmla="*/ 46206 w 111356"/>
                <a:gd name="connsiteY1" fmla="*/ 477774 h 47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356" h="477774">
                  <a:moveTo>
                    <a:pt x="111357" y="0"/>
                  </a:moveTo>
                  <a:cubicBezTo>
                    <a:pt x="-92783" y="92297"/>
                    <a:pt x="46206" y="477774"/>
                    <a:pt x="46206" y="477774"/>
                  </a:cubicBezTo>
                </a:path>
              </a:pathLst>
            </a:custGeom>
            <a:solidFill>
              <a:srgbClr val="FFFFFF"/>
            </a:solidFill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4ED25E10-9A4B-A54B-A397-3D883F0501FE}"/>
                </a:ext>
              </a:extLst>
            </p:cNvPr>
            <p:cNvSpPr/>
            <p:nvPr/>
          </p:nvSpPr>
          <p:spPr>
            <a:xfrm>
              <a:off x="2671487" y="4882172"/>
              <a:ext cx="111356" cy="477774"/>
            </a:xfrm>
            <a:custGeom>
              <a:avLst/>
              <a:gdLst>
                <a:gd name="connsiteX0" fmla="*/ 0 w 111356"/>
                <a:gd name="connsiteY0" fmla="*/ 0 h 477774"/>
                <a:gd name="connsiteX1" fmla="*/ 65151 w 111356"/>
                <a:gd name="connsiteY1" fmla="*/ 477774 h 47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356" h="477774">
                  <a:moveTo>
                    <a:pt x="0" y="0"/>
                  </a:moveTo>
                  <a:cubicBezTo>
                    <a:pt x="204140" y="92297"/>
                    <a:pt x="65151" y="477774"/>
                    <a:pt x="65151" y="477774"/>
                  </a:cubicBezTo>
                </a:path>
              </a:pathLst>
            </a:custGeom>
            <a:solidFill>
              <a:srgbClr val="FFFFFF"/>
            </a:solidFill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071C1920-B42E-4C44-992F-0374A336E036}"/>
                </a:ext>
              </a:extLst>
            </p:cNvPr>
            <p:cNvSpPr/>
            <p:nvPr/>
          </p:nvSpPr>
          <p:spPr>
            <a:xfrm>
              <a:off x="2606336" y="5446814"/>
              <a:ext cx="130302" cy="86868"/>
            </a:xfrm>
            <a:custGeom>
              <a:avLst/>
              <a:gdLst>
                <a:gd name="connsiteX0" fmla="*/ 0 w 130302"/>
                <a:gd name="connsiteY0" fmla="*/ 0 h 86868"/>
                <a:gd name="connsiteX1" fmla="*/ 130302 w 130302"/>
                <a:gd name="connsiteY1" fmla="*/ 0 h 86868"/>
                <a:gd name="connsiteX2" fmla="*/ 130302 w 130302"/>
                <a:gd name="connsiteY2" fmla="*/ 86868 h 86868"/>
                <a:gd name="connsiteX3" fmla="*/ 0 w 130302"/>
                <a:gd name="connsiteY3" fmla="*/ 86868 h 86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302" h="86868">
                  <a:moveTo>
                    <a:pt x="0" y="0"/>
                  </a:moveTo>
                  <a:lnTo>
                    <a:pt x="130302" y="0"/>
                  </a:lnTo>
                  <a:lnTo>
                    <a:pt x="130302" y="86868"/>
                  </a:lnTo>
                  <a:lnTo>
                    <a:pt x="0" y="86868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D832C3A-6C71-4945-B892-F249659A7A28}"/>
              </a:ext>
            </a:extLst>
          </p:cNvPr>
          <p:cNvCxnSpPr/>
          <p:nvPr/>
        </p:nvCxnSpPr>
        <p:spPr>
          <a:xfrm>
            <a:off x="1475038" y="6595295"/>
            <a:ext cx="288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A075B47-0B42-8F4A-84F0-4E7C226D675E}"/>
              </a:ext>
            </a:extLst>
          </p:cNvPr>
          <p:cNvCxnSpPr/>
          <p:nvPr/>
        </p:nvCxnSpPr>
        <p:spPr>
          <a:xfrm>
            <a:off x="4542032" y="6599787"/>
            <a:ext cx="288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1C3F335-36B1-4841-9DDE-5CA5AB36E2DB}"/>
              </a:ext>
            </a:extLst>
          </p:cNvPr>
          <p:cNvCxnSpPr/>
          <p:nvPr/>
        </p:nvCxnSpPr>
        <p:spPr>
          <a:xfrm>
            <a:off x="8052917" y="6599787"/>
            <a:ext cx="28800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C46653D-219A-554E-97B9-389E3BDAE984}"/>
              </a:ext>
            </a:extLst>
          </p:cNvPr>
          <p:cNvCxnSpPr/>
          <p:nvPr/>
        </p:nvCxnSpPr>
        <p:spPr>
          <a:xfrm>
            <a:off x="8935536" y="6594627"/>
            <a:ext cx="288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>
            <a:extLst>
              <a:ext uri="{FF2B5EF4-FFF2-40B4-BE49-F238E27FC236}">
                <a16:creationId xmlns:a16="http://schemas.microsoft.com/office/drawing/2014/main" id="{16DFC451-B668-6648-BDE5-DBD6F75A2643}"/>
              </a:ext>
            </a:extLst>
          </p:cNvPr>
          <p:cNvSpPr/>
          <p:nvPr/>
        </p:nvSpPr>
        <p:spPr>
          <a:xfrm>
            <a:off x="8973021" y="4044241"/>
            <a:ext cx="106515" cy="106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8A284BA-0DF9-1B49-80A7-E30FC647CCC8}"/>
              </a:ext>
            </a:extLst>
          </p:cNvPr>
          <p:cNvSpPr/>
          <p:nvPr/>
        </p:nvSpPr>
        <p:spPr>
          <a:xfrm>
            <a:off x="8156911" y="4458581"/>
            <a:ext cx="106515" cy="1065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E512B4F5-9932-7841-9D1B-8CE107C88308}"/>
              </a:ext>
            </a:extLst>
          </p:cNvPr>
          <p:cNvSpPr/>
          <p:nvPr/>
        </p:nvSpPr>
        <p:spPr>
          <a:xfrm>
            <a:off x="4659279" y="6178289"/>
            <a:ext cx="106515" cy="106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FBEB91C1-0E04-F943-BA44-1DF551021533}"/>
              </a:ext>
            </a:extLst>
          </p:cNvPr>
          <p:cNvCxnSpPr/>
          <p:nvPr/>
        </p:nvCxnSpPr>
        <p:spPr>
          <a:xfrm>
            <a:off x="9827708" y="6596487"/>
            <a:ext cx="288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aphic 170">
            <a:extLst>
              <a:ext uri="{FF2B5EF4-FFF2-40B4-BE49-F238E27FC236}">
                <a16:creationId xmlns:a16="http://schemas.microsoft.com/office/drawing/2014/main" id="{B5FE0618-E08C-D347-BFDF-FF8195B4816E}"/>
              </a:ext>
            </a:extLst>
          </p:cNvPr>
          <p:cNvGrpSpPr/>
          <p:nvPr/>
        </p:nvGrpSpPr>
        <p:grpSpPr>
          <a:xfrm>
            <a:off x="8810188" y="4311983"/>
            <a:ext cx="504768" cy="478332"/>
            <a:chOff x="3630582" y="5997286"/>
            <a:chExt cx="581977" cy="551497"/>
          </a:xfrm>
          <a:noFill/>
        </p:grpSpPr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FF8ACE53-0CBB-6B42-9CFC-0F6D6D9D68EB}"/>
                </a:ext>
              </a:extLst>
            </p:cNvPr>
            <p:cNvSpPr/>
            <p:nvPr/>
          </p:nvSpPr>
          <p:spPr>
            <a:xfrm>
              <a:off x="3700115" y="6235411"/>
              <a:ext cx="441960" cy="313372"/>
            </a:xfrm>
            <a:custGeom>
              <a:avLst/>
              <a:gdLst>
                <a:gd name="connsiteX0" fmla="*/ 0 w 441960"/>
                <a:gd name="connsiteY0" fmla="*/ 0 h 313372"/>
                <a:gd name="connsiteX1" fmla="*/ 0 w 441960"/>
                <a:gd name="connsiteY1" fmla="*/ 313373 h 313372"/>
                <a:gd name="connsiteX2" fmla="*/ 441960 w 441960"/>
                <a:gd name="connsiteY2" fmla="*/ 313373 h 313372"/>
                <a:gd name="connsiteX3" fmla="*/ 441960 w 441960"/>
                <a:gd name="connsiteY3" fmla="*/ 0 h 31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1960" h="313372">
                  <a:moveTo>
                    <a:pt x="0" y="0"/>
                  </a:moveTo>
                  <a:lnTo>
                    <a:pt x="0" y="313373"/>
                  </a:lnTo>
                  <a:lnTo>
                    <a:pt x="441960" y="313373"/>
                  </a:lnTo>
                  <a:lnTo>
                    <a:pt x="441960" y="0"/>
                  </a:lnTo>
                </a:path>
              </a:pathLst>
            </a:custGeom>
            <a:noFill/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40404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8C2B3310-45D3-0246-B571-2D03AFAA0A49}"/>
                </a:ext>
              </a:extLst>
            </p:cNvPr>
            <p:cNvSpPr/>
            <p:nvPr/>
          </p:nvSpPr>
          <p:spPr>
            <a:xfrm>
              <a:off x="4072542" y="6047769"/>
              <a:ext cx="9525" cy="80010"/>
            </a:xfrm>
            <a:custGeom>
              <a:avLst/>
              <a:gdLst>
                <a:gd name="connsiteX0" fmla="*/ 0 w 9525"/>
                <a:gd name="connsiteY0" fmla="*/ 80010 h 80010"/>
                <a:gd name="connsiteX1" fmla="*/ 0 w 9525"/>
                <a:gd name="connsiteY1" fmla="*/ 0 h 8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0010">
                  <a:moveTo>
                    <a:pt x="0" y="8001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40404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E543494B-55E5-6342-9C77-541B83C278CA}"/>
                </a:ext>
              </a:extLst>
            </p:cNvPr>
            <p:cNvSpPr/>
            <p:nvPr/>
          </p:nvSpPr>
          <p:spPr>
            <a:xfrm>
              <a:off x="3630582" y="5997286"/>
              <a:ext cx="581977" cy="250507"/>
            </a:xfrm>
            <a:custGeom>
              <a:avLst/>
              <a:gdLst>
                <a:gd name="connsiteX0" fmla="*/ 581978 w 581977"/>
                <a:gd name="connsiteY0" fmla="*/ 250508 h 250507"/>
                <a:gd name="connsiteX1" fmla="*/ 290513 w 581977"/>
                <a:gd name="connsiteY1" fmla="*/ 0 h 250507"/>
                <a:gd name="connsiteX2" fmla="*/ 0 w 581977"/>
                <a:gd name="connsiteY2" fmla="*/ 250508 h 25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1977" h="250507">
                  <a:moveTo>
                    <a:pt x="581978" y="250508"/>
                  </a:moveTo>
                  <a:lnTo>
                    <a:pt x="290513" y="0"/>
                  </a:lnTo>
                  <a:lnTo>
                    <a:pt x="0" y="250508"/>
                  </a:lnTo>
                </a:path>
              </a:pathLst>
            </a:custGeom>
            <a:noFill/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40404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53ABBA0C-72F4-AE44-A388-497E495960FF}"/>
                </a:ext>
              </a:extLst>
            </p:cNvPr>
            <p:cNvSpPr/>
            <p:nvPr/>
          </p:nvSpPr>
          <p:spPr>
            <a:xfrm>
              <a:off x="3803937" y="6230649"/>
              <a:ext cx="234315" cy="226695"/>
            </a:xfrm>
            <a:custGeom>
              <a:avLst/>
              <a:gdLst>
                <a:gd name="connsiteX0" fmla="*/ 170498 w 234315"/>
                <a:gd name="connsiteY0" fmla="*/ 0 h 226695"/>
                <a:gd name="connsiteX1" fmla="*/ 117158 w 234315"/>
                <a:gd name="connsiteY1" fmla="*/ 28575 h 226695"/>
                <a:gd name="connsiteX2" fmla="*/ 63818 w 234315"/>
                <a:gd name="connsiteY2" fmla="*/ 0 h 226695"/>
                <a:gd name="connsiteX3" fmla="*/ 0 w 234315"/>
                <a:gd name="connsiteY3" fmla="*/ 64770 h 226695"/>
                <a:gd name="connsiteX4" fmla="*/ 117158 w 234315"/>
                <a:gd name="connsiteY4" fmla="*/ 226695 h 226695"/>
                <a:gd name="connsiteX5" fmla="*/ 234315 w 234315"/>
                <a:gd name="connsiteY5" fmla="*/ 64770 h 226695"/>
                <a:gd name="connsiteX6" fmla="*/ 170498 w 234315"/>
                <a:gd name="connsiteY6" fmla="*/ 0 h 226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315" h="226695">
                  <a:moveTo>
                    <a:pt x="170498" y="0"/>
                  </a:moveTo>
                  <a:cubicBezTo>
                    <a:pt x="148590" y="0"/>
                    <a:pt x="128588" y="11430"/>
                    <a:pt x="117158" y="28575"/>
                  </a:cubicBezTo>
                  <a:cubicBezTo>
                    <a:pt x="105728" y="11430"/>
                    <a:pt x="86678" y="0"/>
                    <a:pt x="63818" y="0"/>
                  </a:cubicBezTo>
                  <a:cubicBezTo>
                    <a:pt x="28575" y="0"/>
                    <a:pt x="0" y="28575"/>
                    <a:pt x="0" y="64770"/>
                  </a:cubicBezTo>
                  <a:cubicBezTo>
                    <a:pt x="0" y="129540"/>
                    <a:pt x="117158" y="226695"/>
                    <a:pt x="117158" y="226695"/>
                  </a:cubicBezTo>
                  <a:cubicBezTo>
                    <a:pt x="117158" y="226695"/>
                    <a:pt x="234315" y="129540"/>
                    <a:pt x="234315" y="64770"/>
                  </a:cubicBezTo>
                  <a:cubicBezTo>
                    <a:pt x="234315" y="28575"/>
                    <a:pt x="205740" y="0"/>
                    <a:pt x="170498" y="0"/>
                  </a:cubicBezTo>
                  <a:close/>
                </a:path>
              </a:pathLst>
            </a:custGeom>
            <a:noFill/>
            <a:ln w="190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40404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0AE72F86-B556-C74F-B7D6-913AB30A299A}"/>
              </a:ext>
            </a:extLst>
          </p:cNvPr>
          <p:cNvSpPr/>
          <p:nvPr/>
        </p:nvSpPr>
        <p:spPr>
          <a:xfrm>
            <a:off x="9981889" y="2170021"/>
            <a:ext cx="1761582" cy="596469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68"/>
            <a:r>
              <a:rPr lang="en-US" sz="1600" dirty="0">
                <a:solidFill>
                  <a:srgbClr val="404040"/>
                </a:solidFill>
                <a:cs typeface="Calibri" charset="0"/>
              </a:rPr>
              <a:t>Acquire Collective Medical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3587AA-C7F6-9346-A557-F5982286E971}"/>
              </a:ext>
            </a:extLst>
          </p:cNvPr>
          <p:cNvSpPr/>
          <p:nvPr/>
        </p:nvSpPr>
        <p:spPr>
          <a:xfrm>
            <a:off x="3925247" y="5305903"/>
            <a:ext cx="1562467" cy="671921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68"/>
            <a:r>
              <a:rPr lang="en-US" sz="1600" dirty="0">
                <a:solidFill>
                  <a:srgbClr val="404040"/>
                </a:solidFill>
                <a:ea typeface="Calibri" charset="0"/>
                <a:cs typeface="Calibri" charset="0"/>
              </a:rPr>
              <a:t>Signed </a:t>
            </a:r>
            <a:r>
              <a:rPr lang="en-US" sz="1600" dirty="0">
                <a:solidFill>
                  <a:schemeClr val="accent2"/>
                </a:solidFill>
                <a:ea typeface="Calibri" charset="0"/>
                <a:cs typeface="Calibri" charset="0"/>
              </a:rPr>
              <a:t>2</a:t>
            </a:r>
            <a:r>
              <a:rPr lang="en-US" sz="1600" dirty="0">
                <a:solidFill>
                  <a:srgbClr val="404040"/>
                </a:solidFill>
                <a:ea typeface="Calibri" charset="0"/>
                <a:cs typeface="Calibri" charset="0"/>
              </a:rPr>
              <a:t> of the </a:t>
            </a:r>
            <a:br>
              <a:rPr lang="en-US" sz="1600" dirty="0">
                <a:solidFill>
                  <a:srgbClr val="404040"/>
                </a:solidFill>
                <a:ea typeface="Calibri" charset="0"/>
                <a:cs typeface="Calibri" charset="0"/>
              </a:rPr>
            </a:br>
            <a:r>
              <a:rPr lang="en-US" sz="1600" dirty="0">
                <a:solidFill>
                  <a:srgbClr val="404040"/>
                </a:solidFill>
                <a:ea typeface="Calibri" charset="0"/>
                <a:cs typeface="Calibri" charset="0"/>
              </a:rPr>
              <a:t>top 5 U.S. SNF chain Partners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97E3027-36AC-764A-90B2-16913ACA5106}"/>
              </a:ext>
            </a:extLst>
          </p:cNvPr>
          <p:cNvSpPr/>
          <p:nvPr/>
        </p:nvSpPr>
        <p:spPr>
          <a:xfrm>
            <a:off x="10306521" y="2550303"/>
            <a:ext cx="106515" cy="106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57C7592-6562-144E-90F4-A94E75C7F8E1}"/>
              </a:ext>
            </a:extLst>
          </p:cNvPr>
          <p:cNvCxnSpPr/>
          <p:nvPr/>
        </p:nvCxnSpPr>
        <p:spPr>
          <a:xfrm>
            <a:off x="10259508" y="6596487"/>
            <a:ext cx="288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aphic 5">
            <a:extLst>
              <a:ext uri="{FF2B5EF4-FFF2-40B4-BE49-F238E27FC236}">
                <a16:creationId xmlns:a16="http://schemas.microsoft.com/office/drawing/2014/main" id="{82E2C864-43F3-9046-ADB9-98A0F09B2166}"/>
              </a:ext>
            </a:extLst>
          </p:cNvPr>
          <p:cNvGrpSpPr/>
          <p:nvPr/>
        </p:nvGrpSpPr>
        <p:grpSpPr>
          <a:xfrm>
            <a:off x="10611710" y="1684051"/>
            <a:ext cx="501940" cy="501938"/>
            <a:chOff x="10826571" y="2964488"/>
            <a:chExt cx="571502" cy="571500"/>
          </a:xfrm>
        </p:grpSpPr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98581FB3-A059-EC4C-BD0F-A1BCF15F1992}"/>
                </a:ext>
              </a:extLst>
            </p:cNvPr>
            <p:cNvSpPr/>
            <p:nvPr/>
          </p:nvSpPr>
          <p:spPr>
            <a:xfrm>
              <a:off x="11007560" y="2964488"/>
              <a:ext cx="209550" cy="571500"/>
            </a:xfrm>
            <a:custGeom>
              <a:avLst/>
              <a:gdLst>
                <a:gd name="connsiteX0" fmla="*/ 209550 w 209550"/>
                <a:gd name="connsiteY0" fmla="*/ 285750 h 571500"/>
                <a:gd name="connsiteX1" fmla="*/ 104775 w 209550"/>
                <a:gd name="connsiteY1" fmla="*/ 571500 h 571500"/>
                <a:gd name="connsiteX2" fmla="*/ 0 w 209550"/>
                <a:gd name="connsiteY2" fmla="*/ 285750 h 571500"/>
                <a:gd name="connsiteX3" fmla="*/ 104775 w 209550"/>
                <a:gd name="connsiteY3" fmla="*/ 0 h 571500"/>
                <a:gd name="connsiteX4" fmla="*/ 209550 w 209550"/>
                <a:gd name="connsiteY4" fmla="*/ 28575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571500">
                  <a:moveTo>
                    <a:pt x="209550" y="285750"/>
                  </a:moveTo>
                  <a:cubicBezTo>
                    <a:pt x="209550" y="443565"/>
                    <a:pt x="162641" y="571500"/>
                    <a:pt x="104775" y="571500"/>
                  </a:cubicBezTo>
                  <a:cubicBezTo>
                    <a:pt x="46909" y="571500"/>
                    <a:pt x="0" y="443565"/>
                    <a:pt x="0" y="285750"/>
                  </a:cubicBezTo>
                  <a:cubicBezTo>
                    <a:pt x="0" y="127935"/>
                    <a:pt x="46909" y="0"/>
                    <a:pt x="104775" y="0"/>
                  </a:cubicBezTo>
                  <a:cubicBezTo>
                    <a:pt x="162641" y="0"/>
                    <a:pt x="209550" y="127935"/>
                    <a:pt x="209550" y="285750"/>
                  </a:cubicBezTo>
                  <a:close/>
                </a:path>
              </a:pathLst>
            </a:custGeom>
            <a:noFill/>
            <a:ln w="17145" cap="sq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FFBB16C3-57DF-AD45-966F-F8677659FF09}"/>
                </a:ext>
              </a:extLst>
            </p:cNvPr>
            <p:cNvSpPr/>
            <p:nvPr/>
          </p:nvSpPr>
          <p:spPr>
            <a:xfrm rot="-3599956">
              <a:off x="11007542" y="2964494"/>
              <a:ext cx="209545" cy="571487"/>
            </a:xfrm>
            <a:custGeom>
              <a:avLst/>
              <a:gdLst>
                <a:gd name="connsiteX0" fmla="*/ 209545 w 209545"/>
                <a:gd name="connsiteY0" fmla="*/ 285744 h 571487"/>
                <a:gd name="connsiteX1" fmla="*/ 104773 w 209545"/>
                <a:gd name="connsiteY1" fmla="*/ 571487 h 571487"/>
                <a:gd name="connsiteX2" fmla="*/ 0 w 209545"/>
                <a:gd name="connsiteY2" fmla="*/ 285744 h 571487"/>
                <a:gd name="connsiteX3" fmla="*/ 104773 w 209545"/>
                <a:gd name="connsiteY3" fmla="*/ 0 h 571487"/>
                <a:gd name="connsiteX4" fmla="*/ 209545 w 209545"/>
                <a:gd name="connsiteY4" fmla="*/ 285744 h 57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45" h="571487">
                  <a:moveTo>
                    <a:pt x="209545" y="285744"/>
                  </a:moveTo>
                  <a:cubicBezTo>
                    <a:pt x="209545" y="443556"/>
                    <a:pt x="162637" y="571487"/>
                    <a:pt x="104773" y="571487"/>
                  </a:cubicBezTo>
                  <a:cubicBezTo>
                    <a:pt x="46908" y="571487"/>
                    <a:pt x="0" y="443556"/>
                    <a:pt x="0" y="285744"/>
                  </a:cubicBezTo>
                  <a:cubicBezTo>
                    <a:pt x="0" y="127932"/>
                    <a:pt x="46908" y="0"/>
                    <a:pt x="104773" y="0"/>
                  </a:cubicBezTo>
                  <a:cubicBezTo>
                    <a:pt x="162637" y="0"/>
                    <a:pt x="209545" y="127932"/>
                    <a:pt x="209545" y="285744"/>
                  </a:cubicBezTo>
                  <a:close/>
                </a:path>
              </a:pathLst>
            </a:custGeom>
            <a:noFill/>
            <a:ln w="17145" cap="sq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C2D32FC5-7962-1348-BA28-4D55AB69A6F2}"/>
                </a:ext>
              </a:extLst>
            </p:cNvPr>
            <p:cNvSpPr/>
            <p:nvPr/>
          </p:nvSpPr>
          <p:spPr>
            <a:xfrm rot="-1800044">
              <a:off x="10826586" y="3145465"/>
              <a:ext cx="571487" cy="209545"/>
            </a:xfrm>
            <a:custGeom>
              <a:avLst/>
              <a:gdLst>
                <a:gd name="connsiteX0" fmla="*/ 571487 w 571487"/>
                <a:gd name="connsiteY0" fmla="*/ 104773 h 209545"/>
                <a:gd name="connsiteX1" fmla="*/ 285744 w 571487"/>
                <a:gd name="connsiteY1" fmla="*/ 209545 h 209545"/>
                <a:gd name="connsiteX2" fmla="*/ 0 w 571487"/>
                <a:gd name="connsiteY2" fmla="*/ 104773 h 209545"/>
                <a:gd name="connsiteX3" fmla="*/ 285744 w 571487"/>
                <a:gd name="connsiteY3" fmla="*/ 0 h 209545"/>
                <a:gd name="connsiteX4" fmla="*/ 571487 w 571487"/>
                <a:gd name="connsiteY4" fmla="*/ 104773 h 20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487" h="209545">
                  <a:moveTo>
                    <a:pt x="571487" y="104773"/>
                  </a:moveTo>
                  <a:cubicBezTo>
                    <a:pt x="571487" y="162637"/>
                    <a:pt x="443556" y="209545"/>
                    <a:pt x="285744" y="209545"/>
                  </a:cubicBezTo>
                  <a:cubicBezTo>
                    <a:pt x="127932" y="209545"/>
                    <a:pt x="0" y="162637"/>
                    <a:pt x="0" y="104773"/>
                  </a:cubicBezTo>
                  <a:cubicBezTo>
                    <a:pt x="0" y="46908"/>
                    <a:pt x="127932" y="0"/>
                    <a:pt x="285744" y="0"/>
                  </a:cubicBezTo>
                  <a:cubicBezTo>
                    <a:pt x="443556" y="0"/>
                    <a:pt x="571487" y="46908"/>
                    <a:pt x="571487" y="104773"/>
                  </a:cubicBezTo>
                  <a:close/>
                </a:path>
              </a:pathLst>
            </a:custGeom>
            <a:noFill/>
            <a:ln w="17145" cap="sq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2FF1C296-C502-6447-9385-DAADC1A8279D}"/>
                </a:ext>
              </a:extLst>
            </p:cNvPr>
            <p:cNvSpPr/>
            <p:nvPr/>
          </p:nvSpPr>
          <p:spPr>
            <a:xfrm>
              <a:off x="11057473" y="3201986"/>
              <a:ext cx="113513" cy="109400"/>
            </a:xfrm>
            <a:custGeom>
              <a:avLst/>
              <a:gdLst>
                <a:gd name="connsiteX0" fmla="*/ 95250 w 131445"/>
                <a:gd name="connsiteY0" fmla="*/ 0 h 126682"/>
                <a:gd name="connsiteX1" fmla="*/ 65723 w 131445"/>
                <a:gd name="connsiteY1" fmla="*/ 16192 h 126682"/>
                <a:gd name="connsiteX2" fmla="*/ 36195 w 131445"/>
                <a:gd name="connsiteY2" fmla="*/ 0 h 126682"/>
                <a:gd name="connsiteX3" fmla="*/ 0 w 131445"/>
                <a:gd name="connsiteY3" fmla="*/ 36195 h 126682"/>
                <a:gd name="connsiteX4" fmla="*/ 65723 w 131445"/>
                <a:gd name="connsiteY4" fmla="*/ 126683 h 126682"/>
                <a:gd name="connsiteX5" fmla="*/ 131445 w 131445"/>
                <a:gd name="connsiteY5" fmla="*/ 36195 h 126682"/>
                <a:gd name="connsiteX6" fmla="*/ 95250 w 131445"/>
                <a:gd name="connsiteY6" fmla="*/ 0 h 12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445" h="126682">
                  <a:moveTo>
                    <a:pt x="95250" y="0"/>
                  </a:moveTo>
                  <a:cubicBezTo>
                    <a:pt x="82867" y="0"/>
                    <a:pt x="71437" y="6667"/>
                    <a:pt x="65723" y="16192"/>
                  </a:cubicBezTo>
                  <a:cubicBezTo>
                    <a:pt x="59055" y="6667"/>
                    <a:pt x="48578" y="0"/>
                    <a:pt x="36195" y="0"/>
                  </a:cubicBezTo>
                  <a:cubicBezTo>
                    <a:pt x="16192" y="0"/>
                    <a:pt x="0" y="16192"/>
                    <a:pt x="0" y="36195"/>
                  </a:cubicBezTo>
                  <a:cubicBezTo>
                    <a:pt x="0" y="72390"/>
                    <a:pt x="65723" y="126683"/>
                    <a:pt x="65723" y="126683"/>
                  </a:cubicBezTo>
                  <a:cubicBezTo>
                    <a:pt x="65723" y="126683"/>
                    <a:pt x="131445" y="72390"/>
                    <a:pt x="131445" y="36195"/>
                  </a:cubicBezTo>
                  <a:cubicBezTo>
                    <a:pt x="131445" y="16192"/>
                    <a:pt x="115253" y="0"/>
                    <a:pt x="95250" y="0"/>
                  </a:cubicBezTo>
                  <a:close/>
                </a:path>
              </a:pathLst>
            </a:custGeom>
            <a:no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A71F5571-A051-1243-980A-FF83B56990D1}"/>
              </a:ext>
            </a:extLst>
          </p:cNvPr>
          <p:cNvSpPr/>
          <p:nvPr/>
        </p:nvSpPr>
        <p:spPr>
          <a:xfrm>
            <a:off x="9653169" y="3351251"/>
            <a:ext cx="1120949" cy="596469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68"/>
            <a:r>
              <a:rPr lang="en-US" sz="1600" dirty="0">
                <a:solidFill>
                  <a:srgbClr val="404040"/>
                </a:solidFill>
                <a:cs typeface="Calibri" charset="0"/>
              </a:rPr>
              <a:t>Acquire QuickMar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EDFA90C6-C3F9-344F-A10A-250AC07EF7E5}"/>
              </a:ext>
            </a:extLst>
          </p:cNvPr>
          <p:cNvSpPr/>
          <p:nvPr/>
        </p:nvSpPr>
        <p:spPr>
          <a:xfrm>
            <a:off x="9798942" y="2942427"/>
            <a:ext cx="106515" cy="1065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9" name="Graphic 157">
            <a:extLst>
              <a:ext uri="{FF2B5EF4-FFF2-40B4-BE49-F238E27FC236}">
                <a16:creationId xmlns:a16="http://schemas.microsoft.com/office/drawing/2014/main" id="{371C2DE2-1A7E-FD4A-ABDB-2A128C6F968C}"/>
              </a:ext>
            </a:extLst>
          </p:cNvPr>
          <p:cNvGrpSpPr/>
          <p:nvPr/>
        </p:nvGrpSpPr>
        <p:grpSpPr>
          <a:xfrm>
            <a:off x="9996719" y="2938430"/>
            <a:ext cx="409293" cy="409293"/>
            <a:chOff x="8682624" y="2247902"/>
            <a:chExt cx="409293" cy="409293"/>
          </a:xfrm>
          <a:noFill/>
        </p:grpSpPr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155F3488-3D03-C74A-853B-8D6BE83419D7}"/>
                </a:ext>
              </a:extLst>
            </p:cNvPr>
            <p:cNvSpPr/>
            <p:nvPr/>
          </p:nvSpPr>
          <p:spPr>
            <a:xfrm>
              <a:off x="8887271" y="2353754"/>
              <a:ext cx="7056" cy="197589"/>
            </a:xfrm>
            <a:custGeom>
              <a:avLst/>
              <a:gdLst>
                <a:gd name="connsiteX0" fmla="*/ 0 w 7056"/>
                <a:gd name="connsiteY0" fmla="*/ 0 h 197589"/>
                <a:gd name="connsiteX1" fmla="*/ 0 w 7056"/>
                <a:gd name="connsiteY1" fmla="*/ 197590 h 19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56" h="197589">
                  <a:moveTo>
                    <a:pt x="0" y="0"/>
                  </a:moveTo>
                  <a:lnTo>
                    <a:pt x="0" y="197590"/>
                  </a:lnTo>
                </a:path>
              </a:pathLst>
            </a:custGeom>
            <a:ln w="190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A4C22305-663B-B047-9223-9C8C3B5368CF}"/>
                </a:ext>
              </a:extLst>
            </p:cNvPr>
            <p:cNvSpPr/>
            <p:nvPr/>
          </p:nvSpPr>
          <p:spPr>
            <a:xfrm>
              <a:off x="8788476" y="2452549"/>
              <a:ext cx="197589" cy="7056"/>
            </a:xfrm>
            <a:custGeom>
              <a:avLst/>
              <a:gdLst>
                <a:gd name="connsiteX0" fmla="*/ 197590 w 197589"/>
                <a:gd name="connsiteY0" fmla="*/ 0 h 7056"/>
                <a:gd name="connsiteX1" fmla="*/ 0 w 197589"/>
                <a:gd name="connsiteY1" fmla="*/ 0 h 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589" h="7056">
                  <a:moveTo>
                    <a:pt x="19759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493131FD-0275-DA4F-991B-3DFC1681AB4C}"/>
                </a:ext>
              </a:extLst>
            </p:cNvPr>
            <p:cNvSpPr/>
            <p:nvPr/>
          </p:nvSpPr>
          <p:spPr>
            <a:xfrm>
              <a:off x="8682624" y="2247902"/>
              <a:ext cx="409293" cy="409293"/>
            </a:xfrm>
            <a:custGeom>
              <a:avLst/>
              <a:gdLst>
                <a:gd name="connsiteX0" fmla="*/ 409293 w 409293"/>
                <a:gd name="connsiteY0" fmla="*/ 204647 h 409293"/>
                <a:gd name="connsiteX1" fmla="*/ 204647 w 409293"/>
                <a:gd name="connsiteY1" fmla="*/ 409293 h 409293"/>
                <a:gd name="connsiteX2" fmla="*/ 0 w 409293"/>
                <a:gd name="connsiteY2" fmla="*/ 204647 h 409293"/>
                <a:gd name="connsiteX3" fmla="*/ 204647 w 409293"/>
                <a:gd name="connsiteY3" fmla="*/ 0 h 409293"/>
                <a:gd name="connsiteX4" fmla="*/ 409293 w 409293"/>
                <a:gd name="connsiteY4" fmla="*/ 204647 h 409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293" h="409293">
                  <a:moveTo>
                    <a:pt x="409293" y="204647"/>
                  </a:moveTo>
                  <a:cubicBezTo>
                    <a:pt x="409293" y="317670"/>
                    <a:pt x="317670" y="409293"/>
                    <a:pt x="204647" y="409293"/>
                  </a:cubicBezTo>
                  <a:cubicBezTo>
                    <a:pt x="91623" y="409293"/>
                    <a:pt x="0" y="317670"/>
                    <a:pt x="0" y="204647"/>
                  </a:cubicBezTo>
                  <a:cubicBezTo>
                    <a:pt x="0" y="91623"/>
                    <a:pt x="91623" y="0"/>
                    <a:pt x="204647" y="0"/>
                  </a:cubicBezTo>
                  <a:cubicBezTo>
                    <a:pt x="317670" y="0"/>
                    <a:pt x="409293" y="91623"/>
                    <a:pt x="409293" y="204647"/>
                  </a:cubicBezTo>
                  <a:close/>
                </a:path>
              </a:pathLst>
            </a:custGeom>
            <a:noFill/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137DF18F-25E6-DE49-BE6E-2F99858212A5}"/>
              </a:ext>
            </a:extLst>
          </p:cNvPr>
          <p:cNvSpPr/>
          <p:nvPr/>
        </p:nvSpPr>
        <p:spPr>
          <a:xfrm>
            <a:off x="6988862" y="3852521"/>
            <a:ext cx="1455951" cy="596469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68"/>
            <a:r>
              <a:rPr lang="en-US" sz="1600" dirty="0">
                <a:solidFill>
                  <a:srgbClr val="404040"/>
                </a:solidFill>
                <a:cs typeface="Calibri" charset="0"/>
              </a:rPr>
              <a:t>Enter Senior Living Market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C657AF5-6517-294E-8437-2B36DB1C37A7}"/>
              </a:ext>
            </a:extLst>
          </p:cNvPr>
          <p:cNvGrpSpPr/>
          <p:nvPr/>
        </p:nvGrpSpPr>
        <p:grpSpPr>
          <a:xfrm>
            <a:off x="7549869" y="3356619"/>
            <a:ext cx="335270" cy="494523"/>
            <a:chOff x="6969882" y="4526912"/>
            <a:chExt cx="381000" cy="561975"/>
          </a:xfrm>
        </p:grpSpPr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DA69DEC-E660-0F40-A0A6-D3E65966DF92}"/>
                </a:ext>
              </a:extLst>
            </p:cNvPr>
            <p:cNvSpPr/>
            <p:nvPr/>
          </p:nvSpPr>
          <p:spPr>
            <a:xfrm>
              <a:off x="7046082" y="4669787"/>
              <a:ext cx="9525" cy="19050"/>
            </a:xfrm>
            <a:custGeom>
              <a:avLst/>
              <a:gdLst>
                <a:gd name="connsiteX0" fmla="*/ 0 w 9525"/>
                <a:gd name="connsiteY0" fmla="*/ 0 h 19050"/>
                <a:gd name="connsiteX1" fmla="*/ 0 w 9525"/>
                <a:gd name="connsiteY1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0" y="0"/>
                  </a:moveTo>
                  <a:lnTo>
                    <a:pt x="0" y="19050"/>
                  </a:lnTo>
                </a:path>
              </a:pathLst>
            </a:custGeom>
            <a:ln w="190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F9A325FB-4922-894D-893A-796B26195D99}"/>
                </a:ext>
              </a:extLst>
            </p:cNvPr>
            <p:cNvSpPr/>
            <p:nvPr/>
          </p:nvSpPr>
          <p:spPr>
            <a:xfrm>
              <a:off x="7122282" y="4669787"/>
              <a:ext cx="9525" cy="19050"/>
            </a:xfrm>
            <a:custGeom>
              <a:avLst/>
              <a:gdLst>
                <a:gd name="connsiteX0" fmla="*/ 0 w 9525"/>
                <a:gd name="connsiteY0" fmla="*/ 0 h 19050"/>
                <a:gd name="connsiteX1" fmla="*/ 0 w 9525"/>
                <a:gd name="connsiteY1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0" y="0"/>
                  </a:moveTo>
                  <a:lnTo>
                    <a:pt x="0" y="19050"/>
                  </a:lnTo>
                </a:path>
              </a:pathLst>
            </a:custGeom>
            <a:ln w="190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95EF29C3-2976-AF41-9C6F-75625351ED31}"/>
                </a:ext>
              </a:extLst>
            </p:cNvPr>
            <p:cNvSpPr/>
            <p:nvPr/>
          </p:nvSpPr>
          <p:spPr>
            <a:xfrm>
              <a:off x="7198482" y="4669787"/>
              <a:ext cx="9525" cy="19050"/>
            </a:xfrm>
            <a:custGeom>
              <a:avLst/>
              <a:gdLst>
                <a:gd name="connsiteX0" fmla="*/ 0 w 9525"/>
                <a:gd name="connsiteY0" fmla="*/ 0 h 19050"/>
                <a:gd name="connsiteX1" fmla="*/ 0 w 9525"/>
                <a:gd name="connsiteY1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0" y="0"/>
                  </a:moveTo>
                  <a:lnTo>
                    <a:pt x="0" y="19050"/>
                  </a:lnTo>
                </a:path>
              </a:pathLst>
            </a:custGeom>
            <a:ln w="190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09E2F064-207A-BB4E-AB78-3DCA0002B439}"/>
                </a:ext>
              </a:extLst>
            </p:cNvPr>
            <p:cNvSpPr/>
            <p:nvPr/>
          </p:nvSpPr>
          <p:spPr>
            <a:xfrm>
              <a:off x="7274682" y="4669787"/>
              <a:ext cx="9525" cy="19050"/>
            </a:xfrm>
            <a:custGeom>
              <a:avLst/>
              <a:gdLst>
                <a:gd name="connsiteX0" fmla="*/ 0 w 9525"/>
                <a:gd name="connsiteY0" fmla="*/ 0 h 19050"/>
                <a:gd name="connsiteX1" fmla="*/ 0 w 9525"/>
                <a:gd name="connsiteY1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0" y="0"/>
                  </a:moveTo>
                  <a:lnTo>
                    <a:pt x="0" y="19050"/>
                  </a:lnTo>
                </a:path>
              </a:pathLst>
            </a:custGeom>
            <a:ln w="190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17245BEC-7D60-E241-939E-D42FF664B87C}"/>
                </a:ext>
              </a:extLst>
            </p:cNvPr>
            <p:cNvSpPr/>
            <p:nvPr/>
          </p:nvSpPr>
          <p:spPr>
            <a:xfrm>
              <a:off x="7046082" y="4755512"/>
              <a:ext cx="9525" cy="19050"/>
            </a:xfrm>
            <a:custGeom>
              <a:avLst/>
              <a:gdLst>
                <a:gd name="connsiteX0" fmla="*/ 0 w 9525"/>
                <a:gd name="connsiteY0" fmla="*/ 0 h 19050"/>
                <a:gd name="connsiteX1" fmla="*/ 0 w 9525"/>
                <a:gd name="connsiteY1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0" y="0"/>
                  </a:moveTo>
                  <a:lnTo>
                    <a:pt x="0" y="19050"/>
                  </a:lnTo>
                </a:path>
              </a:pathLst>
            </a:custGeom>
            <a:ln w="190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2AE43E55-3B1C-0145-817F-02F8321863A6}"/>
                </a:ext>
              </a:extLst>
            </p:cNvPr>
            <p:cNvSpPr/>
            <p:nvPr/>
          </p:nvSpPr>
          <p:spPr>
            <a:xfrm>
              <a:off x="7122282" y="4755512"/>
              <a:ext cx="9525" cy="19050"/>
            </a:xfrm>
            <a:custGeom>
              <a:avLst/>
              <a:gdLst>
                <a:gd name="connsiteX0" fmla="*/ 0 w 9525"/>
                <a:gd name="connsiteY0" fmla="*/ 0 h 19050"/>
                <a:gd name="connsiteX1" fmla="*/ 0 w 9525"/>
                <a:gd name="connsiteY1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0" y="0"/>
                  </a:moveTo>
                  <a:lnTo>
                    <a:pt x="0" y="19050"/>
                  </a:lnTo>
                </a:path>
              </a:pathLst>
            </a:custGeom>
            <a:ln w="190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46FD3C50-7B71-3746-8A6A-DF6FAF61B71F}"/>
                </a:ext>
              </a:extLst>
            </p:cNvPr>
            <p:cNvSpPr/>
            <p:nvPr/>
          </p:nvSpPr>
          <p:spPr>
            <a:xfrm>
              <a:off x="7198482" y="4755512"/>
              <a:ext cx="9525" cy="19050"/>
            </a:xfrm>
            <a:custGeom>
              <a:avLst/>
              <a:gdLst>
                <a:gd name="connsiteX0" fmla="*/ 0 w 9525"/>
                <a:gd name="connsiteY0" fmla="*/ 0 h 19050"/>
                <a:gd name="connsiteX1" fmla="*/ 0 w 9525"/>
                <a:gd name="connsiteY1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0" y="0"/>
                  </a:moveTo>
                  <a:lnTo>
                    <a:pt x="0" y="19050"/>
                  </a:lnTo>
                </a:path>
              </a:pathLst>
            </a:custGeom>
            <a:ln w="190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BB020C35-FB12-054A-B148-1D3307117190}"/>
                </a:ext>
              </a:extLst>
            </p:cNvPr>
            <p:cNvSpPr/>
            <p:nvPr/>
          </p:nvSpPr>
          <p:spPr>
            <a:xfrm>
              <a:off x="7274682" y="4755512"/>
              <a:ext cx="9525" cy="19050"/>
            </a:xfrm>
            <a:custGeom>
              <a:avLst/>
              <a:gdLst>
                <a:gd name="connsiteX0" fmla="*/ 0 w 9525"/>
                <a:gd name="connsiteY0" fmla="*/ 0 h 19050"/>
                <a:gd name="connsiteX1" fmla="*/ 0 w 9525"/>
                <a:gd name="connsiteY1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0" y="0"/>
                  </a:moveTo>
                  <a:lnTo>
                    <a:pt x="0" y="19050"/>
                  </a:lnTo>
                </a:path>
              </a:pathLst>
            </a:custGeom>
            <a:ln w="190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7EBC1620-EADB-0F4F-ACE2-1F28A9A417A2}"/>
                </a:ext>
              </a:extLst>
            </p:cNvPr>
            <p:cNvSpPr/>
            <p:nvPr/>
          </p:nvSpPr>
          <p:spPr>
            <a:xfrm>
              <a:off x="7046082" y="4841237"/>
              <a:ext cx="9525" cy="19050"/>
            </a:xfrm>
            <a:custGeom>
              <a:avLst/>
              <a:gdLst>
                <a:gd name="connsiteX0" fmla="*/ 0 w 9525"/>
                <a:gd name="connsiteY0" fmla="*/ 0 h 19050"/>
                <a:gd name="connsiteX1" fmla="*/ 0 w 9525"/>
                <a:gd name="connsiteY1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0" y="0"/>
                  </a:moveTo>
                  <a:lnTo>
                    <a:pt x="0" y="19050"/>
                  </a:lnTo>
                </a:path>
              </a:pathLst>
            </a:custGeom>
            <a:ln w="190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E7BC90FC-5361-814F-84F5-68E39F82436B}"/>
                </a:ext>
              </a:extLst>
            </p:cNvPr>
            <p:cNvSpPr/>
            <p:nvPr/>
          </p:nvSpPr>
          <p:spPr>
            <a:xfrm>
              <a:off x="7122282" y="4841237"/>
              <a:ext cx="9525" cy="19050"/>
            </a:xfrm>
            <a:custGeom>
              <a:avLst/>
              <a:gdLst>
                <a:gd name="connsiteX0" fmla="*/ 0 w 9525"/>
                <a:gd name="connsiteY0" fmla="*/ 0 h 19050"/>
                <a:gd name="connsiteX1" fmla="*/ 0 w 9525"/>
                <a:gd name="connsiteY1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0" y="0"/>
                  </a:moveTo>
                  <a:lnTo>
                    <a:pt x="0" y="19050"/>
                  </a:lnTo>
                </a:path>
              </a:pathLst>
            </a:custGeom>
            <a:ln w="190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C270B3AD-7EA3-F94E-907B-3DA349293C3C}"/>
                </a:ext>
              </a:extLst>
            </p:cNvPr>
            <p:cNvSpPr/>
            <p:nvPr/>
          </p:nvSpPr>
          <p:spPr>
            <a:xfrm>
              <a:off x="7198482" y="4841237"/>
              <a:ext cx="9525" cy="19050"/>
            </a:xfrm>
            <a:custGeom>
              <a:avLst/>
              <a:gdLst>
                <a:gd name="connsiteX0" fmla="*/ 0 w 9525"/>
                <a:gd name="connsiteY0" fmla="*/ 0 h 19050"/>
                <a:gd name="connsiteX1" fmla="*/ 0 w 9525"/>
                <a:gd name="connsiteY1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0" y="0"/>
                  </a:moveTo>
                  <a:lnTo>
                    <a:pt x="0" y="19050"/>
                  </a:lnTo>
                </a:path>
              </a:pathLst>
            </a:custGeom>
            <a:ln w="190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BE5F7B17-28C3-0D43-B3B1-6EC61827DC89}"/>
                </a:ext>
              </a:extLst>
            </p:cNvPr>
            <p:cNvSpPr/>
            <p:nvPr/>
          </p:nvSpPr>
          <p:spPr>
            <a:xfrm>
              <a:off x="7274682" y="4841237"/>
              <a:ext cx="9525" cy="19050"/>
            </a:xfrm>
            <a:custGeom>
              <a:avLst/>
              <a:gdLst>
                <a:gd name="connsiteX0" fmla="*/ 0 w 9525"/>
                <a:gd name="connsiteY0" fmla="*/ 0 h 19050"/>
                <a:gd name="connsiteX1" fmla="*/ 0 w 9525"/>
                <a:gd name="connsiteY1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0" y="0"/>
                  </a:moveTo>
                  <a:lnTo>
                    <a:pt x="0" y="19050"/>
                  </a:lnTo>
                </a:path>
              </a:pathLst>
            </a:custGeom>
            <a:ln w="190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B66CD70B-01CC-B74A-8E6E-18E9A02E49CF}"/>
                </a:ext>
              </a:extLst>
            </p:cNvPr>
            <p:cNvSpPr/>
            <p:nvPr/>
          </p:nvSpPr>
          <p:spPr>
            <a:xfrm>
              <a:off x="6969882" y="4926962"/>
              <a:ext cx="381000" cy="9525"/>
            </a:xfrm>
            <a:custGeom>
              <a:avLst/>
              <a:gdLst>
                <a:gd name="connsiteX0" fmla="*/ 0 w 381000"/>
                <a:gd name="connsiteY0" fmla="*/ 0 h 9525"/>
                <a:gd name="connsiteX1" fmla="*/ 381000 w 38100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0" h="9525">
                  <a:moveTo>
                    <a:pt x="0" y="0"/>
                  </a:moveTo>
                  <a:lnTo>
                    <a:pt x="381000" y="0"/>
                  </a:lnTo>
                </a:path>
              </a:pathLst>
            </a:custGeom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41655F0D-8FD7-1D48-9D6D-E4AB5B1DE2F8}"/>
                </a:ext>
              </a:extLst>
            </p:cNvPr>
            <p:cNvSpPr/>
            <p:nvPr/>
          </p:nvSpPr>
          <p:spPr>
            <a:xfrm>
              <a:off x="6969882" y="4526912"/>
              <a:ext cx="381000" cy="561975"/>
            </a:xfrm>
            <a:custGeom>
              <a:avLst/>
              <a:gdLst>
                <a:gd name="connsiteX0" fmla="*/ 190500 w 381000"/>
                <a:gd name="connsiteY0" fmla="*/ 0 h 561975"/>
                <a:gd name="connsiteX1" fmla="*/ 0 w 381000"/>
                <a:gd name="connsiteY1" fmla="*/ 57150 h 561975"/>
                <a:gd name="connsiteX2" fmla="*/ 0 w 381000"/>
                <a:gd name="connsiteY2" fmla="*/ 561975 h 561975"/>
                <a:gd name="connsiteX3" fmla="*/ 152400 w 381000"/>
                <a:gd name="connsiteY3" fmla="*/ 561975 h 561975"/>
                <a:gd name="connsiteX4" fmla="*/ 152400 w 381000"/>
                <a:gd name="connsiteY4" fmla="*/ 466725 h 561975"/>
                <a:gd name="connsiteX5" fmla="*/ 228600 w 381000"/>
                <a:gd name="connsiteY5" fmla="*/ 466725 h 561975"/>
                <a:gd name="connsiteX6" fmla="*/ 228600 w 381000"/>
                <a:gd name="connsiteY6" fmla="*/ 561975 h 561975"/>
                <a:gd name="connsiteX7" fmla="*/ 381000 w 381000"/>
                <a:gd name="connsiteY7" fmla="*/ 561975 h 561975"/>
                <a:gd name="connsiteX8" fmla="*/ 381000 w 381000"/>
                <a:gd name="connsiteY8" fmla="*/ 57150 h 561975"/>
                <a:gd name="connsiteX9" fmla="*/ 190500 w 381000"/>
                <a:gd name="connsiteY9" fmla="*/ 0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561975">
                  <a:moveTo>
                    <a:pt x="190500" y="0"/>
                  </a:moveTo>
                  <a:lnTo>
                    <a:pt x="0" y="57150"/>
                  </a:lnTo>
                  <a:lnTo>
                    <a:pt x="0" y="561975"/>
                  </a:lnTo>
                  <a:lnTo>
                    <a:pt x="152400" y="561975"/>
                  </a:lnTo>
                  <a:lnTo>
                    <a:pt x="152400" y="466725"/>
                  </a:lnTo>
                  <a:lnTo>
                    <a:pt x="228600" y="466725"/>
                  </a:lnTo>
                  <a:lnTo>
                    <a:pt x="228600" y="561975"/>
                  </a:lnTo>
                  <a:lnTo>
                    <a:pt x="381000" y="561975"/>
                  </a:lnTo>
                  <a:lnTo>
                    <a:pt x="381000" y="57150"/>
                  </a:lnTo>
                  <a:lnTo>
                    <a:pt x="190500" y="0"/>
                  </a:lnTo>
                  <a:close/>
                </a:path>
              </a:pathLst>
            </a:custGeom>
            <a:noFill/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1115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283B4E2-974E-B645-B534-854664C7F485}"/>
              </a:ext>
            </a:extLst>
          </p:cNvPr>
          <p:cNvSpPr/>
          <p:nvPr/>
        </p:nvSpPr>
        <p:spPr>
          <a:xfrm>
            <a:off x="0" y="971551"/>
            <a:ext cx="12192000" cy="2926061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EC03E2-8587-6C41-99EA-2FFE0316C4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PointClickCare</a:t>
            </a:r>
            <a:r>
              <a:rPr lang="en-US" dirty="0"/>
              <a:t> Story – Key Facts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0C7CD25-CD22-254D-BCA8-281A60F98C34}"/>
              </a:ext>
            </a:extLst>
          </p:cNvPr>
          <p:cNvSpPr txBox="1"/>
          <p:nvPr/>
        </p:nvSpPr>
        <p:spPr>
          <a:xfrm>
            <a:off x="848117" y="5004768"/>
            <a:ext cx="205300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500" kern="1600" spc="-310" dirty="0">
                <a:solidFill>
                  <a:schemeClr val="tx2"/>
                </a:solidFill>
                <a:latin typeface="+mj-lt"/>
                <a:ea typeface="Myriad Pro Light" charset="0"/>
                <a:cs typeface="Myriad Pro Light" charset="0"/>
              </a:rPr>
              <a:t>21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3E1EFC2-9C45-9C4B-8289-712C3965B04A}"/>
              </a:ext>
            </a:extLst>
          </p:cNvPr>
          <p:cNvSpPr txBox="1"/>
          <p:nvPr/>
        </p:nvSpPr>
        <p:spPr>
          <a:xfrm>
            <a:off x="904879" y="5854195"/>
            <a:ext cx="2200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rPr>
              <a:t>Senior Care Facilities in North America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1A2CCF6-BB6E-704B-97E4-CCD807620685}"/>
              </a:ext>
            </a:extLst>
          </p:cNvPr>
          <p:cNvSpPr txBox="1"/>
          <p:nvPr/>
        </p:nvSpPr>
        <p:spPr>
          <a:xfrm>
            <a:off x="1894048" y="5202767"/>
            <a:ext cx="1063611" cy="386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200" spc="-27" dirty="0">
                <a:solidFill>
                  <a:schemeClr val="tx2"/>
                </a:solidFill>
                <a:latin typeface="+mj-lt"/>
              </a:rPr>
              <a:t>K+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0ADFDEE-4C20-4D42-8292-CC7D18013952}"/>
              </a:ext>
            </a:extLst>
          </p:cNvPr>
          <p:cNvSpPr txBox="1"/>
          <p:nvPr/>
        </p:nvSpPr>
        <p:spPr>
          <a:xfrm>
            <a:off x="3544806" y="4756348"/>
            <a:ext cx="4862761" cy="833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5000" dirty="0">
                <a:solidFill>
                  <a:schemeClr val="tx2"/>
                </a:solidFill>
                <a:latin typeface="+mj-lt"/>
              </a:rPr>
              <a:t>#1 Market Share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BA70AEF-4F54-1049-93CD-25C01DDEB9DA}"/>
              </a:ext>
            </a:extLst>
          </p:cNvPr>
          <p:cNvSpPr txBox="1"/>
          <p:nvPr/>
        </p:nvSpPr>
        <p:spPr>
          <a:xfrm>
            <a:off x="8895027" y="5004768"/>
            <a:ext cx="2053009" cy="105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500" kern="1600" spc="-310" dirty="0">
                <a:solidFill>
                  <a:schemeClr val="tx2"/>
                </a:solidFill>
                <a:latin typeface="+mj-lt"/>
                <a:ea typeface="Myriad Pro Light" charset="0"/>
                <a:cs typeface="Myriad Pro Light" charset="0"/>
              </a:rPr>
              <a:t>1.4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84793B4-707A-E345-8272-3577FEFFA5F6}"/>
              </a:ext>
            </a:extLst>
          </p:cNvPr>
          <p:cNvSpPr txBox="1"/>
          <p:nvPr/>
        </p:nvSpPr>
        <p:spPr>
          <a:xfrm>
            <a:off x="8989942" y="5842738"/>
            <a:ext cx="2053009" cy="35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dirty="0">
                <a:solidFill>
                  <a:schemeClr val="tx2"/>
                </a:solidFill>
                <a:latin typeface="+mj-lt"/>
              </a:rPr>
              <a:t>Residents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5CFAE18-99B6-B34C-A680-0611FC7A3720}"/>
              </a:ext>
            </a:extLst>
          </p:cNvPr>
          <p:cNvSpPr txBox="1"/>
          <p:nvPr/>
        </p:nvSpPr>
        <p:spPr>
          <a:xfrm>
            <a:off x="10006098" y="5202767"/>
            <a:ext cx="1063611" cy="386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200" spc="-27" dirty="0">
                <a:solidFill>
                  <a:schemeClr val="tx2"/>
                </a:solidFill>
                <a:latin typeface="+mj-lt"/>
              </a:rPr>
              <a:t>M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15" name="Graphic 222">
            <a:extLst>
              <a:ext uri="{FF2B5EF4-FFF2-40B4-BE49-F238E27FC236}">
                <a16:creationId xmlns:a16="http://schemas.microsoft.com/office/drawing/2014/main" id="{0ACD6954-183A-1647-A476-9AD0C59C16A5}"/>
              </a:ext>
            </a:extLst>
          </p:cNvPr>
          <p:cNvGrpSpPr>
            <a:grpSpLocks noChangeAspect="1"/>
          </p:cNvGrpSpPr>
          <p:nvPr/>
        </p:nvGrpSpPr>
        <p:grpSpPr>
          <a:xfrm>
            <a:off x="1659568" y="4162408"/>
            <a:ext cx="691540" cy="691540"/>
            <a:chOff x="3508070" y="1157798"/>
            <a:chExt cx="682718" cy="682718"/>
          </a:xfrm>
          <a:noFill/>
        </p:grpSpPr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F46434A-E7C5-D94B-A90A-727698C12109}"/>
                </a:ext>
              </a:extLst>
            </p:cNvPr>
            <p:cNvSpPr/>
            <p:nvPr/>
          </p:nvSpPr>
          <p:spPr>
            <a:xfrm>
              <a:off x="3508070" y="1534470"/>
              <a:ext cx="117710" cy="306046"/>
            </a:xfrm>
            <a:custGeom>
              <a:avLst/>
              <a:gdLst>
                <a:gd name="connsiteX0" fmla="*/ 117710 w 117710"/>
                <a:gd name="connsiteY0" fmla="*/ 306046 h 306046"/>
                <a:gd name="connsiteX1" fmla="*/ 0 w 117710"/>
                <a:gd name="connsiteY1" fmla="*/ 306046 h 306046"/>
                <a:gd name="connsiteX2" fmla="*/ 0 w 117710"/>
                <a:gd name="connsiteY2" fmla="*/ 0 h 306046"/>
                <a:gd name="connsiteX3" fmla="*/ 47084 w 117710"/>
                <a:gd name="connsiteY3" fmla="*/ 0 h 30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710" h="306046">
                  <a:moveTo>
                    <a:pt x="117710" y="306046"/>
                  </a:moveTo>
                  <a:lnTo>
                    <a:pt x="0" y="306046"/>
                  </a:lnTo>
                  <a:lnTo>
                    <a:pt x="0" y="0"/>
                  </a:lnTo>
                  <a:lnTo>
                    <a:pt x="47084" y="0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40404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4EB3AB19-BC0A-9245-8224-F79A1A2258AA}"/>
                </a:ext>
              </a:extLst>
            </p:cNvPr>
            <p:cNvSpPr/>
            <p:nvPr/>
          </p:nvSpPr>
          <p:spPr>
            <a:xfrm>
              <a:off x="3719948" y="1663951"/>
              <a:ext cx="94168" cy="11771"/>
            </a:xfrm>
            <a:custGeom>
              <a:avLst/>
              <a:gdLst>
                <a:gd name="connsiteX0" fmla="*/ 0 w 94168"/>
                <a:gd name="connsiteY0" fmla="*/ 0 h 11771"/>
                <a:gd name="connsiteX1" fmla="*/ 94168 w 94168"/>
                <a:gd name="connsiteY1" fmla="*/ 0 h 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168" h="11771">
                  <a:moveTo>
                    <a:pt x="0" y="0"/>
                  </a:moveTo>
                  <a:lnTo>
                    <a:pt x="94168" y="0"/>
                  </a:lnTo>
                </a:path>
              </a:pathLst>
            </a:custGeom>
            <a:ln w="190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40404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E605F468-0424-2F49-BED0-A975903E78EE}"/>
                </a:ext>
              </a:extLst>
            </p:cNvPr>
            <p:cNvSpPr/>
            <p:nvPr/>
          </p:nvSpPr>
          <p:spPr>
            <a:xfrm>
              <a:off x="3719948" y="1593325"/>
              <a:ext cx="94168" cy="11771"/>
            </a:xfrm>
            <a:custGeom>
              <a:avLst/>
              <a:gdLst>
                <a:gd name="connsiteX0" fmla="*/ 0 w 94168"/>
                <a:gd name="connsiteY0" fmla="*/ 0 h 11771"/>
                <a:gd name="connsiteX1" fmla="*/ 94168 w 94168"/>
                <a:gd name="connsiteY1" fmla="*/ 0 h 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168" h="11771">
                  <a:moveTo>
                    <a:pt x="0" y="0"/>
                  </a:moveTo>
                  <a:lnTo>
                    <a:pt x="94168" y="0"/>
                  </a:lnTo>
                </a:path>
              </a:pathLst>
            </a:custGeom>
            <a:ln w="190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40404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DFC5E82D-9F71-2642-A4E1-2E434EECEBA3}"/>
                </a:ext>
              </a:extLst>
            </p:cNvPr>
            <p:cNvSpPr/>
            <p:nvPr/>
          </p:nvSpPr>
          <p:spPr>
            <a:xfrm>
              <a:off x="3719948" y="1734577"/>
              <a:ext cx="94168" cy="11771"/>
            </a:xfrm>
            <a:custGeom>
              <a:avLst/>
              <a:gdLst>
                <a:gd name="connsiteX0" fmla="*/ 0 w 94168"/>
                <a:gd name="connsiteY0" fmla="*/ 0 h 11771"/>
                <a:gd name="connsiteX1" fmla="*/ 94168 w 94168"/>
                <a:gd name="connsiteY1" fmla="*/ 0 h 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168" h="11771">
                  <a:moveTo>
                    <a:pt x="0" y="0"/>
                  </a:moveTo>
                  <a:lnTo>
                    <a:pt x="94168" y="0"/>
                  </a:lnTo>
                </a:path>
              </a:pathLst>
            </a:custGeom>
            <a:ln w="190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40404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366D92D8-913F-1E4F-97D1-0FDE32CB7CA8}"/>
                </a:ext>
              </a:extLst>
            </p:cNvPr>
            <p:cNvSpPr/>
            <p:nvPr/>
          </p:nvSpPr>
          <p:spPr>
            <a:xfrm>
              <a:off x="3719948" y="1522699"/>
              <a:ext cx="94168" cy="11771"/>
            </a:xfrm>
            <a:custGeom>
              <a:avLst/>
              <a:gdLst>
                <a:gd name="connsiteX0" fmla="*/ 0 w 94168"/>
                <a:gd name="connsiteY0" fmla="*/ 0 h 11771"/>
                <a:gd name="connsiteX1" fmla="*/ 94168 w 94168"/>
                <a:gd name="connsiteY1" fmla="*/ 0 h 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168" h="11771">
                  <a:moveTo>
                    <a:pt x="0" y="0"/>
                  </a:moveTo>
                  <a:lnTo>
                    <a:pt x="94168" y="0"/>
                  </a:lnTo>
                </a:path>
              </a:pathLst>
            </a:custGeom>
            <a:ln w="190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40404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377E6893-90CE-784F-AAD6-6A65FA000E0F}"/>
                </a:ext>
              </a:extLst>
            </p:cNvPr>
            <p:cNvSpPr/>
            <p:nvPr/>
          </p:nvSpPr>
          <p:spPr>
            <a:xfrm>
              <a:off x="3625780" y="1157798"/>
              <a:ext cx="565008" cy="682718"/>
            </a:xfrm>
            <a:custGeom>
              <a:avLst/>
              <a:gdLst>
                <a:gd name="connsiteX0" fmla="*/ 235420 w 565008"/>
                <a:gd name="connsiteY0" fmla="*/ 188336 h 682718"/>
                <a:gd name="connsiteX1" fmla="*/ 235420 w 565008"/>
                <a:gd name="connsiteY1" fmla="*/ 0 h 682718"/>
                <a:gd name="connsiteX2" fmla="*/ 565008 w 565008"/>
                <a:gd name="connsiteY2" fmla="*/ 117710 h 682718"/>
                <a:gd name="connsiteX3" fmla="*/ 565008 w 565008"/>
                <a:gd name="connsiteY3" fmla="*/ 682718 h 682718"/>
                <a:gd name="connsiteX4" fmla="*/ 0 w 565008"/>
                <a:gd name="connsiteY4" fmla="*/ 682718 h 682718"/>
                <a:gd name="connsiteX5" fmla="*/ 0 w 565008"/>
                <a:gd name="connsiteY5" fmla="*/ 258962 h 682718"/>
                <a:gd name="connsiteX6" fmla="*/ 282504 w 565008"/>
                <a:gd name="connsiteY6" fmla="*/ 258962 h 682718"/>
                <a:gd name="connsiteX7" fmla="*/ 282504 w 565008"/>
                <a:gd name="connsiteY7" fmla="*/ 674867 h 682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5008" h="682718">
                  <a:moveTo>
                    <a:pt x="235420" y="188336"/>
                  </a:moveTo>
                  <a:lnTo>
                    <a:pt x="235420" y="0"/>
                  </a:lnTo>
                  <a:lnTo>
                    <a:pt x="565008" y="117710"/>
                  </a:lnTo>
                  <a:lnTo>
                    <a:pt x="565008" y="682718"/>
                  </a:lnTo>
                  <a:lnTo>
                    <a:pt x="0" y="682718"/>
                  </a:lnTo>
                  <a:lnTo>
                    <a:pt x="0" y="258962"/>
                  </a:lnTo>
                  <a:lnTo>
                    <a:pt x="282504" y="258962"/>
                  </a:lnTo>
                  <a:lnTo>
                    <a:pt x="282504" y="674867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40404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92585CCB-3DC9-7F42-BC22-F65C15C8D901}"/>
                </a:ext>
              </a:extLst>
            </p:cNvPr>
            <p:cNvSpPr/>
            <p:nvPr/>
          </p:nvSpPr>
          <p:spPr>
            <a:xfrm>
              <a:off x="3978910" y="1299050"/>
              <a:ext cx="11771" cy="435527"/>
            </a:xfrm>
            <a:custGeom>
              <a:avLst/>
              <a:gdLst>
                <a:gd name="connsiteX0" fmla="*/ 0 w 11771"/>
                <a:gd name="connsiteY0" fmla="*/ 435527 h 435527"/>
                <a:gd name="connsiteX1" fmla="*/ 0 w 11771"/>
                <a:gd name="connsiteY1" fmla="*/ 0 h 43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71" h="435527">
                  <a:moveTo>
                    <a:pt x="0" y="435527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40404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6C06C5E1-19CC-2D46-ABA5-D1979B8A2D86}"/>
                </a:ext>
              </a:extLst>
            </p:cNvPr>
            <p:cNvSpPr/>
            <p:nvPr/>
          </p:nvSpPr>
          <p:spPr>
            <a:xfrm>
              <a:off x="4049536" y="1322592"/>
              <a:ext cx="11771" cy="411985"/>
            </a:xfrm>
            <a:custGeom>
              <a:avLst/>
              <a:gdLst>
                <a:gd name="connsiteX0" fmla="*/ 0 w 11771"/>
                <a:gd name="connsiteY0" fmla="*/ 411985 h 411985"/>
                <a:gd name="connsiteX1" fmla="*/ 0 w 11771"/>
                <a:gd name="connsiteY1" fmla="*/ 0 h 4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71" h="411985">
                  <a:moveTo>
                    <a:pt x="0" y="411985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40404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C726D0A0-4D9C-7C41-BEDC-CA832D75E55D}"/>
                </a:ext>
              </a:extLst>
            </p:cNvPr>
            <p:cNvSpPr/>
            <p:nvPr/>
          </p:nvSpPr>
          <p:spPr>
            <a:xfrm>
              <a:off x="4120162" y="1346134"/>
              <a:ext cx="11771" cy="388443"/>
            </a:xfrm>
            <a:custGeom>
              <a:avLst/>
              <a:gdLst>
                <a:gd name="connsiteX0" fmla="*/ 0 w 11771"/>
                <a:gd name="connsiteY0" fmla="*/ 388443 h 388443"/>
                <a:gd name="connsiteX1" fmla="*/ 0 w 11771"/>
                <a:gd name="connsiteY1" fmla="*/ 0 h 3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71" h="388443">
                  <a:moveTo>
                    <a:pt x="0" y="388443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404041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C65C634D-8B40-B648-B371-FE9DAF161D0D}"/>
              </a:ext>
            </a:extLst>
          </p:cNvPr>
          <p:cNvCxnSpPr/>
          <p:nvPr/>
        </p:nvCxnSpPr>
        <p:spPr>
          <a:xfrm>
            <a:off x="1751671" y="5077893"/>
            <a:ext cx="50733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2465A69-5666-AA49-82DF-02389F976DDC}"/>
              </a:ext>
            </a:extLst>
          </p:cNvPr>
          <p:cNvCxnSpPr>
            <a:cxnSpLocks/>
          </p:cNvCxnSpPr>
          <p:nvPr/>
        </p:nvCxnSpPr>
        <p:spPr bwMode="auto">
          <a:xfrm>
            <a:off x="3623598" y="4265498"/>
            <a:ext cx="0" cy="2019052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E0AFDFD-F007-FB4D-A430-26D1740A5FA5}"/>
              </a:ext>
            </a:extLst>
          </p:cNvPr>
          <p:cNvCxnSpPr>
            <a:cxnSpLocks/>
          </p:cNvCxnSpPr>
          <p:nvPr/>
        </p:nvCxnSpPr>
        <p:spPr bwMode="auto">
          <a:xfrm>
            <a:off x="8502955" y="4265498"/>
            <a:ext cx="0" cy="2019052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752FD73C-4CDA-7F41-9798-532492064420}"/>
              </a:ext>
            </a:extLst>
          </p:cNvPr>
          <p:cNvCxnSpPr/>
          <p:nvPr/>
        </p:nvCxnSpPr>
        <p:spPr>
          <a:xfrm>
            <a:off x="5675283" y="4867928"/>
            <a:ext cx="507331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E0296EFD-9F9A-FE4E-92F9-C03081DF8F14}"/>
              </a:ext>
            </a:extLst>
          </p:cNvPr>
          <p:cNvCxnSpPr/>
          <p:nvPr/>
        </p:nvCxnSpPr>
        <p:spPr>
          <a:xfrm>
            <a:off x="9796467" y="5077893"/>
            <a:ext cx="507331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4F8A4326-4871-7A47-9C50-02C0D656E908}"/>
              </a:ext>
            </a:extLst>
          </p:cNvPr>
          <p:cNvSpPr txBox="1"/>
          <p:nvPr/>
        </p:nvSpPr>
        <p:spPr>
          <a:xfrm>
            <a:off x="4455667" y="5438988"/>
            <a:ext cx="31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dirty="0">
                <a:solidFill>
                  <a:schemeClr val="tx2"/>
                </a:solidFill>
                <a:latin typeface="+mj-lt"/>
                <a:sym typeface="Helvetica Light"/>
              </a:rPr>
              <a:t>Skilled Nursing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Calibri" charset="0"/>
                <a:cs typeface="Calibri" charset="0"/>
              </a:rPr>
              <a:t>| </a:t>
            </a:r>
            <a:r>
              <a:rPr lang="en-US" dirty="0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rPr>
              <a:t>Senior Living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8" name="Graphic 16">
            <a:extLst>
              <a:ext uri="{FF2B5EF4-FFF2-40B4-BE49-F238E27FC236}">
                <a16:creationId xmlns:a16="http://schemas.microsoft.com/office/drawing/2014/main" id="{E0891BC1-2833-6247-A694-A63DABC03DE7}"/>
              </a:ext>
            </a:extLst>
          </p:cNvPr>
          <p:cNvGrpSpPr/>
          <p:nvPr/>
        </p:nvGrpSpPr>
        <p:grpSpPr>
          <a:xfrm>
            <a:off x="9726449" y="4147017"/>
            <a:ext cx="719172" cy="719172"/>
            <a:chOff x="1306986" y="1335670"/>
            <a:chExt cx="743731" cy="743731"/>
          </a:xfrm>
          <a:noFill/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764A7B5-2343-5645-A43C-F75B6660F262}"/>
                </a:ext>
              </a:extLst>
            </p:cNvPr>
            <p:cNvSpPr/>
            <p:nvPr/>
          </p:nvSpPr>
          <p:spPr>
            <a:xfrm>
              <a:off x="1306986" y="1806700"/>
              <a:ext cx="492065" cy="247910"/>
            </a:xfrm>
            <a:custGeom>
              <a:avLst/>
              <a:gdLst>
                <a:gd name="connsiteX0" fmla="*/ 492065 w 492065"/>
                <a:gd name="connsiteY0" fmla="*/ 16560 h 247910"/>
                <a:gd name="connsiteX1" fmla="*/ 322284 w 492065"/>
                <a:gd name="connsiteY1" fmla="*/ 0 h 247910"/>
                <a:gd name="connsiteX2" fmla="*/ 43967 w 492065"/>
                <a:gd name="connsiteY2" fmla="*/ 50661 h 247910"/>
                <a:gd name="connsiteX3" fmla="*/ 0 w 492065"/>
                <a:gd name="connsiteY3" fmla="*/ 118588 h 247910"/>
                <a:gd name="connsiteX4" fmla="*/ 0 w 492065"/>
                <a:gd name="connsiteY4" fmla="*/ 247911 h 247910"/>
                <a:gd name="connsiteX5" fmla="*/ 396657 w 492065"/>
                <a:gd name="connsiteY5" fmla="*/ 247911 h 24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065" h="247910">
                  <a:moveTo>
                    <a:pt x="492065" y="16560"/>
                  </a:moveTo>
                  <a:cubicBezTo>
                    <a:pt x="446363" y="6929"/>
                    <a:pt x="389963" y="0"/>
                    <a:pt x="322284" y="0"/>
                  </a:cubicBezTo>
                  <a:cubicBezTo>
                    <a:pt x="184198" y="0"/>
                    <a:pt x="93041" y="28894"/>
                    <a:pt x="43967" y="50661"/>
                  </a:cubicBezTo>
                  <a:cubicBezTo>
                    <a:pt x="17093" y="62573"/>
                    <a:pt x="0" y="89198"/>
                    <a:pt x="0" y="118588"/>
                  </a:cubicBezTo>
                  <a:lnTo>
                    <a:pt x="0" y="247911"/>
                  </a:lnTo>
                  <a:lnTo>
                    <a:pt x="396657" y="247911"/>
                  </a:lnTo>
                </a:path>
              </a:pathLst>
            </a:custGeom>
            <a:noFill/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FB089DB-58F4-0E41-AC76-D864418B0471}"/>
                </a:ext>
              </a:extLst>
            </p:cNvPr>
            <p:cNvSpPr/>
            <p:nvPr/>
          </p:nvSpPr>
          <p:spPr>
            <a:xfrm>
              <a:off x="1455732" y="1335670"/>
              <a:ext cx="347074" cy="371865"/>
            </a:xfrm>
            <a:custGeom>
              <a:avLst/>
              <a:gdLst>
                <a:gd name="connsiteX0" fmla="*/ 0 w 347074"/>
                <a:gd name="connsiteY0" fmla="*/ 173537 h 371865"/>
                <a:gd name="connsiteX1" fmla="*/ 173537 w 347074"/>
                <a:gd name="connsiteY1" fmla="*/ 0 h 371865"/>
                <a:gd name="connsiteX2" fmla="*/ 347075 w 347074"/>
                <a:gd name="connsiteY2" fmla="*/ 173537 h 371865"/>
                <a:gd name="connsiteX3" fmla="*/ 173537 w 347074"/>
                <a:gd name="connsiteY3" fmla="*/ 371866 h 371865"/>
                <a:gd name="connsiteX4" fmla="*/ 0 w 347074"/>
                <a:gd name="connsiteY4" fmla="*/ 173537 h 371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074" h="371865">
                  <a:moveTo>
                    <a:pt x="0" y="173537"/>
                  </a:moveTo>
                  <a:cubicBezTo>
                    <a:pt x="0" y="77695"/>
                    <a:pt x="77695" y="0"/>
                    <a:pt x="173537" y="0"/>
                  </a:cubicBezTo>
                  <a:cubicBezTo>
                    <a:pt x="269380" y="0"/>
                    <a:pt x="347075" y="77695"/>
                    <a:pt x="347075" y="173537"/>
                  </a:cubicBezTo>
                  <a:cubicBezTo>
                    <a:pt x="347075" y="269380"/>
                    <a:pt x="269380" y="371866"/>
                    <a:pt x="173537" y="371866"/>
                  </a:cubicBezTo>
                  <a:cubicBezTo>
                    <a:pt x="77695" y="371866"/>
                    <a:pt x="0" y="269380"/>
                    <a:pt x="0" y="173537"/>
                  </a:cubicBezTo>
                  <a:close/>
                </a:path>
              </a:pathLst>
            </a:custGeom>
            <a:noFill/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607E465-ACE7-E64E-8A38-37BB9DED6AC3}"/>
                </a:ext>
              </a:extLst>
            </p:cNvPr>
            <p:cNvSpPr/>
            <p:nvPr/>
          </p:nvSpPr>
          <p:spPr>
            <a:xfrm>
              <a:off x="1901971" y="1881073"/>
              <a:ext cx="12395" cy="99164"/>
            </a:xfrm>
            <a:custGeom>
              <a:avLst/>
              <a:gdLst>
                <a:gd name="connsiteX0" fmla="*/ 0 w 12395"/>
                <a:gd name="connsiteY0" fmla="*/ 0 h 99164"/>
                <a:gd name="connsiteX1" fmla="*/ 0 w 12395"/>
                <a:gd name="connsiteY1" fmla="*/ 99164 h 9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95" h="99164">
                  <a:moveTo>
                    <a:pt x="0" y="0"/>
                  </a:moveTo>
                  <a:lnTo>
                    <a:pt x="0" y="99164"/>
                  </a:lnTo>
                </a:path>
              </a:pathLst>
            </a:custGeom>
            <a:ln w="190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F0E694A-C7D0-E146-83F2-664225655802}"/>
                </a:ext>
              </a:extLst>
            </p:cNvPr>
            <p:cNvSpPr/>
            <p:nvPr/>
          </p:nvSpPr>
          <p:spPr>
            <a:xfrm>
              <a:off x="1852389" y="1930655"/>
              <a:ext cx="99164" cy="12395"/>
            </a:xfrm>
            <a:custGeom>
              <a:avLst/>
              <a:gdLst>
                <a:gd name="connsiteX0" fmla="*/ 0 w 99164"/>
                <a:gd name="connsiteY0" fmla="*/ 0 h 12395"/>
                <a:gd name="connsiteX1" fmla="*/ 99164 w 99164"/>
                <a:gd name="connsiteY1" fmla="*/ 0 h 1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64" h="12395">
                  <a:moveTo>
                    <a:pt x="0" y="0"/>
                  </a:moveTo>
                  <a:lnTo>
                    <a:pt x="99164" y="0"/>
                  </a:lnTo>
                </a:path>
              </a:pathLst>
            </a:custGeom>
            <a:ln w="190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DEF154F-C82B-0A4E-99C0-4FA9DA39BB9D}"/>
                </a:ext>
              </a:extLst>
            </p:cNvPr>
            <p:cNvSpPr/>
            <p:nvPr/>
          </p:nvSpPr>
          <p:spPr>
            <a:xfrm>
              <a:off x="1753225" y="1781909"/>
              <a:ext cx="297492" cy="297492"/>
            </a:xfrm>
            <a:custGeom>
              <a:avLst/>
              <a:gdLst>
                <a:gd name="connsiteX0" fmla="*/ 297493 w 297492"/>
                <a:gd name="connsiteY0" fmla="*/ 148746 h 297492"/>
                <a:gd name="connsiteX1" fmla="*/ 148746 w 297492"/>
                <a:gd name="connsiteY1" fmla="*/ 297493 h 297492"/>
                <a:gd name="connsiteX2" fmla="*/ 0 w 297492"/>
                <a:gd name="connsiteY2" fmla="*/ 148746 h 297492"/>
                <a:gd name="connsiteX3" fmla="*/ 148746 w 297492"/>
                <a:gd name="connsiteY3" fmla="*/ 0 h 297492"/>
                <a:gd name="connsiteX4" fmla="*/ 297493 w 297492"/>
                <a:gd name="connsiteY4" fmla="*/ 148746 h 29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492" h="297492">
                  <a:moveTo>
                    <a:pt x="297493" y="148746"/>
                  </a:moveTo>
                  <a:cubicBezTo>
                    <a:pt x="297493" y="230897"/>
                    <a:pt x="230897" y="297493"/>
                    <a:pt x="148746" y="297493"/>
                  </a:cubicBezTo>
                  <a:cubicBezTo>
                    <a:pt x="66596" y="297493"/>
                    <a:pt x="0" y="230897"/>
                    <a:pt x="0" y="148746"/>
                  </a:cubicBezTo>
                  <a:cubicBezTo>
                    <a:pt x="0" y="66596"/>
                    <a:pt x="66596" y="0"/>
                    <a:pt x="148746" y="0"/>
                  </a:cubicBezTo>
                  <a:cubicBezTo>
                    <a:pt x="230897" y="0"/>
                    <a:pt x="297493" y="66596"/>
                    <a:pt x="297493" y="148746"/>
                  </a:cubicBezTo>
                  <a:close/>
                </a:path>
              </a:pathLst>
            </a:custGeom>
            <a:noFill/>
            <a:ln w="190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" name="Graphic 4">
            <a:extLst>
              <a:ext uri="{FF2B5EF4-FFF2-40B4-BE49-F238E27FC236}">
                <a16:creationId xmlns:a16="http://schemas.microsoft.com/office/drawing/2014/main" id="{C241999C-9E97-5747-B5CD-4B466A8E4F46}"/>
              </a:ext>
            </a:extLst>
          </p:cNvPr>
          <p:cNvGrpSpPr/>
          <p:nvPr/>
        </p:nvGrpSpPr>
        <p:grpSpPr>
          <a:xfrm>
            <a:off x="5648496" y="4068520"/>
            <a:ext cx="560904" cy="677758"/>
            <a:chOff x="5886803" y="4203652"/>
            <a:chExt cx="580058" cy="700903"/>
          </a:xfrm>
          <a:noFill/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71A68A2-5A2B-904C-A227-3848573A9746}"/>
                </a:ext>
              </a:extLst>
            </p:cNvPr>
            <p:cNvSpPr/>
            <p:nvPr/>
          </p:nvSpPr>
          <p:spPr>
            <a:xfrm>
              <a:off x="5886803" y="4600617"/>
              <a:ext cx="270560" cy="303938"/>
            </a:xfrm>
            <a:custGeom>
              <a:avLst/>
              <a:gdLst>
                <a:gd name="connsiteX0" fmla="*/ 104797 w 270560"/>
                <a:gd name="connsiteY0" fmla="*/ 0 h 303938"/>
                <a:gd name="connsiteX1" fmla="*/ 0 w 270560"/>
                <a:gd name="connsiteY1" fmla="*/ 219347 h 303938"/>
                <a:gd name="connsiteX2" fmla="*/ 108761 w 270560"/>
                <a:gd name="connsiteY2" fmla="*/ 207262 h 303938"/>
                <a:gd name="connsiteX3" fmla="*/ 169184 w 270560"/>
                <a:gd name="connsiteY3" fmla="*/ 303938 h 303938"/>
                <a:gd name="connsiteX4" fmla="*/ 270561 w 270560"/>
                <a:gd name="connsiteY4" fmla="*/ 85643 h 30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560" h="303938">
                  <a:moveTo>
                    <a:pt x="104797" y="0"/>
                  </a:moveTo>
                  <a:lnTo>
                    <a:pt x="0" y="219347"/>
                  </a:lnTo>
                  <a:lnTo>
                    <a:pt x="108761" y="207262"/>
                  </a:lnTo>
                  <a:lnTo>
                    <a:pt x="169184" y="303938"/>
                  </a:lnTo>
                  <a:lnTo>
                    <a:pt x="270561" y="85643"/>
                  </a:lnTo>
                </a:path>
              </a:pathLst>
            </a:custGeom>
            <a:noFill/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5A68D1B-E6BC-6548-8C28-C452AC08F98B}"/>
                </a:ext>
              </a:extLst>
            </p:cNvPr>
            <p:cNvSpPr/>
            <p:nvPr/>
          </p:nvSpPr>
          <p:spPr>
            <a:xfrm>
              <a:off x="6196300" y="4600617"/>
              <a:ext cx="270560" cy="303938"/>
            </a:xfrm>
            <a:custGeom>
              <a:avLst/>
              <a:gdLst>
                <a:gd name="connsiteX0" fmla="*/ 165764 w 270560"/>
                <a:gd name="connsiteY0" fmla="*/ 0 h 303938"/>
                <a:gd name="connsiteX1" fmla="*/ 270561 w 270560"/>
                <a:gd name="connsiteY1" fmla="*/ 219347 h 303938"/>
                <a:gd name="connsiteX2" fmla="*/ 161800 w 270560"/>
                <a:gd name="connsiteY2" fmla="*/ 207262 h 303938"/>
                <a:gd name="connsiteX3" fmla="*/ 101377 w 270560"/>
                <a:gd name="connsiteY3" fmla="*/ 303938 h 303938"/>
                <a:gd name="connsiteX4" fmla="*/ 0 w 270560"/>
                <a:gd name="connsiteY4" fmla="*/ 85643 h 30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560" h="303938">
                  <a:moveTo>
                    <a:pt x="165764" y="0"/>
                  </a:moveTo>
                  <a:lnTo>
                    <a:pt x="270561" y="219347"/>
                  </a:lnTo>
                  <a:lnTo>
                    <a:pt x="161800" y="207262"/>
                  </a:lnTo>
                  <a:lnTo>
                    <a:pt x="101377" y="303938"/>
                  </a:lnTo>
                  <a:lnTo>
                    <a:pt x="0" y="85643"/>
                  </a:lnTo>
                </a:path>
              </a:pathLst>
            </a:custGeom>
            <a:noFill/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65FC9EB-0D57-974E-B013-5C83A42F9AA0}"/>
                </a:ext>
              </a:extLst>
            </p:cNvPr>
            <p:cNvSpPr/>
            <p:nvPr/>
          </p:nvSpPr>
          <p:spPr>
            <a:xfrm>
              <a:off x="5935141" y="4203652"/>
              <a:ext cx="483381" cy="483381"/>
            </a:xfrm>
            <a:custGeom>
              <a:avLst/>
              <a:gdLst>
                <a:gd name="connsiteX0" fmla="*/ 483382 w 483381"/>
                <a:gd name="connsiteY0" fmla="*/ 241691 h 483381"/>
                <a:gd name="connsiteX1" fmla="*/ 241691 w 483381"/>
                <a:gd name="connsiteY1" fmla="*/ 483382 h 483381"/>
                <a:gd name="connsiteX2" fmla="*/ 0 w 483381"/>
                <a:gd name="connsiteY2" fmla="*/ 241691 h 483381"/>
                <a:gd name="connsiteX3" fmla="*/ 241691 w 483381"/>
                <a:gd name="connsiteY3" fmla="*/ 0 h 483381"/>
                <a:gd name="connsiteX4" fmla="*/ 483382 w 483381"/>
                <a:gd name="connsiteY4" fmla="*/ 241691 h 48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81" h="483381">
                  <a:moveTo>
                    <a:pt x="483382" y="241691"/>
                  </a:moveTo>
                  <a:cubicBezTo>
                    <a:pt x="483382" y="375173"/>
                    <a:pt x="375173" y="483382"/>
                    <a:pt x="241691" y="483382"/>
                  </a:cubicBezTo>
                  <a:cubicBezTo>
                    <a:pt x="108209" y="483382"/>
                    <a:pt x="0" y="375173"/>
                    <a:pt x="0" y="241691"/>
                  </a:cubicBezTo>
                  <a:cubicBezTo>
                    <a:pt x="0" y="108209"/>
                    <a:pt x="108209" y="0"/>
                    <a:pt x="241691" y="0"/>
                  </a:cubicBezTo>
                  <a:cubicBezTo>
                    <a:pt x="375173" y="0"/>
                    <a:pt x="483382" y="108209"/>
                    <a:pt x="483382" y="241691"/>
                  </a:cubicBezTo>
                  <a:close/>
                </a:path>
              </a:pathLst>
            </a:custGeom>
            <a:noFill/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6D53B07D-83D7-1B47-9637-701ADD372DD6}"/>
                </a:ext>
              </a:extLst>
            </p:cNvPr>
            <p:cNvSpPr/>
            <p:nvPr/>
          </p:nvSpPr>
          <p:spPr>
            <a:xfrm>
              <a:off x="6055987" y="4330128"/>
              <a:ext cx="241690" cy="230428"/>
            </a:xfrm>
            <a:custGeom>
              <a:avLst/>
              <a:gdLst>
                <a:gd name="connsiteX0" fmla="*/ 0 w 241690"/>
                <a:gd name="connsiteY0" fmla="*/ 86876 h 230428"/>
                <a:gd name="connsiteX1" fmla="*/ 83589 w 241690"/>
                <a:gd name="connsiteY1" fmla="*/ 75383 h 230428"/>
                <a:gd name="connsiteX2" fmla="*/ 121510 w 241690"/>
                <a:gd name="connsiteY2" fmla="*/ 0 h 230428"/>
                <a:gd name="connsiteX3" fmla="*/ 158283 w 241690"/>
                <a:gd name="connsiteY3" fmla="*/ 75951 h 230428"/>
                <a:gd name="connsiteX4" fmla="*/ 241691 w 241690"/>
                <a:gd name="connsiteY4" fmla="*/ 88713 h 230428"/>
                <a:gd name="connsiteX5" fmla="*/ 180821 w 241690"/>
                <a:gd name="connsiteY5" fmla="*/ 147154 h 230428"/>
                <a:gd name="connsiteX6" fmla="*/ 194452 w 241690"/>
                <a:gd name="connsiteY6" fmla="*/ 230428 h 230428"/>
                <a:gd name="connsiteX7" fmla="*/ 120060 w 241690"/>
                <a:gd name="connsiteY7" fmla="*/ 190597 h 230428"/>
                <a:gd name="connsiteX8" fmla="*/ 45075 w 241690"/>
                <a:gd name="connsiteY8" fmla="*/ 229292 h 230428"/>
                <a:gd name="connsiteX9" fmla="*/ 59976 w 241690"/>
                <a:gd name="connsiteY9" fmla="*/ 146235 h 23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690" h="230428">
                  <a:moveTo>
                    <a:pt x="0" y="86876"/>
                  </a:moveTo>
                  <a:lnTo>
                    <a:pt x="83589" y="75383"/>
                  </a:lnTo>
                  <a:lnTo>
                    <a:pt x="121510" y="0"/>
                  </a:lnTo>
                  <a:lnTo>
                    <a:pt x="158283" y="75951"/>
                  </a:lnTo>
                  <a:lnTo>
                    <a:pt x="241691" y="88713"/>
                  </a:lnTo>
                  <a:lnTo>
                    <a:pt x="180821" y="147154"/>
                  </a:lnTo>
                  <a:lnTo>
                    <a:pt x="194452" y="230428"/>
                  </a:lnTo>
                  <a:lnTo>
                    <a:pt x="120060" y="190597"/>
                  </a:lnTo>
                  <a:lnTo>
                    <a:pt x="45075" y="229292"/>
                  </a:lnTo>
                  <a:lnTo>
                    <a:pt x="59976" y="146235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2A5D165-DD0A-9641-815F-DA6B0B9314B6}"/>
              </a:ext>
            </a:extLst>
          </p:cNvPr>
          <p:cNvSpPr txBox="1"/>
          <p:nvPr/>
        </p:nvSpPr>
        <p:spPr>
          <a:xfrm>
            <a:off x="7711725" y="2445496"/>
            <a:ext cx="3591259" cy="130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indent="-442913" algn="ctr">
              <a:lnSpc>
                <a:spcPts val="2360"/>
              </a:lnSpc>
            </a:pPr>
            <a:r>
              <a:rPr lang="en-CA" dirty="0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rPr>
              <a:t>Founder Controlled </a:t>
            </a:r>
            <a:endParaRPr lang="en-US" dirty="0">
              <a:solidFill>
                <a:schemeClr val="tx2"/>
              </a:solidFill>
              <a:latin typeface="+mj-lt"/>
              <a:ea typeface="Calibri" charset="0"/>
              <a:cs typeface="Calibri" charset="0"/>
            </a:endParaRPr>
          </a:p>
          <a:p>
            <a:pPr marL="0" lvl="3" indent="-442913" algn="ctr">
              <a:lnSpc>
                <a:spcPts val="2360"/>
              </a:lnSpc>
            </a:pPr>
            <a:r>
              <a:rPr lang="en-CA" dirty="0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rPr>
              <a:t>JMI Equity (2011)</a:t>
            </a:r>
            <a:endParaRPr lang="en-US" dirty="0">
              <a:solidFill>
                <a:schemeClr val="tx2"/>
              </a:solidFill>
              <a:latin typeface="+mj-lt"/>
              <a:ea typeface="Calibri" charset="0"/>
              <a:cs typeface="Calibri" charset="0"/>
            </a:endParaRPr>
          </a:p>
          <a:p>
            <a:pPr marL="0" lvl="3" indent="-442913" algn="ctr">
              <a:lnSpc>
                <a:spcPts val="2360"/>
              </a:lnSpc>
            </a:pPr>
            <a:r>
              <a:rPr lang="en-CA" dirty="0" err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rPr>
              <a:t>Dragoneer</a:t>
            </a:r>
            <a:r>
              <a:rPr lang="en-CA" dirty="0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rPr>
              <a:t> Investment Group (2016)</a:t>
            </a:r>
          </a:p>
          <a:p>
            <a:pPr marL="0" lvl="3" indent="-442913" algn="ctr">
              <a:lnSpc>
                <a:spcPts val="2360"/>
              </a:lnSpc>
            </a:pPr>
            <a:r>
              <a:rPr lang="en-CA" dirty="0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rPr>
              <a:t>Hellman &amp; Friedman (2020)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42368D2-C921-8446-999B-C25F8451F7DD}"/>
              </a:ext>
            </a:extLst>
          </p:cNvPr>
          <p:cNvSpPr txBox="1"/>
          <p:nvPr/>
        </p:nvSpPr>
        <p:spPr>
          <a:xfrm>
            <a:off x="4904325" y="3053529"/>
            <a:ext cx="2053009" cy="35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+mj-lt"/>
              </a:rPr>
              <a:t>Employees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B5DE068-F803-CB4D-9C22-D3E8D117A468}"/>
              </a:ext>
            </a:extLst>
          </p:cNvPr>
          <p:cNvSpPr txBox="1"/>
          <p:nvPr/>
        </p:nvSpPr>
        <p:spPr>
          <a:xfrm>
            <a:off x="4976490" y="2249557"/>
            <a:ext cx="173048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500" kern="1600" spc="-310" dirty="0">
                <a:solidFill>
                  <a:schemeClr val="tx2"/>
                </a:solidFill>
                <a:latin typeface="+mj-lt"/>
                <a:ea typeface="Myriad Pro Light" charset="0"/>
                <a:cs typeface="Myriad Pro Light" charset="0"/>
              </a:rPr>
              <a:t>1700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B60F21-99E7-D94F-9EB2-6449EBBE8B40}"/>
              </a:ext>
            </a:extLst>
          </p:cNvPr>
          <p:cNvSpPr txBox="1"/>
          <p:nvPr/>
        </p:nvSpPr>
        <p:spPr>
          <a:xfrm>
            <a:off x="6578200" y="2417226"/>
            <a:ext cx="351712" cy="386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200" spc="-27" dirty="0">
                <a:solidFill>
                  <a:schemeClr val="tx2"/>
                </a:solidFill>
                <a:latin typeface="+mj-lt"/>
              </a:rPr>
              <a:t>+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4452B44-FABE-A344-828A-5DF08280899D}"/>
              </a:ext>
            </a:extLst>
          </p:cNvPr>
          <p:cNvCxnSpPr/>
          <p:nvPr/>
        </p:nvCxnSpPr>
        <p:spPr>
          <a:xfrm>
            <a:off x="5677164" y="2241232"/>
            <a:ext cx="50733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BC05A77-71D9-104B-B5CA-03914E3EFBDB}"/>
              </a:ext>
            </a:extLst>
          </p:cNvPr>
          <p:cNvCxnSpPr/>
          <p:nvPr/>
        </p:nvCxnSpPr>
        <p:spPr>
          <a:xfrm>
            <a:off x="9160407" y="2241232"/>
            <a:ext cx="507331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3905513-467F-5B4B-81DE-38284B3C801C}"/>
              </a:ext>
            </a:extLst>
          </p:cNvPr>
          <p:cNvSpPr txBox="1"/>
          <p:nvPr/>
        </p:nvSpPr>
        <p:spPr>
          <a:xfrm>
            <a:off x="451417" y="2439248"/>
            <a:ext cx="3673099" cy="99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60"/>
              </a:lnSpc>
            </a:pPr>
            <a:r>
              <a:rPr lang="en-US" dirty="0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rPr>
              <a:t>Mississauga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Calibri" charset="0"/>
                <a:cs typeface="Calibri" charset="0"/>
              </a:rPr>
              <a:t>|</a:t>
            </a:r>
            <a:r>
              <a:rPr lang="en-US" dirty="0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rPr>
              <a:t> Toronto</a:t>
            </a:r>
          </a:p>
          <a:p>
            <a:pPr algn="ctr">
              <a:lnSpc>
                <a:spcPts val="2360"/>
              </a:lnSpc>
            </a:pPr>
            <a:r>
              <a:rPr lang="en-US" dirty="0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rPr>
              <a:t>Waterloo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Calibri" charset="0"/>
                <a:cs typeface="Calibri" charset="0"/>
              </a:rPr>
              <a:t>|</a:t>
            </a:r>
            <a:r>
              <a:rPr lang="en-US" dirty="0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rPr>
              <a:t> PEI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Calibri" charset="0"/>
                <a:cs typeface="Calibri" charset="0"/>
              </a:rPr>
              <a:t>|</a:t>
            </a:r>
            <a:r>
              <a:rPr lang="en-US" dirty="0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rPr>
              <a:t> Minneapolis</a:t>
            </a:r>
          </a:p>
          <a:p>
            <a:pPr algn="ctr">
              <a:lnSpc>
                <a:spcPts val="2360"/>
              </a:lnSpc>
            </a:pPr>
            <a:r>
              <a:rPr lang="en-US" dirty="0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rPr>
              <a:t>Cleveland | Rochester | Salt Lake City </a:t>
            </a:r>
            <a:endParaRPr lang="en-US" dirty="0">
              <a:solidFill>
                <a:schemeClr val="tx2"/>
              </a:solidFill>
              <a:latin typeface="+mj-lt"/>
              <a:ea typeface="Myriad Pro" charset="0"/>
              <a:cs typeface="Myriad Pro" charset="0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254C3EF-6E65-4542-8206-4A2B241E6E40}"/>
              </a:ext>
            </a:extLst>
          </p:cNvPr>
          <p:cNvCxnSpPr/>
          <p:nvPr/>
        </p:nvCxnSpPr>
        <p:spPr>
          <a:xfrm>
            <a:off x="2346382" y="2241232"/>
            <a:ext cx="507331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84402B5-8BDF-2B43-8998-3BD8CC1B0F15}"/>
              </a:ext>
            </a:extLst>
          </p:cNvPr>
          <p:cNvCxnSpPr>
            <a:cxnSpLocks/>
          </p:cNvCxnSpPr>
          <p:nvPr/>
        </p:nvCxnSpPr>
        <p:spPr bwMode="auto">
          <a:xfrm>
            <a:off x="4373882" y="1293681"/>
            <a:ext cx="0" cy="2019052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FA379B8-B4F7-5646-BDC0-F544DA6199A3}"/>
              </a:ext>
            </a:extLst>
          </p:cNvPr>
          <p:cNvCxnSpPr>
            <a:cxnSpLocks/>
          </p:cNvCxnSpPr>
          <p:nvPr/>
        </p:nvCxnSpPr>
        <p:spPr bwMode="auto">
          <a:xfrm>
            <a:off x="7340411" y="1293681"/>
            <a:ext cx="0" cy="2019052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3" name="Graphic 54">
            <a:extLst>
              <a:ext uri="{FF2B5EF4-FFF2-40B4-BE49-F238E27FC236}">
                <a16:creationId xmlns:a16="http://schemas.microsoft.com/office/drawing/2014/main" id="{534199DC-CC36-6D47-8693-2769D0FE3C27}"/>
              </a:ext>
            </a:extLst>
          </p:cNvPr>
          <p:cNvGrpSpPr>
            <a:grpSpLocks noChangeAspect="1"/>
          </p:cNvGrpSpPr>
          <p:nvPr/>
        </p:nvGrpSpPr>
        <p:grpSpPr>
          <a:xfrm>
            <a:off x="5594363" y="1335558"/>
            <a:ext cx="678019" cy="678020"/>
            <a:chOff x="7455075" y="1637817"/>
            <a:chExt cx="563830" cy="563830"/>
          </a:xfrm>
          <a:noFill/>
        </p:grpSpPr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41292DCE-3306-D848-AF07-F1C29B21CAB7}"/>
                </a:ext>
              </a:extLst>
            </p:cNvPr>
            <p:cNvSpPr/>
            <p:nvPr/>
          </p:nvSpPr>
          <p:spPr>
            <a:xfrm>
              <a:off x="7455075" y="1769377"/>
              <a:ext cx="563830" cy="432269"/>
            </a:xfrm>
            <a:custGeom>
              <a:avLst/>
              <a:gdLst>
                <a:gd name="connsiteX0" fmla="*/ 338289 w 563830"/>
                <a:gd name="connsiteY0" fmla="*/ 0 h 432269"/>
                <a:gd name="connsiteX1" fmla="*/ 563830 w 563830"/>
                <a:gd name="connsiteY1" fmla="*/ 0 h 432269"/>
                <a:gd name="connsiteX2" fmla="*/ 563830 w 563830"/>
                <a:gd name="connsiteY2" fmla="*/ 432270 h 432269"/>
                <a:gd name="connsiteX3" fmla="*/ 0 w 563830"/>
                <a:gd name="connsiteY3" fmla="*/ 432270 h 432269"/>
                <a:gd name="connsiteX4" fmla="*/ 0 w 563830"/>
                <a:gd name="connsiteY4" fmla="*/ 0 h 432269"/>
                <a:gd name="connsiteX5" fmla="*/ 225523 w 563830"/>
                <a:gd name="connsiteY5" fmla="*/ 0 h 432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3830" h="432269">
                  <a:moveTo>
                    <a:pt x="338289" y="0"/>
                  </a:moveTo>
                  <a:lnTo>
                    <a:pt x="563830" y="0"/>
                  </a:lnTo>
                  <a:lnTo>
                    <a:pt x="563830" y="432270"/>
                  </a:lnTo>
                  <a:lnTo>
                    <a:pt x="0" y="432270"/>
                  </a:lnTo>
                  <a:lnTo>
                    <a:pt x="0" y="0"/>
                  </a:lnTo>
                  <a:lnTo>
                    <a:pt x="225523" y="0"/>
                  </a:lnTo>
                </a:path>
              </a:pathLst>
            </a:custGeom>
            <a:grpFill/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1B3AE990-0732-CA4F-8942-DCB491AE06FA}"/>
                </a:ext>
              </a:extLst>
            </p:cNvPr>
            <p:cNvSpPr/>
            <p:nvPr/>
          </p:nvSpPr>
          <p:spPr>
            <a:xfrm>
              <a:off x="7680607" y="1637817"/>
              <a:ext cx="112766" cy="187943"/>
            </a:xfrm>
            <a:custGeom>
              <a:avLst/>
              <a:gdLst>
                <a:gd name="connsiteX0" fmla="*/ 112766 w 112766"/>
                <a:gd name="connsiteY0" fmla="*/ 187943 h 187943"/>
                <a:gd name="connsiteX1" fmla="*/ 0 w 112766"/>
                <a:gd name="connsiteY1" fmla="*/ 187943 h 187943"/>
                <a:gd name="connsiteX2" fmla="*/ 0 w 112766"/>
                <a:gd name="connsiteY2" fmla="*/ 56383 h 187943"/>
                <a:gd name="connsiteX3" fmla="*/ 56383 w 112766"/>
                <a:gd name="connsiteY3" fmla="*/ 0 h 187943"/>
                <a:gd name="connsiteX4" fmla="*/ 56383 w 112766"/>
                <a:gd name="connsiteY4" fmla="*/ 0 h 187943"/>
                <a:gd name="connsiteX5" fmla="*/ 112766 w 112766"/>
                <a:gd name="connsiteY5" fmla="*/ 56383 h 187943"/>
                <a:gd name="connsiteX6" fmla="*/ 112766 w 112766"/>
                <a:gd name="connsiteY6" fmla="*/ 187943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66" h="187943">
                  <a:moveTo>
                    <a:pt x="112766" y="187943"/>
                  </a:moveTo>
                  <a:lnTo>
                    <a:pt x="0" y="187943"/>
                  </a:lnTo>
                  <a:lnTo>
                    <a:pt x="0" y="56383"/>
                  </a:lnTo>
                  <a:cubicBezTo>
                    <a:pt x="0" y="25241"/>
                    <a:pt x="25241" y="0"/>
                    <a:pt x="56383" y="0"/>
                  </a:cubicBezTo>
                  <a:lnTo>
                    <a:pt x="56383" y="0"/>
                  </a:lnTo>
                  <a:cubicBezTo>
                    <a:pt x="87525" y="0"/>
                    <a:pt x="112766" y="25241"/>
                    <a:pt x="112766" y="56383"/>
                  </a:cubicBezTo>
                  <a:lnTo>
                    <a:pt x="112766" y="187943"/>
                  </a:lnTo>
                  <a:close/>
                </a:path>
              </a:pathLst>
            </a:custGeom>
            <a:grpFill/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D7025A18-DA94-964C-B3B3-D0AC127C191E}"/>
                </a:ext>
              </a:extLst>
            </p:cNvPr>
            <p:cNvSpPr/>
            <p:nvPr/>
          </p:nvSpPr>
          <p:spPr>
            <a:xfrm>
              <a:off x="7718196" y="1684803"/>
              <a:ext cx="37588" cy="37588"/>
            </a:xfrm>
            <a:custGeom>
              <a:avLst/>
              <a:gdLst>
                <a:gd name="connsiteX0" fmla="*/ 37589 w 37588"/>
                <a:gd name="connsiteY0" fmla="*/ 18794 h 37588"/>
                <a:gd name="connsiteX1" fmla="*/ 18794 w 37588"/>
                <a:gd name="connsiteY1" fmla="*/ 37589 h 37588"/>
                <a:gd name="connsiteX2" fmla="*/ 0 w 37588"/>
                <a:gd name="connsiteY2" fmla="*/ 18794 h 37588"/>
                <a:gd name="connsiteX3" fmla="*/ 18794 w 37588"/>
                <a:gd name="connsiteY3" fmla="*/ 0 h 37588"/>
                <a:gd name="connsiteX4" fmla="*/ 37589 w 37588"/>
                <a:gd name="connsiteY4" fmla="*/ 18794 h 37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88" h="37588">
                  <a:moveTo>
                    <a:pt x="37589" y="18794"/>
                  </a:moveTo>
                  <a:cubicBezTo>
                    <a:pt x="37589" y="29174"/>
                    <a:pt x="29174" y="37589"/>
                    <a:pt x="18794" y="37589"/>
                  </a:cubicBezTo>
                  <a:cubicBezTo>
                    <a:pt x="8415" y="37589"/>
                    <a:pt x="0" y="29174"/>
                    <a:pt x="0" y="18794"/>
                  </a:cubicBezTo>
                  <a:cubicBezTo>
                    <a:pt x="0" y="8415"/>
                    <a:pt x="8415" y="0"/>
                    <a:pt x="18794" y="0"/>
                  </a:cubicBezTo>
                  <a:cubicBezTo>
                    <a:pt x="29174" y="0"/>
                    <a:pt x="37589" y="8415"/>
                    <a:pt x="37589" y="18794"/>
                  </a:cubicBezTo>
                  <a:close/>
                </a:path>
              </a:pathLst>
            </a:custGeom>
            <a:grpFill/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F4665205-3D46-C74A-A1D0-F6E758D57439}"/>
                </a:ext>
              </a:extLst>
            </p:cNvPr>
            <p:cNvSpPr/>
            <p:nvPr/>
          </p:nvSpPr>
          <p:spPr>
            <a:xfrm>
              <a:off x="7793373" y="1966718"/>
              <a:ext cx="131560" cy="9397"/>
            </a:xfrm>
            <a:custGeom>
              <a:avLst/>
              <a:gdLst>
                <a:gd name="connsiteX0" fmla="*/ 0 w 131560"/>
                <a:gd name="connsiteY0" fmla="*/ 0 h 9397"/>
                <a:gd name="connsiteX1" fmla="*/ 131560 w 131560"/>
                <a:gd name="connsiteY1" fmla="*/ 0 h 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560" h="9397">
                  <a:moveTo>
                    <a:pt x="0" y="0"/>
                  </a:moveTo>
                  <a:lnTo>
                    <a:pt x="131560" y="0"/>
                  </a:lnTo>
                </a:path>
              </a:pathLst>
            </a:custGeom>
            <a:grpFill/>
            <a:ln w="190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5830AB89-A6D2-134B-98FE-FB4E7CA3D72D}"/>
                </a:ext>
              </a:extLst>
            </p:cNvPr>
            <p:cNvSpPr/>
            <p:nvPr/>
          </p:nvSpPr>
          <p:spPr>
            <a:xfrm>
              <a:off x="7793373" y="2060690"/>
              <a:ext cx="131560" cy="9397"/>
            </a:xfrm>
            <a:custGeom>
              <a:avLst/>
              <a:gdLst>
                <a:gd name="connsiteX0" fmla="*/ 0 w 131560"/>
                <a:gd name="connsiteY0" fmla="*/ 0 h 9397"/>
                <a:gd name="connsiteX1" fmla="*/ 131560 w 131560"/>
                <a:gd name="connsiteY1" fmla="*/ 0 h 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560" h="9397">
                  <a:moveTo>
                    <a:pt x="0" y="0"/>
                  </a:moveTo>
                  <a:lnTo>
                    <a:pt x="131560" y="0"/>
                  </a:lnTo>
                </a:path>
              </a:pathLst>
            </a:custGeom>
            <a:grpFill/>
            <a:ln w="190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E2A78CC1-7125-D141-951F-C3184E0ACC4D}"/>
                </a:ext>
              </a:extLst>
            </p:cNvPr>
            <p:cNvSpPr/>
            <p:nvPr/>
          </p:nvSpPr>
          <p:spPr>
            <a:xfrm>
              <a:off x="7586635" y="1910335"/>
              <a:ext cx="75177" cy="75177"/>
            </a:xfrm>
            <a:custGeom>
              <a:avLst/>
              <a:gdLst>
                <a:gd name="connsiteX0" fmla="*/ 75177 w 75177"/>
                <a:gd name="connsiteY0" fmla="*/ 37589 h 75177"/>
                <a:gd name="connsiteX1" fmla="*/ 37589 w 75177"/>
                <a:gd name="connsiteY1" fmla="*/ 75177 h 75177"/>
                <a:gd name="connsiteX2" fmla="*/ 0 w 75177"/>
                <a:gd name="connsiteY2" fmla="*/ 37589 h 75177"/>
                <a:gd name="connsiteX3" fmla="*/ 37589 w 75177"/>
                <a:gd name="connsiteY3" fmla="*/ 0 h 75177"/>
                <a:gd name="connsiteX4" fmla="*/ 75177 w 75177"/>
                <a:gd name="connsiteY4" fmla="*/ 37589 h 7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7" h="75177">
                  <a:moveTo>
                    <a:pt x="75177" y="37589"/>
                  </a:moveTo>
                  <a:cubicBezTo>
                    <a:pt x="75177" y="58348"/>
                    <a:pt x="58348" y="75177"/>
                    <a:pt x="37589" y="75177"/>
                  </a:cubicBezTo>
                  <a:cubicBezTo>
                    <a:pt x="16829" y="75177"/>
                    <a:pt x="0" y="58348"/>
                    <a:pt x="0" y="37589"/>
                  </a:cubicBezTo>
                  <a:cubicBezTo>
                    <a:pt x="0" y="16829"/>
                    <a:pt x="16829" y="0"/>
                    <a:pt x="37589" y="0"/>
                  </a:cubicBezTo>
                  <a:cubicBezTo>
                    <a:pt x="58348" y="0"/>
                    <a:pt x="75177" y="16829"/>
                    <a:pt x="75177" y="37589"/>
                  </a:cubicBezTo>
                  <a:close/>
                </a:path>
              </a:pathLst>
            </a:custGeom>
            <a:grpFill/>
            <a:ln w="190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88758224-1883-454F-B61B-1E76B84D09A6}"/>
                </a:ext>
              </a:extLst>
            </p:cNvPr>
            <p:cNvSpPr/>
            <p:nvPr/>
          </p:nvSpPr>
          <p:spPr>
            <a:xfrm>
              <a:off x="7530252" y="2032498"/>
              <a:ext cx="187943" cy="75177"/>
            </a:xfrm>
            <a:custGeom>
              <a:avLst/>
              <a:gdLst>
                <a:gd name="connsiteX0" fmla="*/ 187943 w 187943"/>
                <a:gd name="connsiteY0" fmla="*/ 75177 h 75177"/>
                <a:gd name="connsiteX1" fmla="*/ 0 w 187943"/>
                <a:gd name="connsiteY1" fmla="*/ 75177 h 75177"/>
                <a:gd name="connsiteX2" fmla="*/ 0 w 187943"/>
                <a:gd name="connsiteY2" fmla="*/ 75177 h 75177"/>
                <a:gd name="connsiteX3" fmla="*/ 75177 w 187943"/>
                <a:gd name="connsiteY3" fmla="*/ 0 h 75177"/>
                <a:gd name="connsiteX4" fmla="*/ 112766 w 187943"/>
                <a:gd name="connsiteY4" fmla="*/ 0 h 75177"/>
                <a:gd name="connsiteX5" fmla="*/ 187943 w 187943"/>
                <a:gd name="connsiteY5" fmla="*/ 75177 h 75177"/>
                <a:gd name="connsiteX6" fmla="*/ 187943 w 187943"/>
                <a:gd name="connsiteY6" fmla="*/ 75177 h 7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943" h="75177">
                  <a:moveTo>
                    <a:pt x="187943" y="75177"/>
                  </a:moveTo>
                  <a:lnTo>
                    <a:pt x="0" y="75177"/>
                  </a:lnTo>
                  <a:lnTo>
                    <a:pt x="0" y="75177"/>
                  </a:lnTo>
                  <a:cubicBezTo>
                    <a:pt x="0" y="33661"/>
                    <a:pt x="33661" y="0"/>
                    <a:pt x="75177" y="0"/>
                  </a:cubicBezTo>
                  <a:lnTo>
                    <a:pt x="112766" y="0"/>
                  </a:lnTo>
                  <a:cubicBezTo>
                    <a:pt x="154283" y="0"/>
                    <a:pt x="187943" y="33661"/>
                    <a:pt x="187943" y="75177"/>
                  </a:cubicBezTo>
                  <a:lnTo>
                    <a:pt x="187943" y="75177"/>
                  </a:lnTo>
                  <a:close/>
                </a:path>
              </a:pathLst>
            </a:custGeom>
            <a:grpFill/>
            <a:ln w="190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aphic 77">
            <a:extLst>
              <a:ext uri="{FF2B5EF4-FFF2-40B4-BE49-F238E27FC236}">
                <a16:creationId xmlns:a16="http://schemas.microsoft.com/office/drawing/2014/main" id="{EDD93793-E646-094F-B5EA-FD233E77BB6C}"/>
              </a:ext>
            </a:extLst>
          </p:cNvPr>
          <p:cNvGrpSpPr>
            <a:grpSpLocks noChangeAspect="1"/>
          </p:cNvGrpSpPr>
          <p:nvPr/>
        </p:nvGrpSpPr>
        <p:grpSpPr>
          <a:xfrm>
            <a:off x="2313039" y="1347023"/>
            <a:ext cx="612149" cy="655089"/>
            <a:chOff x="4510923" y="1457668"/>
            <a:chExt cx="297059" cy="317896"/>
          </a:xfrm>
          <a:noFill/>
        </p:grpSpPr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912D6B03-30C0-6E44-81E3-E6F4AEDDFFEB}"/>
                </a:ext>
              </a:extLst>
            </p:cNvPr>
            <p:cNvSpPr/>
            <p:nvPr/>
          </p:nvSpPr>
          <p:spPr>
            <a:xfrm>
              <a:off x="4510923" y="1690690"/>
              <a:ext cx="297059" cy="84874"/>
            </a:xfrm>
            <a:custGeom>
              <a:avLst/>
              <a:gdLst>
                <a:gd name="connsiteX0" fmla="*/ 53046 w 297059"/>
                <a:gd name="connsiteY0" fmla="*/ 0 h 84874"/>
                <a:gd name="connsiteX1" fmla="*/ 0 w 297059"/>
                <a:gd name="connsiteY1" fmla="*/ 84874 h 84874"/>
                <a:gd name="connsiteX2" fmla="*/ 297060 w 297059"/>
                <a:gd name="connsiteY2" fmla="*/ 84874 h 84874"/>
                <a:gd name="connsiteX3" fmla="*/ 244013 w 297059"/>
                <a:gd name="connsiteY3" fmla="*/ 0 h 8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059" h="84874">
                  <a:moveTo>
                    <a:pt x="53046" y="0"/>
                  </a:moveTo>
                  <a:lnTo>
                    <a:pt x="0" y="84874"/>
                  </a:lnTo>
                  <a:lnTo>
                    <a:pt x="297060" y="84874"/>
                  </a:lnTo>
                  <a:lnTo>
                    <a:pt x="244013" y="0"/>
                  </a:lnTo>
                </a:path>
              </a:pathLst>
            </a:custGeom>
            <a:grpFill/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42C78467-6CA0-4047-8099-D1F5BC1B8CF9}"/>
                </a:ext>
              </a:extLst>
            </p:cNvPr>
            <p:cNvSpPr/>
            <p:nvPr/>
          </p:nvSpPr>
          <p:spPr>
            <a:xfrm>
              <a:off x="4553360" y="1457668"/>
              <a:ext cx="212185" cy="275459"/>
            </a:xfrm>
            <a:custGeom>
              <a:avLst/>
              <a:gdLst>
                <a:gd name="connsiteX0" fmla="*/ 212186 w 212185"/>
                <a:gd name="connsiteY0" fmla="*/ 101271 h 275459"/>
                <a:gd name="connsiteX1" fmla="*/ 106093 w 212185"/>
                <a:gd name="connsiteY1" fmla="*/ 275459 h 275459"/>
                <a:gd name="connsiteX2" fmla="*/ 0 w 212185"/>
                <a:gd name="connsiteY2" fmla="*/ 101271 h 275459"/>
                <a:gd name="connsiteX3" fmla="*/ 106093 w 212185"/>
                <a:gd name="connsiteY3" fmla="*/ 0 h 275459"/>
                <a:gd name="connsiteX4" fmla="*/ 212186 w 212185"/>
                <a:gd name="connsiteY4" fmla="*/ 101271 h 27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185" h="275459">
                  <a:moveTo>
                    <a:pt x="212186" y="101271"/>
                  </a:moveTo>
                  <a:cubicBezTo>
                    <a:pt x="212186" y="163775"/>
                    <a:pt x="106093" y="275459"/>
                    <a:pt x="106093" y="275459"/>
                  </a:cubicBezTo>
                  <a:cubicBezTo>
                    <a:pt x="106093" y="275459"/>
                    <a:pt x="0" y="163775"/>
                    <a:pt x="0" y="101271"/>
                  </a:cubicBezTo>
                  <a:cubicBezTo>
                    <a:pt x="0" y="37186"/>
                    <a:pt x="54823" y="0"/>
                    <a:pt x="106093" y="0"/>
                  </a:cubicBezTo>
                  <a:cubicBezTo>
                    <a:pt x="157362" y="0"/>
                    <a:pt x="212186" y="37186"/>
                    <a:pt x="212186" y="101271"/>
                  </a:cubicBezTo>
                  <a:close/>
                </a:path>
              </a:pathLst>
            </a:custGeom>
            <a:grpFill/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AC43336A-31FC-134B-8ED1-1F02939B9ED6}"/>
                </a:ext>
              </a:extLst>
            </p:cNvPr>
            <p:cNvSpPr/>
            <p:nvPr/>
          </p:nvSpPr>
          <p:spPr>
            <a:xfrm>
              <a:off x="4627625" y="1531933"/>
              <a:ext cx="63655" cy="63655"/>
            </a:xfrm>
            <a:custGeom>
              <a:avLst/>
              <a:gdLst>
                <a:gd name="connsiteX0" fmla="*/ 63656 w 63655"/>
                <a:gd name="connsiteY0" fmla="*/ 31828 h 63655"/>
                <a:gd name="connsiteX1" fmla="*/ 31828 w 63655"/>
                <a:gd name="connsiteY1" fmla="*/ 63656 h 63655"/>
                <a:gd name="connsiteX2" fmla="*/ 0 w 63655"/>
                <a:gd name="connsiteY2" fmla="*/ 31828 h 63655"/>
                <a:gd name="connsiteX3" fmla="*/ 31828 w 63655"/>
                <a:gd name="connsiteY3" fmla="*/ 0 h 63655"/>
                <a:gd name="connsiteX4" fmla="*/ 63656 w 63655"/>
                <a:gd name="connsiteY4" fmla="*/ 31828 h 63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655" h="63655">
                  <a:moveTo>
                    <a:pt x="63656" y="31828"/>
                  </a:moveTo>
                  <a:cubicBezTo>
                    <a:pt x="63656" y="49406"/>
                    <a:pt x="49406" y="63656"/>
                    <a:pt x="31828" y="63656"/>
                  </a:cubicBezTo>
                  <a:cubicBezTo>
                    <a:pt x="14250" y="63656"/>
                    <a:pt x="0" y="49406"/>
                    <a:pt x="0" y="31828"/>
                  </a:cubicBezTo>
                  <a:cubicBezTo>
                    <a:pt x="0" y="14250"/>
                    <a:pt x="14250" y="0"/>
                    <a:pt x="31828" y="0"/>
                  </a:cubicBezTo>
                  <a:cubicBezTo>
                    <a:pt x="49406" y="0"/>
                    <a:pt x="63656" y="14250"/>
                    <a:pt x="63656" y="31828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6" name="Graphic 134">
            <a:extLst>
              <a:ext uri="{FF2B5EF4-FFF2-40B4-BE49-F238E27FC236}">
                <a16:creationId xmlns:a16="http://schemas.microsoft.com/office/drawing/2014/main" id="{D32414A2-C54E-C54E-8CB8-85F6F2CE12D5}"/>
              </a:ext>
            </a:extLst>
          </p:cNvPr>
          <p:cNvGrpSpPr>
            <a:grpSpLocks noChangeAspect="1"/>
          </p:cNvGrpSpPr>
          <p:nvPr/>
        </p:nvGrpSpPr>
        <p:grpSpPr>
          <a:xfrm>
            <a:off x="9064152" y="1307027"/>
            <a:ext cx="757876" cy="735080"/>
            <a:chOff x="6126108" y="4389964"/>
            <a:chExt cx="528202" cy="512314"/>
          </a:xfrm>
          <a:noFill/>
        </p:grpSpPr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D6F2E357-F231-BE40-AEA2-7FAECBE20662}"/>
                </a:ext>
              </a:extLst>
            </p:cNvPr>
            <p:cNvSpPr/>
            <p:nvPr/>
          </p:nvSpPr>
          <p:spPr>
            <a:xfrm>
              <a:off x="6198857" y="4389964"/>
              <a:ext cx="382597" cy="182184"/>
            </a:xfrm>
            <a:custGeom>
              <a:avLst/>
              <a:gdLst>
                <a:gd name="connsiteX0" fmla="*/ 174559 w 382597"/>
                <a:gd name="connsiteY0" fmla="*/ 54665 h 182184"/>
                <a:gd name="connsiteX1" fmla="*/ 54664 w 382597"/>
                <a:gd name="connsiteY1" fmla="*/ 7626 h 182184"/>
                <a:gd name="connsiteX2" fmla="*/ 7626 w 382597"/>
                <a:gd name="connsiteY2" fmla="*/ 127520 h 182184"/>
                <a:gd name="connsiteX3" fmla="*/ 127519 w 382597"/>
                <a:gd name="connsiteY3" fmla="*/ 174559 h 182184"/>
                <a:gd name="connsiteX4" fmla="*/ 174559 w 382597"/>
                <a:gd name="connsiteY4" fmla="*/ 127520 h 182184"/>
                <a:gd name="connsiteX5" fmla="*/ 245993 w 382597"/>
                <a:gd name="connsiteY5" fmla="*/ 127520 h 182184"/>
                <a:gd name="connsiteX6" fmla="*/ 282421 w 382597"/>
                <a:gd name="connsiteY6" fmla="*/ 154841 h 182184"/>
                <a:gd name="connsiteX7" fmla="*/ 318849 w 382597"/>
                <a:gd name="connsiteY7" fmla="*/ 127520 h 182184"/>
                <a:gd name="connsiteX8" fmla="*/ 364383 w 382597"/>
                <a:gd name="connsiteY8" fmla="*/ 127520 h 182184"/>
                <a:gd name="connsiteX9" fmla="*/ 382597 w 382597"/>
                <a:gd name="connsiteY9" fmla="*/ 54665 h 18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2597" h="182184">
                  <a:moveTo>
                    <a:pt x="174559" y="54665"/>
                  </a:moveTo>
                  <a:cubicBezTo>
                    <a:pt x="154440" y="8567"/>
                    <a:pt x="100762" y="-12493"/>
                    <a:pt x="54664" y="7626"/>
                  </a:cubicBezTo>
                  <a:cubicBezTo>
                    <a:pt x="8568" y="27744"/>
                    <a:pt x="-12493" y="81423"/>
                    <a:pt x="7626" y="127520"/>
                  </a:cubicBezTo>
                  <a:cubicBezTo>
                    <a:pt x="27744" y="173617"/>
                    <a:pt x="81423" y="194677"/>
                    <a:pt x="127519" y="174559"/>
                  </a:cubicBezTo>
                  <a:cubicBezTo>
                    <a:pt x="148570" y="165372"/>
                    <a:pt x="165371" y="148570"/>
                    <a:pt x="174559" y="127520"/>
                  </a:cubicBezTo>
                  <a:lnTo>
                    <a:pt x="245993" y="127520"/>
                  </a:lnTo>
                  <a:lnTo>
                    <a:pt x="282421" y="154841"/>
                  </a:lnTo>
                  <a:lnTo>
                    <a:pt x="318849" y="127520"/>
                  </a:lnTo>
                  <a:lnTo>
                    <a:pt x="364383" y="127520"/>
                  </a:lnTo>
                  <a:lnTo>
                    <a:pt x="382597" y="54665"/>
                  </a:lnTo>
                  <a:close/>
                </a:path>
              </a:pathLst>
            </a:custGeom>
            <a:grpFill/>
            <a:ln w="190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B87181A2-D062-F640-BA24-0B869D839326}"/>
                </a:ext>
              </a:extLst>
            </p:cNvPr>
            <p:cNvSpPr/>
            <p:nvPr/>
          </p:nvSpPr>
          <p:spPr>
            <a:xfrm>
              <a:off x="6198964" y="4754264"/>
              <a:ext cx="455346" cy="148014"/>
            </a:xfrm>
            <a:custGeom>
              <a:avLst/>
              <a:gdLst>
                <a:gd name="connsiteX0" fmla="*/ 262279 w 455346"/>
                <a:gd name="connsiteY0" fmla="*/ 0 h 148014"/>
                <a:gd name="connsiteX1" fmla="*/ 382491 w 455346"/>
                <a:gd name="connsiteY1" fmla="*/ 0 h 148014"/>
                <a:gd name="connsiteX2" fmla="*/ 455346 w 455346"/>
                <a:gd name="connsiteY2" fmla="*/ 36428 h 148014"/>
                <a:gd name="connsiteX3" fmla="*/ 194888 w 455346"/>
                <a:gd name="connsiteY3" fmla="*/ 142068 h 148014"/>
                <a:gd name="connsiteX4" fmla="*/ 131140 w 455346"/>
                <a:gd name="connsiteY4" fmla="*/ 140247 h 148014"/>
                <a:gd name="connsiteX5" fmla="*/ 0 w 455346"/>
                <a:gd name="connsiteY5" fmla="*/ 72855 h 148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346" h="148014">
                  <a:moveTo>
                    <a:pt x="262279" y="0"/>
                  </a:moveTo>
                  <a:lnTo>
                    <a:pt x="382491" y="0"/>
                  </a:lnTo>
                  <a:cubicBezTo>
                    <a:pt x="448061" y="0"/>
                    <a:pt x="455346" y="36428"/>
                    <a:pt x="455346" y="36428"/>
                  </a:cubicBezTo>
                  <a:lnTo>
                    <a:pt x="194888" y="142068"/>
                  </a:lnTo>
                  <a:cubicBezTo>
                    <a:pt x="174353" y="150588"/>
                    <a:pt x="151155" y="149926"/>
                    <a:pt x="131140" y="140247"/>
                  </a:cubicBezTo>
                  <a:lnTo>
                    <a:pt x="0" y="72855"/>
                  </a:lnTo>
                </a:path>
              </a:pathLst>
            </a:custGeom>
            <a:grpFill/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B007C50E-5B0E-814A-9382-5499AB0A58A4}"/>
                </a:ext>
              </a:extLst>
            </p:cNvPr>
            <p:cNvSpPr/>
            <p:nvPr/>
          </p:nvSpPr>
          <p:spPr>
            <a:xfrm>
              <a:off x="6244498" y="4453736"/>
              <a:ext cx="54641" cy="54641"/>
            </a:xfrm>
            <a:custGeom>
              <a:avLst/>
              <a:gdLst>
                <a:gd name="connsiteX0" fmla="*/ 54642 w 54641"/>
                <a:gd name="connsiteY0" fmla="*/ 27321 h 54641"/>
                <a:gd name="connsiteX1" fmla="*/ 27321 w 54641"/>
                <a:gd name="connsiteY1" fmla="*/ 54642 h 54641"/>
                <a:gd name="connsiteX2" fmla="*/ 0 w 54641"/>
                <a:gd name="connsiteY2" fmla="*/ 27321 h 54641"/>
                <a:gd name="connsiteX3" fmla="*/ 27321 w 54641"/>
                <a:gd name="connsiteY3" fmla="*/ 0 h 54641"/>
                <a:gd name="connsiteX4" fmla="*/ 54642 w 54641"/>
                <a:gd name="connsiteY4" fmla="*/ 27321 h 54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41" h="54641">
                  <a:moveTo>
                    <a:pt x="54642" y="27321"/>
                  </a:moveTo>
                  <a:cubicBezTo>
                    <a:pt x="54642" y="42410"/>
                    <a:pt x="42410" y="54642"/>
                    <a:pt x="27321" y="54642"/>
                  </a:cubicBezTo>
                  <a:cubicBezTo>
                    <a:pt x="12232" y="54642"/>
                    <a:pt x="0" y="42410"/>
                    <a:pt x="0" y="27321"/>
                  </a:cubicBezTo>
                  <a:cubicBezTo>
                    <a:pt x="0" y="12232"/>
                    <a:pt x="12232" y="0"/>
                    <a:pt x="27321" y="0"/>
                  </a:cubicBezTo>
                  <a:cubicBezTo>
                    <a:pt x="42410" y="0"/>
                    <a:pt x="54642" y="12232"/>
                    <a:pt x="54642" y="27321"/>
                  </a:cubicBezTo>
                  <a:close/>
                </a:path>
              </a:pathLst>
            </a:custGeom>
            <a:grpFill/>
            <a:ln w="190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9E19EF3D-FA91-AC41-B49A-BD4708C52752}"/>
                </a:ext>
              </a:extLst>
            </p:cNvPr>
            <p:cNvSpPr/>
            <p:nvPr/>
          </p:nvSpPr>
          <p:spPr>
            <a:xfrm>
              <a:off x="6126108" y="4626767"/>
              <a:ext cx="72855" cy="236779"/>
            </a:xfrm>
            <a:custGeom>
              <a:avLst/>
              <a:gdLst>
                <a:gd name="connsiteX0" fmla="*/ 0 w 72855"/>
                <a:gd name="connsiteY0" fmla="*/ 0 h 236779"/>
                <a:gd name="connsiteX1" fmla="*/ 72855 w 72855"/>
                <a:gd name="connsiteY1" fmla="*/ 0 h 236779"/>
                <a:gd name="connsiteX2" fmla="*/ 72855 w 72855"/>
                <a:gd name="connsiteY2" fmla="*/ 236780 h 236779"/>
                <a:gd name="connsiteX3" fmla="*/ 0 w 72855"/>
                <a:gd name="connsiteY3" fmla="*/ 236780 h 2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55" h="236779">
                  <a:moveTo>
                    <a:pt x="0" y="0"/>
                  </a:moveTo>
                  <a:lnTo>
                    <a:pt x="72855" y="0"/>
                  </a:lnTo>
                  <a:lnTo>
                    <a:pt x="72855" y="236780"/>
                  </a:lnTo>
                  <a:lnTo>
                    <a:pt x="0" y="236780"/>
                  </a:lnTo>
                  <a:close/>
                </a:path>
              </a:pathLst>
            </a:custGeom>
            <a:grpFill/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9B557D68-DCA6-DC43-893C-2735919059A1}"/>
                </a:ext>
              </a:extLst>
            </p:cNvPr>
            <p:cNvSpPr/>
            <p:nvPr/>
          </p:nvSpPr>
          <p:spPr>
            <a:xfrm>
              <a:off x="6198964" y="4663195"/>
              <a:ext cx="273207" cy="127496"/>
            </a:xfrm>
            <a:custGeom>
              <a:avLst/>
              <a:gdLst>
                <a:gd name="connsiteX0" fmla="*/ 0 w 273207"/>
                <a:gd name="connsiteY0" fmla="*/ 0 h 127496"/>
                <a:gd name="connsiteX1" fmla="*/ 18214 w 273207"/>
                <a:gd name="connsiteY1" fmla="*/ 0 h 127496"/>
                <a:gd name="connsiteX2" fmla="*/ 127497 w 273207"/>
                <a:gd name="connsiteY2" fmla="*/ 54642 h 127496"/>
                <a:gd name="connsiteX3" fmla="*/ 200352 w 273207"/>
                <a:gd name="connsiteY3" fmla="*/ 54642 h 127496"/>
                <a:gd name="connsiteX4" fmla="*/ 273208 w 273207"/>
                <a:gd name="connsiteY4" fmla="*/ 127497 h 127496"/>
                <a:gd name="connsiteX5" fmla="*/ 109283 w 273207"/>
                <a:gd name="connsiteY5" fmla="*/ 127497 h 127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3207" h="127496">
                  <a:moveTo>
                    <a:pt x="0" y="0"/>
                  </a:moveTo>
                  <a:lnTo>
                    <a:pt x="18214" y="0"/>
                  </a:lnTo>
                  <a:cubicBezTo>
                    <a:pt x="60106" y="0"/>
                    <a:pt x="105640" y="21857"/>
                    <a:pt x="127497" y="54642"/>
                  </a:cubicBezTo>
                  <a:lnTo>
                    <a:pt x="200352" y="54642"/>
                  </a:lnTo>
                  <a:cubicBezTo>
                    <a:pt x="236780" y="54642"/>
                    <a:pt x="273208" y="91069"/>
                    <a:pt x="273208" y="127497"/>
                  </a:cubicBezTo>
                  <a:lnTo>
                    <a:pt x="109283" y="127497"/>
                  </a:lnTo>
                </a:path>
              </a:pathLst>
            </a:custGeom>
            <a:grpFill/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5D3C775C-6FBB-A048-905C-37920D266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949" y="5869441"/>
            <a:ext cx="2308412" cy="83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40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24" y="-91479"/>
            <a:ext cx="12273701" cy="69039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9415" y="747146"/>
            <a:ext cx="10413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-67" dirty="0">
                <a:latin typeface="Merriweather Light" charset="0"/>
                <a:ea typeface="Merriweather Light" charset="0"/>
                <a:cs typeface="Merriweather Light" charset="0"/>
              </a:rPr>
              <a:t>Cloud-based, Person-centered Health Information System</a:t>
            </a:r>
          </a:p>
          <a:p>
            <a:pPr algn="ctr"/>
            <a:r>
              <a:rPr lang="en-US" sz="2400" spc="-67" dirty="0">
                <a:latin typeface="Merriweather Light" charset="0"/>
                <a:ea typeface="Merriweather Light" charset="0"/>
                <a:cs typeface="Merriweather Light" charset="0"/>
              </a:rPr>
              <a:t>EHR and Revenue Cycle Management</a:t>
            </a:r>
          </a:p>
        </p:txBody>
      </p:sp>
    </p:spTree>
    <p:extLst>
      <p:ext uri="{BB962C8B-B14F-4D97-AF65-F5344CB8AC3E}">
        <p14:creationId xmlns:p14="http://schemas.microsoft.com/office/powerpoint/2010/main" val="3987614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D3C517-08D0-BE42-84E2-4959D9984E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Lighthouse by PointClickCare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CC30F-2726-B843-AD6E-1B6034D19B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1051" y="1378352"/>
            <a:ext cx="11232060" cy="521132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800" dirty="0"/>
              <a:t>PointClickCare is uniquely positioned to provide life sciences companies with insights about the aging population – the people and communities most susceptible to diseases. These insights have the potential to provide early warning, mitigate spread and find cures.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800" dirty="0"/>
              <a:t>More and more information is being digitized, consolidated and analyzed in healthcare. To leverage this data, PointClickCare has launched its new Lighthouse project.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92D050"/>
                </a:solidFill>
              </a:rPr>
              <a:t>Brand promise.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To work in partnership with life sciences companies to significantly improve </a:t>
            </a:r>
            <a:br>
              <a:rPr lang="en-US" sz="1800" dirty="0"/>
            </a:br>
            <a:r>
              <a:rPr lang="en-US" sz="1800" dirty="0"/>
              <a:t>outcomes in LTPAC and solve key drug development and communication </a:t>
            </a:r>
            <a:br>
              <a:rPr lang="en-US" sz="1800" dirty="0"/>
            </a:br>
            <a:r>
              <a:rPr lang="en-US" sz="1800" dirty="0"/>
              <a:t>problems impacting vulnerable populations. </a:t>
            </a: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solidFill>
                <a:srgbClr val="92D05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92D050"/>
                </a:solidFill>
              </a:rPr>
              <a:t>Advancing care.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Aggregating unique datasets, insights-driven outcomes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Front line disease management, with integrated assessments/screeners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Trial recruitment and support, care protocols, training and education, digital health, etc.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Partnerships that move the industry forward, fostering innovation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778C0-B349-ED44-9F2A-CB1B3D52D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797" y="3429000"/>
            <a:ext cx="2472529" cy="191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96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6A9466-F723-514B-9740-1AD5F7B339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 capture a key part of the patient journey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CD1BE79-93C8-6A4C-A011-98C34DB52BB2}"/>
              </a:ext>
            </a:extLst>
          </p:cNvPr>
          <p:cNvSpPr/>
          <p:nvPr/>
        </p:nvSpPr>
        <p:spPr>
          <a:xfrm>
            <a:off x="6694638" y="1971053"/>
            <a:ext cx="3369144" cy="3867248"/>
          </a:xfrm>
          <a:custGeom>
            <a:avLst/>
            <a:gdLst>
              <a:gd name="connsiteX0" fmla="*/ 0 w 8409100"/>
              <a:gd name="connsiteY0" fmla="*/ 0 h 3376941"/>
              <a:gd name="connsiteX1" fmla="*/ 8409100 w 8409100"/>
              <a:gd name="connsiteY1" fmla="*/ 0 h 3376941"/>
              <a:gd name="connsiteX2" fmla="*/ 8409100 w 8409100"/>
              <a:gd name="connsiteY2" fmla="*/ 3376941 h 3376941"/>
              <a:gd name="connsiteX3" fmla="*/ 0 w 8409100"/>
              <a:gd name="connsiteY3" fmla="*/ 3376941 h 3376941"/>
              <a:gd name="connsiteX4" fmla="*/ 0 w 8409100"/>
              <a:gd name="connsiteY4" fmla="*/ 0 h 3376941"/>
              <a:gd name="connsiteX0" fmla="*/ 0 w 8409100"/>
              <a:gd name="connsiteY0" fmla="*/ 25035 h 3401976"/>
              <a:gd name="connsiteX1" fmla="*/ 4880409 w 8409100"/>
              <a:gd name="connsiteY1" fmla="*/ 0 h 3401976"/>
              <a:gd name="connsiteX2" fmla="*/ 8409100 w 8409100"/>
              <a:gd name="connsiteY2" fmla="*/ 25035 h 3401976"/>
              <a:gd name="connsiteX3" fmla="*/ 8409100 w 8409100"/>
              <a:gd name="connsiteY3" fmla="*/ 3401976 h 3401976"/>
              <a:gd name="connsiteX4" fmla="*/ 0 w 8409100"/>
              <a:gd name="connsiteY4" fmla="*/ 3401976 h 3401976"/>
              <a:gd name="connsiteX5" fmla="*/ 0 w 8409100"/>
              <a:gd name="connsiteY5" fmla="*/ 25035 h 3401976"/>
              <a:gd name="connsiteX0" fmla="*/ 0 w 8409100"/>
              <a:gd name="connsiteY0" fmla="*/ 25035 h 3405809"/>
              <a:gd name="connsiteX1" fmla="*/ 4880409 w 8409100"/>
              <a:gd name="connsiteY1" fmla="*/ 0 h 3405809"/>
              <a:gd name="connsiteX2" fmla="*/ 8409100 w 8409100"/>
              <a:gd name="connsiteY2" fmla="*/ 25035 h 3405809"/>
              <a:gd name="connsiteX3" fmla="*/ 8409100 w 8409100"/>
              <a:gd name="connsiteY3" fmla="*/ 3401976 h 3405809"/>
              <a:gd name="connsiteX4" fmla="*/ 4681626 w 8409100"/>
              <a:gd name="connsiteY4" fmla="*/ 3405809 h 3405809"/>
              <a:gd name="connsiteX5" fmla="*/ 0 w 8409100"/>
              <a:gd name="connsiteY5" fmla="*/ 3401976 h 3405809"/>
              <a:gd name="connsiteX6" fmla="*/ 0 w 8409100"/>
              <a:gd name="connsiteY6" fmla="*/ 25035 h 3405809"/>
              <a:gd name="connsiteX0" fmla="*/ 0 w 8409100"/>
              <a:gd name="connsiteY0" fmla="*/ 25035 h 3405809"/>
              <a:gd name="connsiteX1" fmla="*/ 4880409 w 8409100"/>
              <a:gd name="connsiteY1" fmla="*/ 0 h 3405809"/>
              <a:gd name="connsiteX2" fmla="*/ 8409100 w 8409100"/>
              <a:gd name="connsiteY2" fmla="*/ 25035 h 3405809"/>
              <a:gd name="connsiteX3" fmla="*/ 8409100 w 8409100"/>
              <a:gd name="connsiteY3" fmla="*/ 3401976 h 3405809"/>
              <a:gd name="connsiteX4" fmla="*/ 4681626 w 8409100"/>
              <a:gd name="connsiteY4" fmla="*/ 3405809 h 3405809"/>
              <a:gd name="connsiteX5" fmla="*/ 0 w 8409100"/>
              <a:gd name="connsiteY5" fmla="*/ 3401976 h 3405809"/>
              <a:gd name="connsiteX6" fmla="*/ 91440 w 8409100"/>
              <a:gd name="connsiteY6" fmla="*/ 116475 h 3405809"/>
              <a:gd name="connsiteX0" fmla="*/ 0 w 8409100"/>
              <a:gd name="connsiteY0" fmla="*/ 25035 h 3405809"/>
              <a:gd name="connsiteX1" fmla="*/ 4880409 w 8409100"/>
              <a:gd name="connsiteY1" fmla="*/ 0 h 3405809"/>
              <a:gd name="connsiteX2" fmla="*/ 8409100 w 8409100"/>
              <a:gd name="connsiteY2" fmla="*/ 25035 h 3405809"/>
              <a:gd name="connsiteX3" fmla="*/ 8409100 w 8409100"/>
              <a:gd name="connsiteY3" fmla="*/ 3401976 h 3405809"/>
              <a:gd name="connsiteX4" fmla="*/ 4681626 w 8409100"/>
              <a:gd name="connsiteY4" fmla="*/ 3405809 h 3405809"/>
              <a:gd name="connsiteX5" fmla="*/ 0 w 8409100"/>
              <a:gd name="connsiteY5" fmla="*/ 3401976 h 3405809"/>
              <a:gd name="connsiteX0" fmla="*/ 0 w 8409100"/>
              <a:gd name="connsiteY0" fmla="*/ 25035 h 3405809"/>
              <a:gd name="connsiteX1" fmla="*/ 4880409 w 8409100"/>
              <a:gd name="connsiteY1" fmla="*/ 0 h 3405809"/>
              <a:gd name="connsiteX2" fmla="*/ 8409100 w 8409100"/>
              <a:gd name="connsiteY2" fmla="*/ 25035 h 3405809"/>
              <a:gd name="connsiteX3" fmla="*/ 8409100 w 8409100"/>
              <a:gd name="connsiteY3" fmla="*/ 3401976 h 3405809"/>
              <a:gd name="connsiteX4" fmla="*/ 4681626 w 8409100"/>
              <a:gd name="connsiteY4" fmla="*/ 3405809 h 3405809"/>
              <a:gd name="connsiteX0" fmla="*/ 198783 w 3727474"/>
              <a:gd name="connsiteY0" fmla="*/ 0 h 3405809"/>
              <a:gd name="connsiteX1" fmla="*/ 3727474 w 3727474"/>
              <a:gd name="connsiteY1" fmla="*/ 25035 h 3405809"/>
              <a:gd name="connsiteX2" fmla="*/ 3727474 w 3727474"/>
              <a:gd name="connsiteY2" fmla="*/ 3401976 h 3405809"/>
              <a:gd name="connsiteX3" fmla="*/ 0 w 3727474"/>
              <a:gd name="connsiteY3" fmla="*/ 3405809 h 3405809"/>
              <a:gd name="connsiteX0" fmla="*/ 198783 w 3727474"/>
              <a:gd name="connsiteY0" fmla="*/ 0 h 3405809"/>
              <a:gd name="connsiteX1" fmla="*/ 3727474 w 3727474"/>
              <a:gd name="connsiteY1" fmla="*/ 25035 h 3405809"/>
              <a:gd name="connsiteX2" fmla="*/ 3727474 w 3727474"/>
              <a:gd name="connsiteY2" fmla="*/ 3401976 h 3405809"/>
              <a:gd name="connsiteX3" fmla="*/ 0 w 3727474"/>
              <a:gd name="connsiteY3" fmla="*/ 3405809 h 3405809"/>
              <a:gd name="connsiteX0" fmla="*/ 198783 w 3727474"/>
              <a:gd name="connsiteY0" fmla="*/ 0 h 3405809"/>
              <a:gd name="connsiteX1" fmla="*/ 3727474 w 3727474"/>
              <a:gd name="connsiteY1" fmla="*/ 25035 h 3405809"/>
              <a:gd name="connsiteX2" fmla="*/ 3727474 w 3727474"/>
              <a:gd name="connsiteY2" fmla="*/ 3401976 h 3405809"/>
              <a:gd name="connsiteX3" fmla="*/ 0 w 3727474"/>
              <a:gd name="connsiteY3" fmla="*/ 3405809 h 3405809"/>
              <a:gd name="connsiteX0" fmla="*/ 198783 w 3727474"/>
              <a:gd name="connsiteY0" fmla="*/ 1469 h 3380774"/>
              <a:gd name="connsiteX1" fmla="*/ 3727474 w 3727474"/>
              <a:gd name="connsiteY1" fmla="*/ 0 h 3380774"/>
              <a:gd name="connsiteX2" fmla="*/ 3727474 w 3727474"/>
              <a:gd name="connsiteY2" fmla="*/ 3376941 h 3380774"/>
              <a:gd name="connsiteX3" fmla="*/ 0 w 3727474"/>
              <a:gd name="connsiteY3" fmla="*/ 3380774 h 3380774"/>
              <a:gd name="connsiteX0" fmla="*/ 0 w 3979265"/>
              <a:gd name="connsiteY0" fmla="*/ 12588 h 3380774"/>
              <a:gd name="connsiteX1" fmla="*/ 3979265 w 3979265"/>
              <a:gd name="connsiteY1" fmla="*/ 0 h 3380774"/>
              <a:gd name="connsiteX2" fmla="*/ 3979265 w 3979265"/>
              <a:gd name="connsiteY2" fmla="*/ 3376941 h 3380774"/>
              <a:gd name="connsiteX3" fmla="*/ 251791 w 3979265"/>
              <a:gd name="connsiteY3" fmla="*/ 3380774 h 3380774"/>
              <a:gd name="connsiteX0" fmla="*/ 0 w 3992517"/>
              <a:gd name="connsiteY0" fmla="*/ 1468 h 3380774"/>
              <a:gd name="connsiteX1" fmla="*/ 3992517 w 3992517"/>
              <a:gd name="connsiteY1" fmla="*/ 0 h 3380774"/>
              <a:gd name="connsiteX2" fmla="*/ 3992517 w 3992517"/>
              <a:gd name="connsiteY2" fmla="*/ 3376941 h 3380774"/>
              <a:gd name="connsiteX3" fmla="*/ 265043 w 3992517"/>
              <a:gd name="connsiteY3" fmla="*/ 3380774 h 338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2517" h="3380774">
                <a:moveTo>
                  <a:pt x="0" y="1468"/>
                </a:moveTo>
                <a:lnTo>
                  <a:pt x="3992517" y="0"/>
                </a:lnTo>
                <a:lnTo>
                  <a:pt x="3992517" y="3376941"/>
                </a:lnTo>
                <a:lnTo>
                  <a:pt x="265043" y="3380774"/>
                </a:lnTo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AB3D239-38EB-2F43-B0C8-55BF9B66F664}"/>
              </a:ext>
            </a:extLst>
          </p:cNvPr>
          <p:cNvSpPr/>
          <p:nvPr/>
        </p:nvSpPr>
        <p:spPr>
          <a:xfrm>
            <a:off x="1992747" y="1971053"/>
            <a:ext cx="3510912" cy="3867248"/>
          </a:xfrm>
          <a:custGeom>
            <a:avLst/>
            <a:gdLst>
              <a:gd name="connsiteX0" fmla="*/ 0 w 8409100"/>
              <a:gd name="connsiteY0" fmla="*/ 0 h 3376941"/>
              <a:gd name="connsiteX1" fmla="*/ 8409100 w 8409100"/>
              <a:gd name="connsiteY1" fmla="*/ 0 h 3376941"/>
              <a:gd name="connsiteX2" fmla="*/ 8409100 w 8409100"/>
              <a:gd name="connsiteY2" fmla="*/ 3376941 h 3376941"/>
              <a:gd name="connsiteX3" fmla="*/ 0 w 8409100"/>
              <a:gd name="connsiteY3" fmla="*/ 3376941 h 3376941"/>
              <a:gd name="connsiteX4" fmla="*/ 0 w 8409100"/>
              <a:gd name="connsiteY4" fmla="*/ 0 h 3376941"/>
              <a:gd name="connsiteX0" fmla="*/ 0 w 8409100"/>
              <a:gd name="connsiteY0" fmla="*/ 0 h 3376941"/>
              <a:gd name="connsiteX1" fmla="*/ 3926253 w 8409100"/>
              <a:gd name="connsiteY1" fmla="*/ 1469 h 3376941"/>
              <a:gd name="connsiteX2" fmla="*/ 8409100 w 8409100"/>
              <a:gd name="connsiteY2" fmla="*/ 0 h 3376941"/>
              <a:gd name="connsiteX3" fmla="*/ 8409100 w 8409100"/>
              <a:gd name="connsiteY3" fmla="*/ 3376941 h 3376941"/>
              <a:gd name="connsiteX4" fmla="*/ 0 w 8409100"/>
              <a:gd name="connsiteY4" fmla="*/ 3376941 h 3376941"/>
              <a:gd name="connsiteX5" fmla="*/ 0 w 8409100"/>
              <a:gd name="connsiteY5" fmla="*/ 0 h 3376941"/>
              <a:gd name="connsiteX0" fmla="*/ 0 w 8409100"/>
              <a:gd name="connsiteY0" fmla="*/ 0 h 3380774"/>
              <a:gd name="connsiteX1" fmla="*/ 3926253 w 8409100"/>
              <a:gd name="connsiteY1" fmla="*/ 1469 h 3380774"/>
              <a:gd name="connsiteX2" fmla="*/ 8409100 w 8409100"/>
              <a:gd name="connsiteY2" fmla="*/ 0 h 3380774"/>
              <a:gd name="connsiteX3" fmla="*/ 8409100 w 8409100"/>
              <a:gd name="connsiteY3" fmla="*/ 3376941 h 3380774"/>
              <a:gd name="connsiteX4" fmla="*/ 4085280 w 8409100"/>
              <a:gd name="connsiteY4" fmla="*/ 3380774 h 3380774"/>
              <a:gd name="connsiteX5" fmla="*/ 0 w 8409100"/>
              <a:gd name="connsiteY5" fmla="*/ 3376941 h 3380774"/>
              <a:gd name="connsiteX6" fmla="*/ 0 w 8409100"/>
              <a:gd name="connsiteY6" fmla="*/ 0 h 3380774"/>
              <a:gd name="connsiteX0" fmla="*/ 8409100 w 8500540"/>
              <a:gd name="connsiteY0" fmla="*/ 3376941 h 3468381"/>
              <a:gd name="connsiteX1" fmla="*/ 4085280 w 8500540"/>
              <a:gd name="connsiteY1" fmla="*/ 3380774 h 3468381"/>
              <a:gd name="connsiteX2" fmla="*/ 0 w 8500540"/>
              <a:gd name="connsiteY2" fmla="*/ 3376941 h 3468381"/>
              <a:gd name="connsiteX3" fmla="*/ 0 w 8500540"/>
              <a:gd name="connsiteY3" fmla="*/ 0 h 3468381"/>
              <a:gd name="connsiteX4" fmla="*/ 3926253 w 8500540"/>
              <a:gd name="connsiteY4" fmla="*/ 1469 h 3468381"/>
              <a:gd name="connsiteX5" fmla="*/ 8409100 w 8500540"/>
              <a:gd name="connsiteY5" fmla="*/ 0 h 3468381"/>
              <a:gd name="connsiteX6" fmla="*/ 8500540 w 8500540"/>
              <a:gd name="connsiteY6" fmla="*/ 3468381 h 3468381"/>
              <a:gd name="connsiteX0" fmla="*/ 8409100 w 8409100"/>
              <a:gd name="connsiteY0" fmla="*/ 3376941 h 3380774"/>
              <a:gd name="connsiteX1" fmla="*/ 4085280 w 8409100"/>
              <a:gd name="connsiteY1" fmla="*/ 3380774 h 3380774"/>
              <a:gd name="connsiteX2" fmla="*/ 0 w 8409100"/>
              <a:gd name="connsiteY2" fmla="*/ 3376941 h 3380774"/>
              <a:gd name="connsiteX3" fmla="*/ 0 w 8409100"/>
              <a:gd name="connsiteY3" fmla="*/ 0 h 3380774"/>
              <a:gd name="connsiteX4" fmla="*/ 3926253 w 8409100"/>
              <a:gd name="connsiteY4" fmla="*/ 1469 h 3380774"/>
              <a:gd name="connsiteX5" fmla="*/ 8409100 w 8409100"/>
              <a:gd name="connsiteY5" fmla="*/ 0 h 3380774"/>
              <a:gd name="connsiteX0" fmla="*/ 8409100 w 8409100"/>
              <a:gd name="connsiteY0" fmla="*/ 3376941 h 3380774"/>
              <a:gd name="connsiteX1" fmla="*/ 4085280 w 8409100"/>
              <a:gd name="connsiteY1" fmla="*/ 3380774 h 3380774"/>
              <a:gd name="connsiteX2" fmla="*/ 0 w 8409100"/>
              <a:gd name="connsiteY2" fmla="*/ 3376941 h 3380774"/>
              <a:gd name="connsiteX3" fmla="*/ 0 w 8409100"/>
              <a:gd name="connsiteY3" fmla="*/ 0 h 3380774"/>
              <a:gd name="connsiteX4" fmla="*/ 3926253 w 8409100"/>
              <a:gd name="connsiteY4" fmla="*/ 1469 h 3380774"/>
              <a:gd name="connsiteX0" fmla="*/ 4085280 w 4085280"/>
              <a:gd name="connsiteY0" fmla="*/ 3380774 h 3380774"/>
              <a:gd name="connsiteX1" fmla="*/ 0 w 4085280"/>
              <a:gd name="connsiteY1" fmla="*/ 3376941 h 3380774"/>
              <a:gd name="connsiteX2" fmla="*/ 0 w 4085280"/>
              <a:gd name="connsiteY2" fmla="*/ 0 h 3380774"/>
              <a:gd name="connsiteX3" fmla="*/ 3926253 w 4085280"/>
              <a:gd name="connsiteY3" fmla="*/ 1469 h 338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85280" h="3380774">
                <a:moveTo>
                  <a:pt x="4085280" y="3380774"/>
                </a:moveTo>
                <a:lnTo>
                  <a:pt x="0" y="3376941"/>
                </a:lnTo>
                <a:lnTo>
                  <a:pt x="0" y="0"/>
                </a:lnTo>
                <a:lnTo>
                  <a:pt x="3926253" y="1469"/>
                </a:lnTo>
              </a:path>
            </a:pathLst>
          </a:custGeom>
          <a:noFill/>
          <a:ln w="25400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84E5BAB-9906-8C42-B41E-1AC6BA7794C0}"/>
              </a:ext>
            </a:extLst>
          </p:cNvPr>
          <p:cNvSpPr/>
          <p:nvPr/>
        </p:nvSpPr>
        <p:spPr>
          <a:xfrm>
            <a:off x="5435479" y="5435468"/>
            <a:ext cx="1263232" cy="32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B75DDBC-661F-534D-905D-6751C876A075}"/>
              </a:ext>
            </a:extLst>
          </p:cNvPr>
          <p:cNvSpPr/>
          <p:nvPr/>
        </p:nvSpPr>
        <p:spPr>
          <a:xfrm>
            <a:off x="1283051" y="3566242"/>
            <a:ext cx="1213040" cy="1138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E5CC92E-76C5-4A40-B5FC-83F980AA7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7022" y="3504487"/>
            <a:ext cx="1002029" cy="1002029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2EB95E02-9202-6543-A182-A3DFC11230A7}"/>
              </a:ext>
            </a:extLst>
          </p:cNvPr>
          <p:cNvSpPr/>
          <p:nvPr/>
        </p:nvSpPr>
        <p:spPr>
          <a:xfrm>
            <a:off x="5435479" y="2254026"/>
            <a:ext cx="1213040" cy="32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AB0922F-397A-0E4F-9A3A-7D57E387E0F5}"/>
              </a:ext>
            </a:extLst>
          </p:cNvPr>
          <p:cNvSpPr/>
          <p:nvPr/>
        </p:nvSpPr>
        <p:spPr>
          <a:xfrm>
            <a:off x="9888314" y="3225602"/>
            <a:ext cx="333462" cy="1238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aphic 222">
            <a:extLst>
              <a:ext uri="{FF2B5EF4-FFF2-40B4-BE49-F238E27FC236}">
                <a16:creationId xmlns:a16="http://schemas.microsoft.com/office/drawing/2014/main" id="{D0473F39-1FE9-1D43-B933-59912B41648E}"/>
              </a:ext>
            </a:extLst>
          </p:cNvPr>
          <p:cNvGrpSpPr>
            <a:grpSpLocks noChangeAspect="1"/>
          </p:cNvGrpSpPr>
          <p:nvPr/>
        </p:nvGrpSpPr>
        <p:grpSpPr>
          <a:xfrm>
            <a:off x="9540174" y="3289821"/>
            <a:ext cx="1002029" cy="1002029"/>
            <a:chOff x="3508070" y="1157798"/>
            <a:chExt cx="682718" cy="682718"/>
          </a:xfrm>
          <a:noFill/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D679E9F-8D17-EE42-AD90-688D2378342D}"/>
                </a:ext>
              </a:extLst>
            </p:cNvPr>
            <p:cNvSpPr/>
            <p:nvPr/>
          </p:nvSpPr>
          <p:spPr>
            <a:xfrm>
              <a:off x="3508070" y="1534470"/>
              <a:ext cx="117710" cy="306046"/>
            </a:xfrm>
            <a:custGeom>
              <a:avLst/>
              <a:gdLst>
                <a:gd name="connsiteX0" fmla="*/ 117710 w 117710"/>
                <a:gd name="connsiteY0" fmla="*/ 306046 h 306046"/>
                <a:gd name="connsiteX1" fmla="*/ 0 w 117710"/>
                <a:gd name="connsiteY1" fmla="*/ 306046 h 306046"/>
                <a:gd name="connsiteX2" fmla="*/ 0 w 117710"/>
                <a:gd name="connsiteY2" fmla="*/ 0 h 306046"/>
                <a:gd name="connsiteX3" fmla="*/ 47084 w 117710"/>
                <a:gd name="connsiteY3" fmla="*/ 0 h 30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710" h="306046">
                  <a:moveTo>
                    <a:pt x="117710" y="306046"/>
                  </a:moveTo>
                  <a:lnTo>
                    <a:pt x="0" y="306046"/>
                  </a:lnTo>
                  <a:lnTo>
                    <a:pt x="0" y="0"/>
                  </a:lnTo>
                  <a:lnTo>
                    <a:pt x="47084" y="0"/>
                  </a:lnTo>
                </a:path>
              </a:pathLst>
            </a:custGeom>
            <a:noFill/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40404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40EFB23-A68D-9A4D-B5E8-97C31EDD4437}"/>
                </a:ext>
              </a:extLst>
            </p:cNvPr>
            <p:cNvSpPr/>
            <p:nvPr/>
          </p:nvSpPr>
          <p:spPr>
            <a:xfrm>
              <a:off x="3719948" y="1663951"/>
              <a:ext cx="94168" cy="11771"/>
            </a:xfrm>
            <a:custGeom>
              <a:avLst/>
              <a:gdLst>
                <a:gd name="connsiteX0" fmla="*/ 0 w 94168"/>
                <a:gd name="connsiteY0" fmla="*/ 0 h 11771"/>
                <a:gd name="connsiteX1" fmla="*/ 94168 w 94168"/>
                <a:gd name="connsiteY1" fmla="*/ 0 h 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168" h="11771">
                  <a:moveTo>
                    <a:pt x="0" y="0"/>
                  </a:moveTo>
                  <a:lnTo>
                    <a:pt x="94168" y="0"/>
                  </a:lnTo>
                </a:path>
              </a:pathLst>
            </a:custGeom>
            <a:ln w="190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40404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28BBCDB-2676-6C43-9A37-685CB18542E9}"/>
                </a:ext>
              </a:extLst>
            </p:cNvPr>
            <p:cNvSpPr/>
            <p:nvPr/>
          </p:nvSpPr>
          <p:spPr>
            <a:xfrm>
              <a:off x="3719948" y="1593325"/>
              <a:ext cx="94168" cy="11771"/>
            </a:xfrm>
            <a:custGeom>
              <a:avLst/>
              <a:gdLst>
                <a:gd name="connsiteX0" fmla="*/ 0 w 94168"/>
                <a:gd name="connsiteY0" fmla="*/ 0 h 11771"/>
                <a:gd name="connsiteX1" fmla="*/ 94168 w 94168"/>
                <a:gd name="connsiteY1" fmla="*/ 0 h 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168" h="11771">
                  <a:moveTo>
                    <a:pt x="0" y="0"/>
                  </a:moveTo>
                  <a:lnTo>
                    <a:pt x="94168" y="0"/>
                  </a:lnTo>
                </a:path>
              </a:pathLst>
            </a:custGeom>
            <a:ln w="190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40404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E38F53D-8145-6A4B-BAA2-585A6E97138B}"/>
                </a:ext>
              </a:extLst>
            </p:cNvPr>
            <p:cNvSpPr/>
            <p:nvPr/>
          </p:nvSpPr>
          <p:spPr>
            <a:xfrm>
              <a:off x="3719948" y="1734577"/>
              <a:ext cx="94168" cy="11771"/>
            </a:xfrm>
            <a:custGeom>
              <a:avLst/>
              <a:gdLst>
                <a:gd name="connsiteX0" fmla="*/ 0 w 94168"/>
                <a:gd name="connsiteY0" fmla="*/ 0 h 11771"/>
                <a:gd name="connsiteX1" fmla="*/ 94168 w 94168"/>
                <a:gd name="connsiteY1" fmla="*/ 0 h 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168" h="11771">
                  <a:moveTo>
                    <a:pt x="0" y="0"/>
                  </a:moveTo>
                  <a:lnTo>
                    <a:pt x="94168" y="0"/>
                  </a:lnTo>
                </a:path>
              </a:pathLst>
            </a:custGeom>
            <a:ln w="190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40404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6782F05-2792-3244-9E07-EA5BDB844E8B}"/>
                </a:ext>
              </a:extLst>
            </p:cNvPr>
            <p:cNvSpPr/>
            <p:nvPr/>
          </p:nvSpPr>
          <p:spPr>
            <a:xfrm>
              <a:off x="3719948" y="1522699"/>
              <a:ext cx="94168" cy="11771"/>
            </a:xfrm>
            <a:custGeom>
              <a:avLst/>
              <a:gdLst>
                <a:gd name="connsiteX0" fmla="*/ 0 w 94168"/>
                <a:gd name="connsiteY0" fmla="*/ 0 h 11771"/>
                <a:gd name="connsiteX1" fmla="*/ 94168 w 94168"/>
                <a:gd name="connsiteY1" fmla="*/ 0 h 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168" h="11771">
                  <a:moveTo>
                    <a:pt x="0" y="0"/>
                  </a:moveTo>
                  <a:lnTo>
                    <a:pt x="94168" y="0"/>
                  </a:lnTo>
                </a:path>
              </a:pathLst>
            </a:custGeom>
            <a:ln w="190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40404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FF8C5C8-3088-A546-A728-DBE9C10A36F3}"/>
                </a:ext>
              </a:extLst>
            </p:cNvPr>
            <p:cNvSpPr/>
            <p:nvPr/>
          </p:nvSpPr>
          <p:spPr>
            <a:xfrm>
              <a:off x="3625780" y="1157798"/>
              <a:ext cx="565008" cy="682718"/>
            </a:xfrm>
            <a:custGeom>
              <a:avLst/>
              <a:gdLst>
                <a:gd name="connsiteX0" fmla="*/ 235420 w 565008"/>
                <a:gd name="connsiteY0" fmla="*/ 188336 h 682718"/>
                <a:gd name="connsiteX1" fmla="*/ 235420 w 565008"/>
                <a:gd name="connsiteY1" fmla="*/ 0 h 682718"/>
                <a:gd name="connsiteX2" fmla="*/ 565008 w 565008"/>
                <a:gd name="connsiteY2" fmla="*/ 117710 h 682718"/>
                <a:gd name="connsiteX3" fmla="*/ 565008 w 565008"/>
                <a:gd name="connsiteY3" fmla="*/ 682718 h 682718"/>
                <a:gd name="connsiteX4" fmla="*/ 0 w 565008"/>
                <a:gd name="connsiteY4" fmla="*/ 682718 h 682718"/>
                <a:gd name="connsiteX5" fmla="*/ 0 w 565008"/>
                <a:gd name="connsiteY5" fmla="*/ 258962 h 682718"/>
                <a:gd name="connsiteX6" fmla="*/ 282504 w 565008"/>
                <a:gd name="connsiteY6" fmla="*/ 258962 h 682718"/>
                <a:gd name="connsiteX7" fmla="*/ 282504 w 565008"/>
                <a:gd name="connsiteY7" fmla="*/ 674867 h 682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5008" h="682718">
                  <a:moveTo>
                    <a:pt x="235420" y="188336"/>
                  </a:moveTo>
                  <a:lnTo>
                    <a:pt x="235420" y="0"/>
                  </a:lnTo>
                  <a:lnTo>
                    <a:pt x="565008" y="117710"/>
                  </a:lnTo>
                  <a:lnTo>
                    <a:pt x="565008" y="682718"/>
                  </a:lnTo>
                  <a:lnTo>
                    <a:pt x="0" y="682718"/>
                  </a:lnTo>
                  <a:lnTo>
                    <a:pt x="0" y="258962"/>
                  </a:lnTo>
                  <a:lnTo>
                    <a:pt x="282504" y="258962"/>
                  </a:lnTo>
                  <a:lnTo>
                    <a:pt x="282504" y="674867"/>
                  </a:lnTo>
                </a:path>
              </a:pathLst>
            </a:custGeom>
            <a:noFill/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40404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AF0E591-D899-0C49-A54C-A95529E1E8C9}"/>
                </a:ext>
              </a:extLst>
            </p:cNvPr>
            <p:cNvSpPr/>
            <p:nvPr/>
          </p:nvSpPr>
          <p:spPr>
            <a:xfrm>
              <a:off x="3978910" y="1299050"/>
              <a:ext cx="11771" cy="435527"/>
            </a:xfrm>
            <a:custGeom>
              <a:avLst/>
              <a:gdLst>
                <a:gd name="connsiteX0" fmla="*/ 0 w 11771"/>
                <a:gd name="connsiteY0" fmla="*/ 435527 h 435527"/>
                <a:gd name="connsiteX1" fmla="*/ 0 w 11771"/>
                <a:gd name="connsiteY1" fmla="*/ 0 h 43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71" h="435527">
                  <a:moveTo>
                    <a:pt x="0" y="435527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40404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825BC9F-D3E4-A54F-85AE-EEEE0CA15474}"/>
                </a:ext>
              </a:extLst>
            </p:cNvPr>
            <p:cNvSpPr/>
            <p:nvPr/>
          </p:nvSpPr>
          <p:spPr>
            <a:xfrm>
              <a:off x="4049536" y="1322592"/>
              <a:ext cx="11771" cy="411985"/>
            </a:xfrm>
            <a:custGeom>
              <a:avLst/>
              <a:gdLst>
                <a:gd name="connsiteX0" fmla="*/ 0 w 11771"/>
                <a:gd name="connsiteY0" fmla="*/ 411985 h 411985"/>
                <a:gd name="connsiteX1" fmla="*/ 0 w 11771"/>
                <a:gd name="connsiteY1" fmla="*/ 0 h 4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71" h="411985">
                  <a:moveTo>
                    <a:pt x="0" y="411985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40404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F9C355A-5F72-544D-9DAC-0BADA00E4CB0}"/>
                </a:ext>
              </a:extLst>
            </p:cNvPr>
            <p:cNvSpPr/>
            <p:nvPr/>
          </p:nvSpPr>
          <p:spPr>
            <a:xfrm>
              <a:off x="4120162" y="1346134"/>
              <a:ext cx="11771" cy="388443"/>
            </a:xfrm>
            <a:custGeom>
              <a:avLst/>
              <a:gdLst>
                <a:gd name="connsiteX0" fmla="*/ 0 w 11771"/>
                <a:gd name="connsiteY0" fmla="*/ 388443 h 388443"/>
                <a:gd name="connsiteX1" fmla="*/ 0 w 11771"/>
                <a:gd name="connsiteY1" fmla="*/ 0 h 3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71" h="388443">
                  <a:moveTo>
                    <a:pt x="0" y="388443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40404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7" name="Graphic 8">
            <a:extLst>
              <a:ext uri="{FF2B5EF4-FFF2-40B4-BE49-F238E27FC236}">
                <a16:creationId xmlns:a16="http://schemas.microsoft.com/office/drawing/2014/main" id="{729CE6F7-0EA6-D843-AF08-91E91F663ED4}"/>
              </a:ext>
            </a:extLst>
          </p:cNvPr>
          <p:cNvGrpSpPr>
            <a:grpSpLocks noChangeAspect="1"/>
          </p:cNvGrpSpPr>
          <p:nvPr/>
        </p:nvGrpSpPr>
        <p:grpSpPr>
          <a:xfrm>
            <a:off x="5594986" y="4841704"/>
            <a:ext cx="1002029" cy="1002029"/>
            <a:chOff x="5641669" y="4319191"/>
            <a:chExt cx="908661" cy="908661"/>
          </a:xfrm>
          <a:noFill/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9138D9A5-2DFD-AF46-B504-FE6B017BF45B}"/>
                </a:ext>
              </a:extLst>
            </p:cNvPr>
            <p:cNvSpPr/>
            <p:nvPr/>
          </p:nvSpPr>
          <p:spPr>
            <a:xfrm>
              <a:off x="5722799" y="4319191"/>
              <a:ext cx="746400" cy="129808"/>
            </a:xfrm>
            <a:custGeom>
              <a:avLst/>
              <a:gdLst>
                <a:gd name="connsiteX0" fmla="*/ 746400 w 746400"/>
                <a:gd name="connsiteY0" fmla="*/ 129809 h 129808"/>
                <a:gd name="connsiteX1" fmla="*/ 373200 w 746400"/>
                <a:gd name="connsiteY1" fmla="*/ 0 h 129808"/>
                <a:gd name="connsiteX2" fmla="*/ 0 w 746400"/>
                <a:gd name="connsiteY2" fmla="*/ 129809 h 12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6400" h="129808">
                  <a:moveTo>
                    <a:pt x="746400" y="129809"/>
                  </a:moveTo>
                  <a:lnTo>
                    <a:pt x="373200" y="0"/>
                  </a:lnTo>
                  <a:lnTo>
                    <a:pt x="0" y="129809"/>
                  </a:lnTo>
                </a:path>
              </a:pathLst>
            </a:custGeom>
            <a:noFill/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2E1439C3-5E3D-744E-9157-C1271127167E}"/>
                </a:ext>
              </a:extLst>
            </p:cNvPr>
            <p:cNvSpPr/>
            <p:nvPr/>
          </p:nvSpPr>
          <p:spPr>
            <a:xfrm>
              <a:off x="5803930" y="4421951"/>
              <a:ext cx="16226" cy="302892"/>
            </a:xfrm>
            <a:custGeom>
              <a:avLst/>
              <a:gdLst>
                <a:gd name="connsiteX0" fmla="*/ 0 w 16226"/>
                <a:gd name="connsiteY0" fmla="*/ 0 h 302892"/>
                <a:gd name="connsiteX1" fmla="*/ 0 w 16226"/>
                <a:gd name="connsiteY1" fmla="*/ 302893 h 302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226" h="302892">
                  <a:moveTo>
                    <a:pt x="0" y="0"/>
                  </a:moveTo>
                  <a:lnTo>
                    <a:pt x="0" y="302893"/>
                  </a:lnTo>
                </a:path>
              </a:pathLst>
            </a:custGeom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7A9B5FD4-09E3-CF4B-9514-A43435C7D967}"/>
                </a:ext>
              </a:extLst>
            </p:cNvPr>
            <p:cNvSpPr/>
            <p:nvPr/>
          </p:nvSpPr>
          <p:spPr>
            <a:xfrm>
              <a:off x="6388069" y="4419501"/>
              <a:ext cx="16226" cy="305342"/>
            </a:xfrm>
            <a:custGeom>
              <a:avLst/>
              <a:gdLst>
                <a:gd name="connsiteX0" fmla="*/ 0 w 16226"/>
                <a:gd name="connsiteY0" fmla="*/ 0 h 305342"/>
                <a:gd name="connsiteX1" fmla="*/ 0 w 16226"/>
                <a:gd name="connsiteY1" fmla="*/ 305343 h 30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226" h="305342">
                  <a:moveTo>
                    <a:pt x="0" y="0"/>
                  </a:moveTo>
                  <a:lnTo>
                    <a:pt x="0" y="305343"/>
                  </a:lnTo>
                </a:path>
              </a:pathLst>
            </a:custGeom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D2AB6CA0-186D-3146-9524-7BA3C91D06D9}"/>
                </a:ext>
              </a:extLst>
            </p:cNvPr>
            <p:cNvSpPr/>
            <p:nvPr/>
          </p:nvSpPr>
          <p:spPr>
            <a:xfrm>
              <a:off x="5641669" y="4805974"/>
              <a:ext cx="908661" cy="421878"/>
            </a:xfrm>
            <a:custGeom>
              <a:avLst/>
              <a:gdLst>
                <a:gd name="connsiteX0" fmla="*/ 389426 w 908661"/>
                <a:gd name="connsiteY0" fmla="*/ 421878 h 421878"/>
                <a:gd name="connsiteX1" fmla="*/ 389426 w 908661"/>
                <a:gd name="connsiteY1" fmla="*/ 194713 h 421878"/>
                <a:gd name="connsiteX2" fmla="*/ 519235 w 908661"/>
                <a:gd name="connsiteY2" fmla="*/ 194713 h 421878"/>
                <a:gd name="connsiteX3" fmla="*/ 519235 w 908661"/>
                <a:gd name="connsiteY3" fmla="*/ 421878 h 421878"/>
                <a:gd name="connsiteX4" fmla="*/ 908661 w 908661"/>
                <a:gd name="connsiteY4" fmla="*/ 421878 h 421878"/>
                <a:gd name="connsiteX5" fmla="*/ 908661 w 908661"/>
                <a:gd name="connsiteY5" fmla="*/ 0 h 421878"/>
                <a:gd name="connsiteX6" fmla="*/ 0 w 908661"/>
                <a:gd name="connsiteY6" fmla="*/ 0 h 421878"/>
                <a:gd name="connsiteX7" fmla="*/ 0 w 908661"/>
                <a:gd name="connsiteY7" fmla="*/ 421878 h 421878"/>
                <a:gd name="connsiteX8" fmla="*/ 389426 w 908661"/>
                <a:gd name="connsiteY8" fmla="*/ 421878 h 421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8661" h="421878">
                  <a:moveTo>
                    <a:pt x="389426" y="421878"/>
                  </a:moveTo>
                  <a:lnTo>
                    <a:pt x="389426" y="194713"/>
                  </a:lnTo>
                  <a:lnTo>
                    <a:pt x="519235" y="194713"/>
                  </a:lnTo>
                  <a:lnTo>
                    <a:pt x="519235" y="421878"/>
                  </a:lnTo>
                  <a:lnTo>
                    <a:pt x="908661" y="421878"/>
                  </a:lnTo>
                  <a:lnTo>
                    <a:pt x="908661" y="0"/>
                  </a:lnTo>
                  <a:lnTo>
                    <a:pt x="0" y="0"/>
                  </a:lnTo>
                  <a:lnTo>
                    <a:pt x="0" y="421878"/>
                  </a:lnTo>
                  <a:lnTo>
                    <a:pt x="389426" y="421878"/>
                  </a:lnTo>
                  <a:close/>
                </a:path>
              </a:pathLst>
            </a:custGeom>
            <a:noFill/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4D1C8AFA-FC81-6B4C-864B-443E75348CD3}"/>
                </a:ext>
              </a:extLst>
            </p:cNvPr>
            <p:cNvSpPr/>
            <p:nvPr/>
          </p:nvSpPr>
          <p:spPr>
            <a:xfrm>
              <a:off x="5933739" y="4513904"/>
              <a:ext cx="97356" cy="129808"/>
            </a:xfrm>
            <a:custGeom>
              <a:avLst/>
              <a:gdLst>
                <a:gd name="connsiteX0" fmla="*/ 0 w 97356"/>
                <a:gd name="connsiteY0" fmla="*/ 0 h 129808"/>
                <a:gd name="connsiteX1" fmla="*/ 97357 w 97356"/>
                <a:gd name="connsiteY1" fmla="*/ 0 h 129808"/>
                <a:gd name="connsiteX2" fmla="*/ 97357 w 97356"/>
                <a:gd name="connsiteY2" fmla="*/ 129809 h 129808"/>
                <a:gd name="connsiteX3" fmla="*/ 0 w 97356"/>
                <a:gd name="connsiteY3" fmla="*/ 129809 h 12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356" h="129808">
                  <a:moveTo>
                    <a:pt x="0" y="0"/>
                  </a:moveTo>
                  <a:lnTo>
                    <a:pt x="97357" y="0"/>
                  </a:lnTo>
                  <a:lnTo>
                    <a:pt x="97357" y="129809"/>
                  </a:lnTo>
                  <a:lnTo>
                    <a:pt x="0" y="129809"/>
                  </a:lnTo>
                  <a:close/>
                </a:path>
              </a:pathLst>
            </a:custGeom>
            <a:noFill/>
            <a:ln w="190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F287D6D1-7B73-8C48-8158-163C7CD95A90}"/>
                </a:ext>
              </a:extLst>
            </p:cNvPr>
            <p:cNvSpPr/>
            <p:nvPr/>
          </p:nvSpPr>
          <p:spPr>
            <a:xfrm>
              <a:off x="6160904" y="4513904"/>
              <a:ext cx="97356" cy="129808"/>
            </a:xfrm>
            <a:custGeom>
              <a:avLst/>
              <a:gdLst>
                <a:gd name="connsiteX0" fmla="*/ 0 w 97356"/>
                <a:gd name="connsiteY0" fmla="*/ 0 h 129808"/>
                <a:gd name="connsiteX1" fmla="*/ 97357 w 97356"/>
                <a:gd name="connsiteY1" fmla="*/ 0 h 129808"/>
                <a:gd name="connsiteX2" fmla="*/ 97357 w 97356"/>
                <a:gd name="connsiteY2" fmla="*/ 129809 h 129808"/>
                <a:gd name="connsiteX3" fmla="*/ 0 w 97356"/>
                <a:gd name="connsiteY3" fmla="*/ 129809 h 12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356" h="129808">
                  <a:moveTo>
                    <a:pt x="0" y="0"/>
                  </a:moveTo>
                  <a:lnTo>
                    <a:pt x="97357" y="0"/>
                  </a:lnTo>
                  <a:lnTo>
                    <a:pt x="97357" y="129809"/>
                  </a:lnTo>
                  <a:lnTo>
                    <a:pt x="0" y="129809"/>
                  </a:lnTo>
                  <a:close/>
                </a:path>
              </a:pathLst>
            </a:custGeom>
            <a:noFill/>
            <a:ln w="190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835C3C16-F258-2448-9C27-64C98926B5AB}"/>
                </a:ext>
              </a:extLst>
            </p:cNvPr>
            <p:cNvSpPr/>
            <p:nvPr/>
          </p:nvSpPr>
          <p:spPr>
            <a:xfrm>
              <a:off x="6306939" y="4935782"/>
              <a:ext cx="113582" cy="146034"/>
            </a:xfrm>
            <a:custGeom>
              <a:avLst/>
              <a:gdLst>
                <a:gd name="connsiteX0" fmla="*/ 0 w 113582"/>
                <a:gd name="connsiteY0" fmla="*/ 0 h 146034"/>
                <a:gd name="connsiteX1" fmla="*/ 113583 w 113582"/>
                <a:gd name="connsiteY1" fmla="*/ 0 h 146034"/>
                <a:gd name="connsiteX2" fmla="*/ 113583 w 113582"/>
                <a:gd name="connsiteY2" fmla="*/ 146035 h 146034"/>
                <a:gd name="connsiteX3" fmla="*/ 0 w 113582"/>
                <a:gd name="connsiteY3" fmla="*/ 146035 h 14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582" h="146034">
                  <a:moveTo>
                    <a:pt x="0" y="0"/>
                  </a:moveTo>
                  <a:lnTo>
                    <a:pt x="113583" y="0"/>
                  </a:lnTo>
                  <a:lnTo>
                    <a:pt x="113583" y="146035"/>
                  </a:lnTo>
                  <a:lnTo>
                    <a:pt x="0" y="146035"/>
                  </a:lnTo>
                  <a:close/>
                </a:path>
              </a:pathLst>
            </a:custGeom>
            <a:noFill/>
            <a:ln w="190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10D862C-BA97-AF41-9F83-740E8DF14B38}"/>
                </a:ext>
              </a:extLst>
            </p:cNvPr>
            <p:cNvSpPr/>
            <p:nvPr/>
          </p:nvSpPr>
          <p:spPr>
            <a:xfrm>
              <a:off x="5771478" y="4935782"/>
              <a:ext cx="113582" cy="146034"/>
            </a:xfrm>
            <a:custGeom>
              <a:avLst/>
              <a:gdLst>
                <a:gd name="connsiteX0" fmla="*/ 0 w 113582"/>
                <a:gd name="connsiteY0" fmla="*/ 0 h 146034"/>
                <a:gd name="connsiteX1" fmla="*/ 113583 w 113582"/>
                <a:gd name="connsiteY1" fmla="*/ 0 h 146034"/>
                <a:gd name="connsiteX2" fmla="*/ 113583 w 113582"/>
                <a:gd name="connsiteY2" fmla="*/ 146035 h 146034"/>
                <a:gd name="connsiteX3" fmla="*/ 0 w 113582"/>
                <a:gd name="connsiteY3" fmla="*/ 146035 h 14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582" h="146034">
                  <a:moveTo>
                    <a:pt x="0" y="0"/>
                  </a:moveTo>
                  <a:lnTo>
                    <a:pt x="113583" y="0"/>
                  </a:lnTo>
                  <a:lnTo>
                    <a:pt x="113583" y="146035"/>
                  </a:lnTo>
                  <a:lnTo>
                    <a:pt x="0" y="146035"/>
                  </a:lnTo>
                  <a:close/>
                </a:path>
              </a:pathLst>
            </a:custGeom>
            <a:noFill/>
            <a:ln w="190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B283C4B9-DA33-0A4F-AAA9-9FB026C10465}"/>
              </a:ext>
            </a:extLst>
          </p:cNvPr>
          <p:cNvSpPr txBox="1"/>
          <p:nvPr/>
        </p:nvSpPr>
        <p:spPr>
          <a:xfrm>
            <a:off x="5290400" y="2312995"/>
            <a:ext cx="161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Hospital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Basedv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B6081F1-E19D-094B-B739-D009E9CDC95C}"/>
              </a:ext>
            </a:extLst>
          </p:cNvPr>
          <p:cNvSpPr txBox="1"/>
          <p:nvPr/>
        </p:nvSpPr>
        <p:spPr>
          <a:xfrm>
            <a:off x="1283051" y="4384872"/>
            <a:ext cx="1379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Ambulatory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E125CEB-96D9-4B43-AA7C-42A5269D7CED}"/>
              </a:ext>
            </a:extLst>
          </p:cNvPr>
          <p:cNvSpPr txBox="1"/>
          <p:nvPr/>
        </p:nvSpPr>
        <p:spPr>
          <a:xfrm>
            <a:off x="5504272" y="5944816"/>
            <a:ext cx="1183456" cy="35448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Home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143AD45-2A4F-2C42-BEDC-A80F61F8D445}"/>
              </a:ext>
            </a:extLst>
          </p:cNvPr>
          <p:cNvSpPr txBox="1"/>
          <p:nvPr/>
        </p:nvSpPr>
        <p:spPr>
          <a:xfrm>
            <a:off x="9253337" y="4382193"/>
            <a:ext cx="1655612" cy="35448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Post-Acute Care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5C3D70F-F4FD-4B46-8A65-9932A2D38608}"/>
              </a:ext>
            </a:extLst>
          </p:cNvPr>
          <p:cNvSpPr/>
          <p:nvPr/>
        </p:nvSpPr>
        <p:spPr>
          <a:xfrm>
            <a:off x="6965973" y="3914288"/>
            <a:ext cx="3719005" cy="772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ts val="2740"/>
              </a:lnSpc>
              <a:defRPr/>
            </a:pPr>
            <a:r>
              <a:rPr lang="en-US" sz="2200" kern="0" dirty="0">
                <a:solidFill>
                  <a:schemeClr val="tx2"/>
                </a:solidFill>
              </a:rPr>
              <a:t>SNFs</a:t>
            </a:r>
            <a:endParaRPr lang="en-US" sz="2400" dirty="0">
              <a:solidFill>
                <a:schemeClr val="tx2"/>
              </a:solidFill>
              <a:ea typeface="Calibri" charset="0"/>
              <a:cs typeface="Calibri" charset="0"/>
            </a:endParaRPr>
          </a:p>
          <a:p>
            <a:pPr defTabSz="1219170">
              <a:lnSpc>
                <a:spcPts val="2740"/>
              </a:lnSpc>
              <a:defRPr/>
            </a:pPr>
            <a:r>
              <a:rPr lang="en-US" sz="2200" kern="0" dirty="0">
                <a:solidFill>
                  <a:schemeClr val="tx2"/>
                </a:solidFill>
              </a:rPr>
              <a:t>Assisted Living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D53A3D9-1BCA-C04E-BC20-81052CEEEDE3}"/>
              </a:ext>
            </a:extLst>
          </p:cNvPr>
          <p:cNvSpPr/>
          <p:nvPr/>
        </p:nvSpPr>
        <p:spPr>
          <a:xfrm>
            <a:off x="7445045" y="1666823"/>
            <a:ext cx="1872402" cy="29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sz="140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&lt; Transitional Care &gt;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788ADDF-537D-1E42-A8BB-8B07602452FE}"/>
              </a:ext>
            </a:extLst>
          </p:cNvPr>
          <p:cNvSpPr/>
          <p:nvPr/>
        </p:nvSpPr>
        <p:spPr>
          <a:xfrm>
            <a:off x="6698711" y="5856069"/>
            <a:ext cx="3365070" cy="29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sz="140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&lt; Transitional Care &gt;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CA83F29-705B-CB40-AE9C-FFC645883071}"/>
              </a:ext>
            </a:extLst>
          </p:cNvPr>
          <p:cNvSpPr/>
          <p:nvPr/>
        </p:nvSpPr>
        <p:spPr>
          <a:xfrm rot="16200000">
            <a:off x="5031866" y="3559233"/>
            <a:ext cx="2128268" cy="29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sz="140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&lt; Transitional Care &gt;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FA4FA9B-626C-F14F-8C5E-C384E7BE595B}"/>
              </a:ext>
            </a:extLst>
          </p:cNvPr>
          <p:cNvSpPr/>
          <p:nvPr/>
        </p:nvSpPr>
        <p:spPr>
          <a:xfrm>
            <a:off x="6967020" y="3196405"/>
            <a:ext cx="2855783" cy="570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ts val="3720"/>
              </a:lnSpc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</a:rPr>
              <a:t>21k+ (US)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995BF19-7B24-E74C-A0EA-D8DE4E981767}"/>
              </a:ext>
            </a:extLst>
          </p:cNvPr>
          <p:cNvCxnSpPr/>
          <p:nvPr/>
        </p:nvCxnSpPr>
        <p:spPr>
          <a:xfrm>
            <a:off x="6984195" y="3837756"/>
            <a:ext cx="503564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A4B5455-6332-B842-B7BC-D8709635E65C}"/>
              </a:ext>
            </a:extLst>
          </p:cNvPr>
          <p:cNvSpPr/>
          <p:nvPr/>
        </p:nvSpPr>
        <p:spPr>
          <a:xfrm>
            <a:off x="5515256" y="1903289"/>
            <a:ext cx="1019675" cy="40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Picture 29">
            <a:extLst>
              <a:ext uri="{FF2B5EF4-FFF2-40B4-BE49-F238E27FC236}">
                <a16:creationId xmlns:a16="http://schemas.microsoft.com/office/drawing/2014/main" id="{2361776D-52C5-0749-96B7-15E84DD7B67A}"/>
              </a:ext>
            </a:extLst>
          </p:cNvPr>
          <p:cNvGrpSpPr/>
          <p:nvPr/>
        </p:nvGrpSpPr>
        <p:grpSpPr bwMode="auto">
          <a:xfrm>
            <a:off x="5589334" y="1295300"/>
            <a:ext cx="1013332" cy="1013314"/>
            <a:chOff x="7118745" y="3226197"/>
            <a:chExt cx="773906" cy="773906"/>
          </a:xfrm>
          <a:noFill/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9FF1C4D-3948-094F-BCD4-42C6AA567F8D}"/>
                </a:ext>
              </a:extLst>
            </p:cNvPr>
            <p:cNvSpPr/>
            <p:nvPr/>
          </p:nvSpPr>
          <p:spPr>
            <a:xfrm>
              <a:off x="7454105" y="3884018"/>
              <a:ext cx="103187" cy="116085"/>
            </a:xfrm>
            <a:custGeom>
              <a:avLst/>
              <a:gdLst>
                <a:gd name="connsiteX0" fmla="*/ 0 w 103187"/>
                <a:gd name="connsiteY0" fmla="*/ 116086 h 116085"/>
                <a:gd name="connsiteX1" fmla="*/ 0 w 103187"/>
                <a:gd name="connsiteY1" fmla="*/ 0 h 116085"/>
                <a:gd name="connsiteX2" fmla="*/ 103188 w 103187"/>
                <a:gd name="connsiteY2" fmla="*/ 0 h 116085"/>
                <a:gd name="connsiteX3" fmla="*/ 103188 w 103187"/>
                <a:gd name="connsiteY3" fmla="*/ 116086 h 11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187" h="116085">
                  <a:moveTo>
                    <a:pt x="0" y="116086"/>
                  </a:moveTo>
                  <a:lnTo>
                    <a:pt x="0" y="0"/>
                  </a:lnTo>
                  <a:lnTo>
                    <a:pt x="103188" y="0"/>
                  </a:lnTo>
                  <a:lnTo>
                    <a:pt x="103188" y="116086"/>
                  </a:lnTo>
                </a:path>
              </a:pathLst>
            </a:custGeom>
            <a:noFill/>
            <a:ln w="22225" cap="flat">
              <a:solidFill>
                <a:schemeClr val="tx2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anchor="ctr"/>
            <a:lstStyle/>
            <a:p>
              <a:pPr defTabSz="685800">
                <a:defRPr/>
              </a:pPr>
              <a:endParaRPr lang="en-US" sz="1350" dirty="0">
                <a:solidFill>
                  <a:srgbClr val="404041"/>
                </a:solidFill>
                <a:latin typeface="Calibri" panose="020F0502020204030204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DA9283C-CA61-4749-9082-169F48C1E478}"/>
                </a:ext>
              </a:extLst>
            </p:cNvPr>
            <p:cNvSpPr/>
            <p:nvPr/>
          </p:nvSpPr>
          <p:spPr>
            <a:xfrm>
              <a:off x="7118745" y="3742135"/>
              <a:ext cx="154781" cy="257968"/>
            </a:xfrm>
            <a:custGeom>
              <a:avLst/>
              <a:gdLst>
                <a:gd name="connsiteX0" fmla="*/ 154781 w 154781"/>
                <a:gd name="connsiteY0" fmla="*/ 257969 h 257968"/>
                <a:gd name="connsiteX1" fmla="*/ 0 w 154781"/>
                <a:gd name="connsiteY1" fmla="*/ 257969 h 257968"/>
                <a:gd name="connsiteX2" fmla="*/ 0 w 154781"/>
                <a:gd name="connsiteY2" fmla="*/ 25797 h 257968"/>
                <a:gd name="connsiteX3" fmla="*/ 154781 w 154781"/>
                <a:gd name="connsiteY3" fmla="*/ 0 h 25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81" h="257968">
                  <a:moveTo>
                    <a:pt x="154781" y="257969"/>
                  </a:moveTo>
                  <a:lnTo>
                    <a:pt x="0" y="257969"/>
                  </a:lnTo>
                  <a:lnTo>
                    <a:pt x="0" y="25797"/>
                  </a:lnTo>
                  <a:lnTo>
                    <a:pt x="154781" y="0"/>
                  </a:lnTo>
                </a:path>
              </a:pathLst>
            </a:custGeom>
            <a:noFill/>
            <a:ln w="22225" cap="flat">
              <a:solidFill>
                <a:schemeClr val="tx2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anchor="ctr"/>
            <a:lstStyle/>
            <a:p>
              <a:pPr defTabSz="685800">
                <a:defRPr/>
              </a:pPr>
              <a:endParaRPr lang="en-US" sz="1350">
                <a:solidFill>
                  <a:srgbClr val="404041"/>
                </a:solidFill>
                <a:latin typeface="Calibri" panose="020F0502020204030204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FBE2F26A-0A3A-A046-9858-681DA74FAD50}"/>
                </a:ext>
              </a:extLst>
            </p:cNvPr>
            <p:cNvSpPr/>
            <p:nvPr/>
          </p:nvSpPr>
          <p:spPr>
            <a:xfrm>
              <a:off x="7737870" y="3742135"/>
              <a:ext cx="154781" cy="257968"/>
            </a:xfrm>
            <a:custGeom>
              <a:avLst/>
              <a:gdLst>
                <a:gd name="connsiteX0" fmla="*/ 0 w 154781"/>
                <a:gd name="connsiteY0" fmla="*/ 257969 h 257968"/>
                <a:gd name="connsiteX1" fmla="*/ 154781 w 154781"/>
                <a:gd name="connsiteY1" fmla="*/ 257969 h 257968"/>
                <a:gd name="connsiteX2" fmla="*/ 154781 w 154781"/>
                <a:gd name="connsiteY2" fmla="*/ 25797 h 257968"/>
                <a:gd name="connsiteX3" fmla="*/ 0 w 154781"/>
                <a:gd name="connsiteY3" fmla="*/ 0 h 25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81" h="257968">
                  <a:moveTo>
                    <a:pt x="0" y="257969"/>
                  </a:moveTo>
                  <a:lnTo>
                    <a:pt x="154781" y="257969"/>
                  </a:lnTo>
                  <a:lnTo>
                    <a:pt x="154781" y="25797"/>
                  </a:lnTo>
                  <a:lnTo>
                    <a:pt x="0" y="0"/>
                  </a:lnTo>
                </a:path>
              </a:pathLst>
            </a:custGeom>
            <a:noFill/>
            <a:ln w="22225" cap="flat">
              <a:solidFill>
                <a:schemeClr val="tx2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anchor="ctr"/>
            <a:lstStyle/>
            <a:p>
              <a:pPr defTabSz="685800">
                <a:defRPr/>
              </a:pPr>
              <a:endParaRPr lang="en-US" sz="1350" dirty="0">
                <a:solidFill>
                  <a:srgbClr val="404041"/>
                </a:solidFill>
                <a:latin typeface="Calibri" panose="020F0502020204030204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C8AA4DC-3074-9D45-98DB-5A029A59BC76}"/>
                </a:ext>
              </a:extLst>
            </p:cNvPr>
            <p:cNvSpPr/>
            <p:nvPr/>
          </p:nvSpPr>
          <p:spPr>
            <a:xfrm>
              <a:off x="7454105" y="3226197"/>
              <a:ext cx="12898" cy="154781"/>
            </a:xfrm>
            <a:custGeom>
              <a:avLst/>
              <a:gdLst>
                <a:gd name="connsiteX0" fmla="*/ 0 w 12898"/>
                <a:gd name="connsiteY0" fmla="*/ 154781 h 154781"/>
                <a:gd name="connsiteX1" fmla="*/ 0 w 12898"/>
                <a:gd name="connsiteY1" fmla="*/ 0 h 15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98" h="154781">
                  <a:moveTo>
                    <a:pt x="0" y="154781"/>
                  </a:moveTo>
                  <a:lnTo>
                    <a:pt x="0" y="0"/>
                  </a:lnTo>
                </a:path>
              </a:pathLst>
            </a:custGeom>
            <a:ln w="22225" cap="flat">
              <a:solidFill>
                <a:schemeClr val="tx2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anchor="ctr"/>
            <a:lstStyle/>
            <a:p>
              <a:pPr defTabSz="685800">
                <a:defRPr/>
              </a:pPr>
              <a:endParaRPr lang="en-US" sz="1350">
                <a:solidFill>
                  <a:srgbClr val="404041"/>
                </a:solidFill>
                <a:latin typeface="Calibri" panose="020F0502020204030204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BA3162A-56A1-B347-816A-A521C1BACE99}"/>
                </a:ext>
              </a:extLst>
            </p:cNvPr>
            <p:cNvSpPr/>
            <p:nvPr/>
          </p:nvSpPr>
          <p:spPr>
            <a:xfrm>
              <a:off x="7557292" y="3226197"/>
              <a:ext cx="12898" cy="154781"/>
            </a:xfrm>
            <a:custGeom>
              <a:avLst/>
              <a:gdLst>
                <a:gd name="connsiteX0" fmla="*/ 0 w 12898"/>
                <a:gd name="connsiteY0" fmla="*/ 154781 h 154781"/>
                <a:gd name="connsiteX1" fmla="*/ 0 w 12898"/>
                <a:gd name="connsiteY1" fmla="*/ 0 h 15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98" h="154781">
                  <a:moveTo>
                    <a:pt x="0" y="154781"/>
                  </a:moveTo>
                  <a:lnTo>
                    <a:pt x="0" y="0"/>
                  </a:lnTo>
                </a:path>
              </a:pathLst>
            </a:custGeom>
            <a:ln w="22225" cap="flat">
              <a:solidFill>
                <a:schemeClr val="tx2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anchor="ctr"/>
            <a:lstStyle/>
            <a:p>
              <a:pPr defTabSz="685800">
                <a:defRPr/>
              </a:pPr>
              <a:endParaRPr lang="en-US" sz="1350" dirty="0">
                <a:solidFill>
                  <a:srgbClr val="404041"/>
                </a:solidFill>
                <a:latin typeface="Calibri" panose="020F0502020204030204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01E4493-A6FA-2545-AFD7-E881016EA6A6}"/>
                </a:ext>
              </a:extLst>
            </p:cNvPr>
            <p:cNvSpPr/>
            <p:nvPr/>
          </p:nvSpPr>
          <p:spPr>
            <a:xfrm>
              <a:off x="7454105" y="3290690"/>
              <a:ext cx="103187" cy="12898"/>
            </a:xfrm>
            <a:custGeom>
              <a:avLst/>
              <a:gdLst>
                <a:gd name="connsiteX0" fmla="*/ 0 w 103187"/>
                <a:gd name="connsiteY0" fmla="*/ 0 h 12898"/>
                <a:gd name="connsiteX1" fmla="*/ 103188 w 103187"/>
                <a:gd name="connsiteY1" fmla="*/ 0 h 1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187" h="12898">
                  <a:moveTo>
                    <a:pt x="0" y="0"/>
                  </a:moveTo>
                  <a:lnTo>
                    <a:pt x="103188" y="0"/>
                  </a:lnTo>
                </a:path>
              </a:pathLst>
            </a:custGeom>
            <a:ln w="22225" cap="flat">
              <a:solidFill>
                <a:schemeClr val="tx2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anchor="ctr"/>
            <a:lstStyle/>
            <a:p>
              <a:pPr defTabSz="685800">
                <a:defRPr/>
              </a:pPr>
              <a:endParaRPr lang="en-US" sz="1350" dirty="0">
                <a:solidFill>
                  <a:srgbClr val="404041"/>
                </a:solidFill>
                <a:latin typeface="Calibri" panose="020F0502020204030204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D2DE23D-47C6-FA41-8654-78D46B2EDC25}"/>
                </a:ext>
              </a:extLst>
            </p:cNvPr>
            <p:cNvSpPr/>
            <p:nvPr/>
          </p:nvSpPr>
          <p:spPr>
            <a:xfrm>
              <a:off x="7273527" y="3380979"/>
              <a:ext cx="464343" cy="619125"/>
            </a:xfrm>
            <a:custGeom>
              <a:avLst/>
              <a:gdLst>
                <a:gd name="connsiteX0" fmla="*/ 0 w 464343"/>
                <a:gd name="connsiteY0" fmla="*/ 0 h 619125"/>
                <a:gd name="connsiteX1" fmla="*/ 464344 w 464343"/>
                <a:gd name="connsiteY1" fmla="*/ 0 h 619125"/>
                <a:gd name="connsiteX2" fmla="*/ 464344 w 464343"/>
                <a:gd name="connsiteY2" fmla="*/ 619125 h 619125"/>
                <a:gd name="connsiteX3" fmla="*/ 0 w 464343"/>
                <a:gd name="connsiteY3" fmla="*/ 6191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343" h="619125">
                  <a:moveTo>
                    <a:pt x="0" y="0"/>
                  </a:moveTo>
                  <a:lnTo>
                    <a:pt x="464344" y="0"/>
                  </a:lnTo>
                  <a:lnTo>
                    <a:pt x="464344" y="619125"/>
                  </a:lnTo>
                  <a:lnTo>
                    <a:pt x="0" y="619125"/>
                  </a:lnTo>
                  <a:close/>
                </a:path>
              </a:pathLst>
            </a:custGeom>
            <a:noFill/>
            <a:ln w="22225" cap="flat">
              <a:solidFill>
                <a:schemeClr val="tx2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anchor="ctr"/>
            <a:lstStyle/>
            <a:p>
              <a:pPr defTabSz="685800">
                <a:defRPr/>
              </a:pPr>
              <a:endParaRPr lang="en-US" sz="1350" dirty="0">
                <a:solidFill>
                  <a:srgbClr val="404041"/>
                </a:solidFill>
                <a:latin typeface="Calibri" panose="020F0502020204030204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9099072-F6DC-BB4B-B902-4B5F1AC254F2}"/>
                </a:ext>
              </a:extLst>
            </p:cNvPr>
            <p:cNvSpPr/>
            <p:nvPr/>
          </p:nvSpPr>
          <p:spPr>
            <a:xfrm>
              <a:off x="7376714" y="3484166"/>
              <a:ext cx="51593" cy="12898"/>
            </a:xfrm>
            <a:custGeom>
              <a:avLst/>
              <a:gdLst>
                <a:gd name="connsiteX0" fmla="*/ 0 w 51593"/>
                <a:gd name="connsiteY0" fmla="*/ 0 h 12898"/>
                <a:gd name="connsiteX1" fmla="*/ 51594 w 51593"/>
                <a:gd name="connsiteY1" fmla="*/ 0 h 1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593" h="12898">
                  <a:moveTo>
                    <a:pt x="0" y="0"/>
                  </a:moveTo>
                  <a:lnTo>
                    <a:pt x="51594" y="0"/>
                  </a:lnTo>
                </a:path>
              </a:pathLst>
            </a:custGeom>
            <a:ln w="22225" cap="flat">
              <a:solidFill>
                <a:schemeClr val="tx2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anchor="ctr"/>
            <a:lstStyle/>
            <a:p>
              <a:pPr defTabSz="685800">
                <a:defRPr/>
              </a:pPr>
              <a:endParaRPr lang="en-US" sz="1350">
                <a:solidFill>
                  <a:srgbClr val="404041"/>
                </a:solidFill>
                <a:latin typeface="Calibri" panose="020F0502020204030204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4262F66-70B5-794A-967E-430188E03D95}"/>
                </a:ext>
              </a:extLst>
            </p:cNvPr>
            <p:cNvSpPr/>
            <p:nvPr/>
          </p:nvSpPr>
          <p:spPr>
            <a:xfrm>
              <a:off x="7583089" y="3484166"/>
              <a:ext cx="51593" cy="12898"/>
            </a:xfrm>
            <a:custGeom>
              <a:avLst/>
              <a:gdLst>
                <a:gd name="connsiteX0" fmla="*/ 0 w 51593"/>
                <a:gd name="connsiteY0" fmla="*/ 0 h 12898"/>
                <a:gd name="connsiteX1" fmla="*/ 51594 w 51593"/>
                <a:gd name="connsiteY1" fmla="*/ 0 h 1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593" h="12898">
                  <a:moveTo>
                    <a:pt x="0" y="0"/>
                  </a:moveTo>
                  <a:lnTo>
                    <a:pt x="51594" y="0"/>
                  </a:lnTo>
                </a:path>
              </a:pathLst>
            </a:custGeom>
            <a:ln w="22225" cap="flat">
              <a:solidFill>
                <a:schemeClr val="tx2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anchor="ctr"/>
            <a:lstStyle/>
            <a:p>
              <a:pPr defTabSz="685800">
                <a:defRPr/>
              </a:pPr>
              <a:endParaRPr lang="en-US" sz="1350">
                <a:solidFill>
                  <a:srgbClr val="404041"/>
                </a:solidFill>
                <a:latin typeface="Calibri" panose="020F0502020204030204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2C978357-7308-6743-89AE-3122C7C74ADA}"/>
                </a:ext>
              </a:extLst>
            </p:cNvPr>
            <p:cNvSpPr/>
            <p:nvPr/>
          </p:nvSpPr>
          <p:spPr>
            <a:xfrm>
              <a:off x="7376714" y="3587354"/>
              <a:ext cx="51593" cy="12898"/>
            </a:xfrm>
            <a:custGeom>
              <a:avLst/>
              <a:gdLst>
                <a:gd name="connsiteX0" fmla="*/ 0 w 51593"/>
                <a:gd name="connsiteY0" fmla="*/ 0 h 12898"/>
                <a:gd name="connsiteX1" fmla="*/ 51594 w 51593"/>
                <a:gd name="connsiteY1" fmla="*/ 0 h 1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593" h="12898">
                  <a:moveTo>
                    <a:pt x="0" y="0"/>
                  </a:moveTo>
                  <a:lnTo>
                    <a:pt x="51594" y="0"/>
                  </a:lnTo>
                </a:path>
              </a:pathLst>
            </a:custGeom>
            <a:ln w="22225" cap="flat">
              <a:solidFill>
                <a:schemeClr val="tx2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anchor="ctr"/>
            <a:lstStyle/>
            <a:p>
              <a:pPr defTabSz="685800">
                <a:defRPr/>
              </a:pPr>
              <a:endParaRPr lang="en-US" sz="1350">
                <a:solidFill>
                  <a:srgbClr val="404041"/>
                </a:solidFill>
                <a:latin typeface="Calibri" panose="020F0502020204030204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192D95D-026D-3E4F-90A7-091A69808622}"/>
                </a:ext>
              </a:extLst>
            </p:cNvPr>
            <p:cNvSpPr/>
            <p:nvPr/>
          </p:nvSpPr>
          <p:spPr>
            <a:xfrm>
              <a:off x="7583089" y="3587354"/>
              <a:ext cx="51593" cy="12898"/>
            </a:xfrm>
            <a:custGeom>
              <a:avLst/>
              <a:gdLst>
                <a:gd name="connsiteX0" fmla="*/ 0 w 51593"/>
                <a:gd name="connsiteY0" fmla="*/ 0 h 12898"/>
                <a:gd name="connsiteX1" fmla="*/ 51594 w 51593"/>
                <a:gd name="connsiteY1" fmla="*/ 0 h 1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593" h="12898">
                  <a:moveTo>
                    <a:pt x="0" y="0"/>
                  </a:moveTo>
                  <a:lnTo>
                    <a:pt x="51594" y="0"/>
                  </a:lnTo>
                </a:path>
              </a:pathLst>
            </a:custGeom>
            <a:ln w="22225" cap="flat">
              <a:solidFill>
                <a:schemeClr val="tx2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anchor="ctr"/>
            <a:lstStyle/>
            <a:p>
              <a:pPr defTabSz="685800">
                <a:defRPr/>
              </a:pPr>
              <a:endParaRPr lang="en-US" sz="1350">
                <a:solidFill>
                  <a:srgbClr val="404041"/>
                </a:solidFill>
                <a:latin typeface="Calibri" panose="020F0502020204030204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24D46B2B-6B28-F44F-8D4D-6FA71CB4C2E4}"/>
                </a:ext>
              </a:extLst>
            </p:cNvPr>
            <p:cNvSpPr/>
            <p:nvPr/>
          </p:nvSpPr>
          <p:spPr>
            <a:xfrm>
              <a:off x="7376714" y="3690541"/>
              <a:ext cx="51593" cy="12898"/>
            </a:xfrm>
            <a:custGeom>
              <a:avLst/>
              <a:gdLst>
                <a:gd name="connsiteX0" fmla="*/ 0 w 51593"/>
                <a:gd name="connsiteY0" fmla="*/ 0 h 12898"/>
                <a:gd name="connsiteX1" fmla="*/ 51594 w 51593"/>
                <a:gd name="connsiteY1" fmla="*/ 0 h 1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593" h="12898">
                  <a:moveTo>
                    <a:pt x="0" y="0"/>
                  </a:moveTo>
                  <a:lnTo>
                    <a:pt x="51594" y="0"/>
                  </a:lnTo>
                </a:path>
              </a:pathLst>
            </a:custGeom>
            <a:ln w="22225" cap="flat">
              <a:solidFill>
                <a:schemeClr val="tx2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anchor="ctr"/>
            <a:lstStyle/>
            <a:p>
              <a:pPr defTabSz="685800">
                <a:defRPr/>
              </a:pPr>
              <a:endParaRPr lang="en-US" sz="1350">
                <a:solidFill>
                  <a:srgbClr val="404041"/>
                </a:solidFill>
                <a:latin typeface="Calibri" panose="020F0502020204030204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CAE8A12-4C9B-2747-BA40-0A3BD8252B03}"/>
                </a:ext>
              </a:extLst>
            </p:cNvPr>
            <p:cNvSpPr/>
            <p:nvPr/>
          </p:nvSpPr>
          <p:spPr>
            <a:xfrm>
              <a:off x="7583089" y="3690541"/>
              <a:ext cx="51593" cy="12898"/>
            </a:xfrm>
            <a:custGeom>
              <a:avLst/>
              <a:gdLst>
                <a:gd name="connsiteX0" fmla="*/ 0 w 51593"/>
                <a:gd name="connsiteY0" fmla="*/ 0 h 12898"/>
                <a:gd name="connsiteX1" fmla="*/ 51594 w 51593"/>
                <a:gd name="connsiteY1" fmla="*/ 0 h 1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593" h="12898">
                  <a:moveTo>
                    <a:pt x="0" y="0"/>
                  </a:moveTo>
                  <a:lnTo>
                    <a:pt x="51594" y="0"/>
                  </a:lnTo>
                </a:path>
              </a:pathLst>
            </a:custGeom>
            <a:ln w="22225" cap="flat">
              <a:solidFill>
                <a:schemeClr val="tx2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anchor="ctr"/>
            <a:lstStyle/>
            <a:p>
              <a:pPr defTabSz="685800">
                <a:defRPr/>
              </a:pPr>
              <a:endParaRPr lang="en-US" sz="1350">
                <a:solidFill>
                  <a:srgbClr val="404041"/>
                </a:solidFill>
                <a:latin typeface="Calibri" panose="020F0502020204030204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B856882-96A4-0B4B-BA71-9FF02AD2CF5E}"/>
                </a:ext>
              </a:extLst>
            </p:cNvPr>
            <p:cNvSpPr/>
            <p:nvPr/>
          </p:nvSpPr>
          <p:spPr>
            <a:xfrm>
              <a:off x="7376714" y="3793729"/>
              <a:ext cx="51593" cy="12898"/>
            </a:xfrm>
            <a:custGeom>
              <a:avLst/>
              <a:gdLst>
                <a:gd name="connsiteX0" fmla="*/ 0 w 51593"/>
                <a:gd name="connsiteY0" fmla="*/ 0 h 12898"/>
                <a:gd name="connsiteX1" fmla="*/ 51594 w 51593"/>
                <a:gd name="connsiteY1" fmla="*/ 0 h 1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593" h="12898">
                  <a:moveTo>
                    <a:pt x="0" y="0"/>
                  </a:moveTo>
                  <a:lnTo>
                    <a:pt x="51594" y="0"/>
                  </a:lnTo>
                </a:path>
              </a:pathLst>
            </a:custGeom>
            <a:ln w="22225" cap="flat">
              <a:solidFill>
                <a:schemeClr val="tx2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anchor="ctr"/>
            <a:lstStyle/>
            <a:p>
              <a:pPr defTabSz="685800">
                <a:defRPr/>
              </a:pPr>
              <a:endParaRPr lang="en-US" sz="1350">
                <a:solidFill>
                  <a:srgbClr val="404041"/>
                </a:solidFill>
                <a:latin typeface="Calibri" panose="020F0502020204030204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61EC9578-1C56-2244-835E-FACF7F793273}"/>
                </a:ext>
              </a:extLst>
            </p:cNvPr>
            <p:cNvSpPr/>
            <p:nvPr/>
          </p:nvSpPr>
          <p:spPr>
            <a:xfrm>
              <a:off x="7583089" y="3793729"/>
              <a:ext cx="51593" cy="12898"/>
            </a:xfrm>
            <a:custGeom>
              <a:avLst/>
              <a:gdLst>
                <a:gd name="connsiteX0" fmla="*/ 0 w 51593"/>
                <a:gd name="connsiteY0" fmla="*/ 0 h 12898"/>
                <a:gd name="connsiteX1" fmla="*/ 51594 w 51593"/>
                <a:gd name="connsiteY1" fmla="*/ 0 h 1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593" h="12898">
                  <a:moveTo>
                    <a:pt x="0" y="0"/>
                  </a:moveTo>
                  <a:lnTo>
                    <a:pt x="51594" y="0"/>
                  </a:lnTo>
                </a:path>
              </a:pathLst>
            </a:custGeom>
            <a:ln w="22225" cap="flat">
              <a:solidFill>
                <a:schemeClr val="tx2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anchor="ctr"/>
            <a:lstStyle/>
            <a:p>
              <a:pPr defTabSz="685800">
                <a:defRPr/>
              </a:pPr>
              <a:endParaRPr lang="en-US" sz="1350">
                <a:solidFill>
                  <a:srgbClr val="404041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6757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EC94E0-12C7-4A32-84E8-CE4F24F447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A98719-F1DE-4D03-8F77-CD8CF0784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845"/>
            <a:ext cx="12204192" cy="685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7636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414141"/>
      </a:dk1>
      <a:lt1>
        <a:srgbClr val="FFFFFF"/>
      </a:lt1>
      <a:dk2>
        <a:srgbClr val="58595B"/>
      </a:dk2>
      <a:lt2>
        <a:srgbClr val="E7E6E6"/>
      </a:lt2>
      <a:accent1>
        <a:srgbClr val="96CC04"/>
      </a:accent1>
      <a:accent2>
        <a:srgbClr val="1975D2"/>
      </a:accent2>
      <a:accent3>
        <a:srgbClr val="AB47BC"/>
      </a:accent3>
      <a:accent4>
        <a:srgbClr val="FFA000"/>
      </a:accent4>
      <a:accent5>
        <a:srgbClr val="414141"/>
      </a:accent5>
      <a:accent6>
        <a:srgbClr val="C0C0C0"/>
      </a:accent6>
      <a:hlink>
        <a:srgbClr val="97CC04"/>
      </a:hlink>
      <a:folHlink>
        <a:srgbClr val="FFA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_Presentation_Template" id="{C62226D2-E1EB-9B48-98F9-7AD34D0AD98D}" vid="{58FC50B7-222F-1F4A-943E-A470F6F5E1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1EF18CDA53F4498AA3D8EA416F54CE" ma:contentTypeVersion="11" ma:contentTypeDescription="Create a new document." ma:contentTypeScope="" ma:versionID="5e7e69aa9884f0ae615804873119eec7">
  <xsd:schema xmlns:xsd="http://www.w3.org/2001/XMLSchema" xmlns:xs="http://www.w3.org/2001/XMLSchema" xmlns:p="http://schemas.microsoft.com/office/2006/metadata/properties" xmlns:ns3="035107e6-74a0-419b-86bc-92b4f4db693c" xmlns:ns4="704dfeed-c959-4a65-a84d-68aa883a034b" targetNamespace="http://schemas.microsoft.com/office/2006/metadata/properties" ma:root="true" ma:fieldsID="e935c4cc0d3f5df1e25da9cd86b15865" ns3:_="" ns4:_="">
    <xsd:import namespace="035107e6-74a0-419b-86bc-92b4f4db693c"/>
    <xsd:import namespace="704dfeed-c959-4a65-a84d-68aa883a034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5107e6-74a0-419b-86bc-92b4f4db69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dfeed-c959-4a65-a84d-68aa883a034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D82F52-36BA-4FB1-840A-38F000CE44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555B9C-1D4B-43FF-B2CC-F93D600477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5107e6-74a0-419b-86bc-92b4f4db693c"/>
    <ds:schemaRef ds:uri="704dfeed-c959-4a65-a84d-68aa883a03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F33A92-AF14-4F20-85E5-D9FC028DB3F4}">
  <ds:schemaRefs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704dfeed-c959-4a65-a84d-68aa883a034b"/>
    <ds:schemaRef ds:uri="035107e6-74a0-419b-86bc-92b4f4db693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71503</TotalTime>
  <Words>1387</Words>
  <Application>Microsoft Macintosh PowerPoint</Application>
  <PresentationFormat>Widescreen</PresentationFormat>
  <Paragraphs>292</Paragraphs>
  <Slides>33</Slides>
  <Notes>18</Notes>
  <HiddenSlides>10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Merriweather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Jones</dc:creator>
  <cp:lastModifiedBy>Kaitlyn Wessinger</cp:lastModifiedBy>
  <cp:revision>187</cp:revision>
  <dcterms:created xsi:type="dcterms:W3CDTF">2020-02-04T15:08:02Z</dcterms:created>
  <dcterms:modified xsi:type="dcterms:W3CDTF">2021-10-08T16:14:24Z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0x010100E81EF18CDA53F4498AA3D8EA416F54CE</vt:lpwstr>
  </property>
</Properties>
</file>