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5"/>
  </p:sldMasterIdLst>
  <p:notesMasterIdLst>
    <p:notesMasterId r:id="rId124"/>
  </p:notesMasterIdLst>
  <p:handoutMasterIdLst>
    <p:handoutMasterId r:id="rId125"/>
  </p:handoutMasterIdLst>
  <p:sldIdLst>
    <p:sldId id="256" r:id="rId6"/>
    <p:sldId id="263" r:id="rId7"/>
    <p:sldId id="257" r:id="rId8"/>
    <p:sldId id="259" r:id="rId9"/>
    <p:sldId id="260" r:id="rId10"/>
    <p:sldId id="262" r:id="rId11"/>
    <p:sldId id="261"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368" r:id="rId35"/>
    <p:sldId id="369" r:id="rId36"/>
    <p:sldId id="370" r:id="rId37"/>
    <p:sldId id="371" r:id="rId38"/>
    <p:sldId id="372" r:id="rId39"/>
    <p:sldId id="373" r:id="rId40"/>
    <p:sldId id="374"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 id="354" r:id="rId110"/>
    <p:sldId id="355" r:id="rId111"/>
    <p:sldId id="356" r:id="rId112"/>
    <p:sldId id="357" r:id="rId113"/>
    <p:sldId id="358" r:id="rId114"/>
    <p:sldId id="359" r:id="rId115"/>
    <p:sldId id="360" r:id="rId116"/>
    <p:sldId id="361" r:id="rId117"/>
    <p:sldId id="362" r:id="rId118"/>
    <p:sldId id="363" r:id="rId119"/>
    <p:sldId id="364" r:id="rId120"/>
    <p:sldId id="365" r:id="rId121"/>
    <p:sldId id="366" r:id="rId122"/>
    <p:sldId id="367" r:id="rId123"/>
  </p:sldIdLst>
  <p:sldSz cx="9509125" cy="6858000"/>
  <p:notesSz cx="7315200" cy="96012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0147E"/>
    <a:srgbClr val="FFCC66"/>
    <a:srgbClr val="FF0000"/>
    <a:srgbClr val="FF9900"/>
    <a:srgbClr val="F0A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741" autoAdjust="0"/>
    <p:restoredTop sz="94660" autoAdjust="0"/>
  </p:normalViewPr>
  <p:slideViewPr>
    <p:cSldViewPr>
      <p:cViewPr>
        <p:scale>
          <a:sx n="75" d="100"/>
          <a:sy n="75" d="100"/>
        </p:scale>
        <p:origin x="-1986" y="-678"/>
      </p:cViewPr>
      <p:guideLst>
        <p:guide orient="horz" pos="2160"/>
        <p:guide pos="29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theme" Target="theme/theme1.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69699" cy="480060"/>
          </a:xfrm>
          <a:prstGeom prst="rect">
            <a:avLst/>
          </a:prstGeom>
          <a:noFill/>
          <a:ln w="9525">
            <a:noFill/>
            <a:miter lim="800000"/>
            <a:headEnd/>
            <a:tailEnd/>
          </a:ln>
          <a:effectLst/>
        </p:spPr>
        <p:txBody>
          <a:bodyPr vert="horz" wrap="square" lIns="96606" tIns="48302" rIns="96606" bIns="48302" numCol="1" anchor="t" anchorCtr="0" compatLnSpc="1">
            <a:prstTxWarp prst="textNoShape">
              <a:avLst/>
            </a:prstTxWarp>
          </a:bodyPr>
          <a:lstStyle>
            <a:lvl1pPr defTabSz="962243" eaLnBrk="0" hangingPunct="0">
              <a:defRPr sz="1200">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4145502" y="0"/>
            <a:ext cx="3169699" cy="480060"/>
          </a:xfrm>
          <a:prstGeom prst="rect">
            <a:avLst/>
          </a:prstGeom>
          <a:noFill/>
          <a:ln w="9525">
            <a:noFill/>
            <a:miter lim="800000"/>
            <a:headEnd/>
            <a:tailEnd/>
          </a:ln>
          <a:effectLst/>
        </p:spPr>
        <p:txBody>
          <a:bodyPr vert="horz" wrap="square" lIns="96606" tIns="48302" rIns="96606" bIns="48302" numCol="1" anchor="t" anchorCtr="0" compatLnSpc="1">
            <a:prstTxWarp prst="textNoShape">
              <a:avLst/>
            </a:prstTxWarp>
          </a:bodyPr>
          <a:lstStyle>
            <a:lvl1pPr algn="r" defTabSz="962243" eaLnBrk="0" hangingPunct="0">
              <a:defRPr sz="1200">
                <a:cs typeface="+mn-cs"/>
              </a:defRPr>
            </a:lvl1pPr>
          </a:lstStyle>
          <a:p>
            <a:pPr>
              <a:defRPr/>
            </a:pPr>
            <a:endParaRPr lang="en-US" dirty="0"/>
          </a:p>
        </p:txBody>
      </p:sp>
      <p:sp>
        <p:nvSpPr>
          <p:cNvPr id="19460" name="Rectangle 4"/>
          <p:cNvSpPr>
            <a:spLocks noGrp="1" noChangeArrowheads="1"/>
          </p:cNvSpPr>
          <p:nvPr>
            <p:ph type="ftr" sz="quarter" idx="2"/>
          </p:nvPr>
        </p:nvSpPr>
        <p:spPr bwMode="auto">
          <a:xfrm>
            <a:off x="0" y="9121140"/>
            <a:ext cx="3169699" cy="480060"/>
          </a:xfrm>
          <a:prstGeom prst="rect">
            <a:avLst/>
          </a:prstGeom>
          <a:noFill/>
          <a:ln w="9525">
            <a:noFill/>
            <a:miter lim="800000"/>
            <a:headEnd/>
            <a:tailEnd/>
          </a:ln>
          <a:effectLst/>
        </p:spPr>
        <p:txBody>
          <a:bodyPr vert="horz" wrap="square" lIns="96606" tIns="48302" rIns="96606" bIns="48302" numCol="1" anchor="b" anchorCtr="0" compatLnSpc="1">
            <a:prstTxWarp prst="textNoShape">
              <a:avLst/>
            </a:prstTxWarp>
          </a:bodyPr>
          <a:lstStyle>
            <a:lvl1pPr defTabSz="962243" eaLnBrk="0" hangingPunct="0">
              <a:defRPr sz="1200">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4145502" y="9121140"/>
            <a:ext cx="3169699" cy="480060"/>
          </a:xfrm>
          <a:prstGeom prst="rect">
            <a:avLst/>
          </a:prstGeom>
          <a:noFill/>
          <a:ln w="9525">
            <a:noFill/>
            <a:miter lim="800000"/>
            <a:headEnd/>
            <a:tailEnd/>
          </a:ln>
          <a:effectLst/>
        </p:spPr>
        <p:txBody>
          <a:bodyPr vert="horz" wrap="square" lIns="96606" tIns="48302" rIns="96606" bIns="48302" numCol="1" anchor="b" anchorCtr="0" compatLnSpc="1">
            <a:prstTxWarp prst="textNoShape">
              <a:avLst/>
            </a:prstTxWarp>
          </a:bodyPr>
          <a:lstStyle>
            <a:lvl1pPr algn="r" defTabSz="962243" eaLnBrk="0" hangingPunct="0">
              <a:defRPr sz="1200">
                <a:cs typeface="+mn-cs"/>
              </a:defRPr>
            </a:lvl1pPr>
          </a:lstStyle>
          <a:p>
            <a:pPr>
              <a:defRPr/>
            </a:pPr>
            <a:fld id="{FCFC48E2-3E3E-4577-B9D1-A0D9683CF232}" type="slidenum">
              <a:rPr lang="en-US"/>
              <a:pPr>
                <a:defRPr/>
              </a:pPr>
              <a:t>‹#›</a:t>
            </a:fld>
            <a:endParaRPr lang="en-US" dirty="0"/>
          </a:p>
        </p:txBody>
      </p:sp>
    </p:spTree>
    <p:extLst>
      <p:ext uri="{BB962C8B-B14F-4D97-AF65-F5344CB8AC3E}">
        <p14:creationId xmlns:p14="http://schemas.microsoft.com/office/powerpoint/2010/main" xmlns="" val="1383168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69699" cy="480060"/>
          </a:xfrm>
          <a:prstGeom prst="rect">
            <a:avLst/>
          </a:prstGeom>
          <a:noFill/>
          <a:ln w="9525">
            <a:noFill/>
            <a:miter lim="800000"/>
            <a:headEnd/>
            <a:tailEnd/>
          </a:ln>
          <a:effectLst/>
        </p:spPr>
        <p:txBody>
          <a:bodyPr vert="horz" wrap="square" lIns="96606" tIns="48302" rIns="96606" bIns="48302" numCol="1" anchor="t" anchorCtr="0" compatLnSpc="1">
            <a:prstTxWarp prst="textNoShape">
              <a:avLst/>
            </a:prstTxWarp>
          </a:bodyPr>
          <a:lstStyle>
            <a:lvl1pPr defTabSz="962243" eaLnBrk="0" hangingPunct="0">
              <a:defRPr sz="1200">
                <a:cs typeface="+mn-cs"/>
              </a:defRPr>
            </a:lvl1pPr>
          </a:lstStyle>
          <a:p>
            <a:pPr>
              <a:defRPr/>
            </a:pPr>
            <a:endParaRPr lang="en-US" dirty="0"/>
          </a:p>
        </p:txBody>
      </p:sp>
      <p:sp>
        <p:nvSpPr>
          <p:cNvPr id="21507" name="Rectangle 3"/>
          <p:cNvSpPr>
            <a:spLocks noGrp="1" noChangeArrowheads="1"/>
          </p:cNvSpPr>
          <p:nvPr>
            <p:ph type="dt" idx="1"/>
          </p:nvPr>
        </p:nvSpPr>
        <p:spPr bwMode="auto">
          <a:xfrm>
            <a:off x="4145502" y="0"/>
            <a:ext cx="3169699" cy="480060"/>
          </a:xfrm>
          <a:prstGeom prst="rect">
            <a:avLst/>
          </a:prstGeom>
          <a:noFill/>
          <a:ln w="9525">
            <a:noFill/>
            <a:miter lim="800000"/>
            <a:headEnd/>
            <a:tailEnd/>
          </a:ln>
          <a:effectLst/>
        </p:spPr>
        <p:txBody>
          <a:bodyPr vert="horz" wrap="square" lIns="96606" tIns="48302" rIns="96606" bIns="48302" numCol="1" anchor="t" anchorCtr="0" compatLnSpc="1">
            <a:prstTxWarp prst="textNoShape">
              <a:avLst/>
            </a:prstTxWarp>
          </a:bodyPr>
          <a:lstStyle>
            <a:lvl1pPr algn="r" defTabSz="962243" eaLnBrk="0" hangingPunct="0">
              <a:defRPr sz="1200">
                <a:cs typeface="+mn-cs"/>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162050" y="719138"/>
            <a:ext cx="4991100" cy="36004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75803" y="4560570"/>
            <a:ext cx="5363595" cy="4320540"/>
          </a:xfrm>
          <a:prstGeom prst="rect">
            <a:avLst/>
          </a:prstGeom>
          <a:noFill/>
          <a:ln w="9525">
            <a:noFill/>
            <a:miter lim="800000"/>
            <a:headEnd/>
            <a:tailEnd/>
          </a:ln>
          <a:effectLst/>
        </p:spPr>
        <p:txBody>
          <a:bodyPr vert="horz" wrap="square" lIns="96606" tIns="48302" rIns="96606" bIns="483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9121140"/>
            <a:ext cx="3169699" cy="480060"/>
          </a:xfrm>
          <a:prstGeom prst="rect">
            <a:avLst/>
          </a:prstGeom>
          <a:noFill/>
          <a:ln w="9525">
            <a:noFill/>
            <a:miter lim="800000"/>
            <a:headEnd/>
            <a:tailEnd/>
          </a:ln>
          <a:effectLst/>
        </p:spPr>
        <p:txBody>
          <a:bodyPr vert="horz" wrap="square" lIns="96606" tIns="48302" rIns="96606" bIns="48302" numCol="1" anchor="b" anchorCtr="0" compatLnSpc="1">
            <a:prstTxWarp prst="textNoShape">
              <a:avLst/>
            </a:prstTxWarp>
          </a:bodyPr>
          <a:lstStyle>
            <a:lvl1pPr defTabSz="962243" eaLnBrk="0" hangingPunct="0">
              <a:defRPr sz="1200">
                <a:cs typeface="+mn-cs"/>
              </a:defRPr>
            </a:lvl1pPr>
          </a:lstStyle>
          <a:p>
            <a:pPr>
              <a:defRPr/>
            </a:pPr>
            <a:endParaRPr lang="en-US" dirty="0"/>
          </a:p>
        </p:txBody>
      </p:sp>
      <p:sp>
        <p:nvSpPr>
          <p:cNvPr id="21511" name="Rectangle 7"/>
          <p:cNvSpPr>
            <a:spLocks noGrp="1" noChangeArrowheads="1"/>
          </p:cNvSpPr>
          <p:nvPr>
            <p:ph type="sldNum" sz="quarter" idx="5"/>
          </p:nvPr>
        </p:nvSpPr>
        <p:spPr bwMode="auto">
          <a:xfrm>
            <a:off x="4145502" y="9121140"/>
            <a:ext cx="3169699" cy="480060"/>
          </a:xfrm>
          <a:prstGeom prst="rect">
            <a:avLst/>
          </a:prstGeom>
          <a:noFill/>
          <a:ln w="9525">
            <a:noFill/>
            <a:miter lim="800000"/>
            <a:headEnd/>
            <a:tailEnd/>
          </a:ln>
          <a:effectLst/>
        </p:spPr>
        <p:txBody>
          <a:bodyPr vert="horz" wrap="square" lIns="96606" tIns="48302" rIns="96606" bIns="48302" numCol="1" anchor="b" anchorCtr="0" compatLnSpc="1">
            <a:prstTxWarp prst="textNoShape">
              <a:avLst/>
            </a:prstTxWarp>
          </a:bodyPr>
          <a:lstStyle>
            <a:lvl1pPr algn="r" defTabSz="962243" eaLnBrk="0" hangingPunct="0">
              <a:defRPr sz="1200">
                <a:cs typeface="+mn-cs"/>
              </a:defRPr>
            </a:lvl1pPr>
          </a:lstStyle>
          <a:p>
            <a:pPr>
              <a:defRPr/>
            </a:pPr>
            <a:fld id="{F6E9F3C8-CD89-4F04-8B1F-97E75497EAFC}" type="slidenum">
              <a:rPr lang="en-US"/>
              <a:pPr>
                <a:defRPr/>
              </a:pPr>
              <a:t>‹#›</a:t>
            </a:fld>
            <a:endParaRPr lang="en-US" dirty="0"/>
          </a:p>
        </p:txBody>
      </p:sp>
    </p:spTree>
    <p:extLst>
      <p:ext uri="{BB962C8B-B14F-4D97-AF65-F5344CB8AC3E}">
        <p14:creationId xmlns:p14="http://schemas.microsoft.com/office/powerpoint/2010/main" xmlns="" val="1636743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smtClean="0"/>
              <a:t>EMA roadmap new, new FDA guidance, MC pending social media guidance</a:t>
            </a:r>
          </a:p>
        </p:txBody>
      </p:sp>
      <p:sp>
        <p:nvSpPr>
          <p:cNvPr id="4" name="Slide Number Placeholder 3"/>
          <p:cNvSpPr>
            <a:spLocks noGrp="1"/>
          </p:cNvSpPr>
          <p:nvPr>
            <p:ph type="sldNum" sz="quarter" idx="5"/>
          </p:nvPr>
        </p:nvSpPr>
        <p:spPr/>
        <p:txBody>
          <a:bodyPr/>
          <a:lstStyle/>
          <a:p>
            <a:pPr>
              <a:defRPr/>
            </a:pPr>
            <a:fld id="{89EE6849-5A00-4330-A503-9F488374C22A}" type="slidenum">
              <a:rPr lang="en-US" smtClean="0"/>
              <a:pPr>
                <a:defRPr/>
              </a:pPr>
              <a:t>40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Those</a:t>
            </a:r>
            <a:r>
              <a:rPr lang="en-US" baseline="0" dirty="0" smtClean="0"/>
              <a:t> sessions in green are the ones on our short-list of abstracts we are planning to approve;  Those in black are sessions that are not on our approval short-list.</a:t>
            </a:r>
            <a:endParaRPr lang="en-US" dirty="0"/>
          </a:p>
        </p:txBody>
      </p:sp>
      <p:sp>
        <p:nvSpPr>
          <p:cNvPr id="4" name="Slide Number Placeholder 3"/>
          <p:cNvSpPr>
            <a:spLocks noGrp="1"/>
          </p:cNvSpPr>
          <p:nvPr>
            <p:ph type="sldNum" sz="quarter" idx="10"/>
          </p:nvPr>
        </p:nvSpPr>
        <p:spPr/>
        <p:txBody>
          <a:bodyPr/>
          <a:lstStyle/>
          <a:p>
            <a:pPr>
              <a:defRPr/>
            </a:pPr>
            <a:fld id="{F6E9F3C8-CD89-4F04-8B1F-97E75497EAFC}" type="slidenum">
              <a:rPr lang="en-US" smtClean="0"/>
              <a:pPr>
                <a:defRPr/>
              </a:pPr>
              <a:t>95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E9F3C8-CD89-4F04-8B1F-97E75497EAFC}" type="slidenum">
              <a:rPr lang="en-US" smtClean="0"/>
              <a:pPr>
                <a:defRPr/>
              </a:pPr>
              <a:t>97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reeform 3"/>
          <p:cNvSpPr>
            <a:spLocks noChangeArrowheads="1"/>
          </p:cNvSpPr>
          <p:nvPr userDrawn="1"/>
        </p:nvSpPr>
        <p:spPr bwMode="auto">
          <a:xfrm>
            <a:off x="158752" y="152400"/>
            <a:ext cx="7178675" cy="6553200"/>
          </a:xfrm>
          <a:custGeom>
            <a:avLst/>
            <a:gdLst/>
            <a:ahLst/>
            <a:cxnLst>
              <a:cxn ang="0">
                <a:pos x="7026" y="11533"/>
              </a:cxn>
              <a:cxn ang="0">
                <a:pos x="11866" y="0"/>
              </a:cxn>
              <a:cxn ang="0">
                <a:pos x="0" y="0"/>
              </a:cxn>
              <a:cxn ang="0">
                <a:pos x="0" y="11520"/>
              </a:cxn>
              <a:cxn ang="0">
                <a:pos x="7026" y="11533"/>
              </a:cxn>
            </a:cxnLst>
            <a:rect l="0" t="0" r="r" b="b"/>
            <a:pathLst>
              <a:path w="11866" h="11520">
                <a:moveTo>
                  <a:pt x="7026" y="11533"/>
                </a:moveTo>
                <a:lnTo>
                  <a:pt x="11866" y="0"/>
                </a:lnTo>
                <a:lnTo>
                  <a:pt x="0" y="0"/>
                </a:lnTo>
                <a:lnTo>
                  <a:pt x="0" y="11520"/>
                </a:lnTo>
                <a:lnTo>
                  <a:pt x="7026" y="11533"/>
                </a:lnTo>
                <a:close/>
              </a:path>
            </a:pathLst>
          </a:custGeom>
          <a:solidFill>
            <a:srgbClr val="002281"/>
          </a:solidFill>
          <a:ln w="9525">
            <a:noFill/>
            <a:round/>
            <a:headEnd/>
            <a:tailEnd/>
          </a:ln>
        </p:spPr>
        <p:txBody>
          <a:bodyPr/>
          <a:lstStyle/>
          <a:p>
            <a:pPr eaLnBrk="0" hangingPunct="0">
              <a:defRPr/>
            </a:pPr>
            <a:endParaRPr lang="en-US" dirty="0">
              <a:cs typeface="+mn-cs"/>
            </a:endParaRPr>
          </a:p>
        </p:txBody>
      </p:sp>
      <p:sp>
        <p:nvSpPr>
          <p:cNvPr id="3" name="Freeform 4"/>
          <p:cNvSpPr>
            <a:spLocks noChangeArrowheads="1"/>
          </p:cNvSpPr>
          <p:nvPr userDrawn="1"/>
        </p:nvSpPr>
        <p:spPr bwMode="auto">
          <a:xfrm>
            <a:off x="4614865" y="152400"/>
            <a:ext cx="4735512" cy="6553200"/>
          </a:xfrm>
          <a:custGeom>
            <a:avLst/>
            <a:gdLst/>
            <a:ahLst/>
            <a:cxnLst>
              <a:cxn ang="0">
                <a:pos x="4840" y="0"/>
              </a:cxn>
              <a:cxn ang="0">
                <a:pos x="0" y="11533"/>
              </a:cxn>
              <a:cxn ang="0">
                <a:pos x="7826" y="11520"/>
              </a:cxn>
              <a:cxn ang="0">
                <a:pos x="7826" y="0"/>
              </a:cxn>
              <a:cxn ang="0">
                <a:pos x="4840" y="0"/>
              </a:cxn>
            </a:cxnLst>
            <a:rect l="0" t="0" r="r" b="b"/>
            <a:pathLst>
              <a:path w="7827" h="11520">
                <a:moveTo>
                  <a:pt x="4840" y="0"/>
                </a:moveTo>
                <a:lnTo>
                  <a:pt x="0" y="11533"/>
                </a:lnTo>
                <a:lnTo>
                  <a:pt x="7826" y="11520"/>
                </a:lnTo>
                <a:lnTo>
                  <a:pt x="7826" y="0"/>
                </a:lnTo>
                <a:lnTo>
                  <a:pt x="4840" y="0"/>
                </a:lnTo>
                <a:close/>
              </a:path>
            </a:pathLst>
          </a:custGeom>
          <a:solidFill>
            <a:srgbClr val="5E6167"/>
          </a:solidFill>
          <a:ln w="9525">
            <a:noFill/>
            <a:round/>
            <a:headEnd/>
            <a:tailEnd/>
          </a:ln>
        </p:spPr>
        <p:txBody>
          <a:bodyPr/>
          <a:lstStyle/>
          <a:p>
            <a:pPr eaLnBrk="0" hangingPunct="0">
              <a:defRPr/>
            </a:pPr>
            <a:endParaRPr lang="en-US" dirty="0">
              <a:cs typeface="+mn-cs"/>
            </a:endParaRPr>
          </a:p>
        </p:txBody>
      </p:sp>
      <p:pic>
        <p:nvPicPr>
          <p:cNvPr id="4" name="Picture 11" descr="DIA_Logo_website_white_IL10.jpg"/>
          <p:cNvPicPr>
            <a:picLocks noChangeAspect="1"/>
          </p:cNvPicPr>
          <p:nvPr userDrawn="1"/>
        </p:nvPicPr>
        <p:blipFill>
          <a:blip r:embed="rId2" cstate="print"/>
          <a:srcRect/>
          <a:stretch>
            <a:fillRect/>
          </a:stretch>
        </p:blipFill>
        <p:spPr bwMode="auto">
          <a:xfrm>
            <a:off x="712790" y="5967417"/>
            <a:ext cx="1898650" cy="58578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4" name="Group 15"/>
          <p:cNvGrpSpPr/>
          <p:nvPr userDrawn="1"/>
        </p:nvGrpSpPr>
        <p:grpSpPr>
          <a:xfrm>
            <a:off x="158486" y="152400"/>
            <a:ext cx="7164960" cy="838200"/>
            <a:chOff x="152400" y="152400"/>
            <a:chExt cx="6889845" cy="838200"/>
          </a:xfrm>
          <a:solidFill>
            <a:srgbClr val="003591"/>
          </a:solidFill>
        </p:grpSpPr>
        <p:sp>
          <p:nvSpPr>
            <p:cNvPr id="5" name="Freeform 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eaLnBrk="0" hangingPunct="0">
                <a:defRPr/>
              </a:pPr>
              <a:endParaRPr lang="en-US" dirty="0">
                <a:cs typeface="Arial" pitchFamily="34" charset="0"/>
              </a:endParaRPr>
            </a:p>
          </p:txBody>
        </p:sp>
        <p:sp>
          <p:nvSpPr>
            <p:cNvPr id="6" name="Flowchart: Data 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grpSp>
        <p:nvGrpSpPr>
          <p:cNvPr id="7" name="Group 17"/>
          <p:cNvGrpSpPr/>
          <p:nvPr userDrawn="1"/>
        </p:nvGrpSpPr>
        <p:grpSpPr>
          <a:xfrm>
            <a:off x="7177970" y="152400"/>
            <a:ext cx="2172670" cy="838200"/>
            <a:chOff x="6902355" y="152400"/>
            <a:chExt cx="2089245" cy="838200"/>
          </a:xfrm>
          <a:solidFill>
            <a:srgbClr val="5E6167"/>
          </a:solidFill>
        </p:grpSpPr>
        <p:sp>
          <p:nvSpPr>
            <p:cNvPr id="8" name="Rectangle 7"/>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Flowchart: Data 8"/>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pic>
        <p:nvPicPr>
          <p:cNvPr id="10" name="Picture 15" descr="DIALogo_website_white.gif"/>
          <p:cNvPicPr>
            <a:picLocks noChangeAspect="1"/>
          </p:cNvPicPr>
          <p:nvPr userDrawn="1"/>
        </p:nvPicPr>
        <p:blipFill>
          <a:blip r:embed="rId2" cstate="print"/>
          <a:srcRect/>
          <a:stretch>
            <a:fillRect/>
          </a:stretch>
        </p:blipFill>
        <p:spPr bwMode="auto">
          <a:xfrm>
            <a:off x="7548565" y="357188"/>
            <a:ext cx="1563687" cy="481012"/>
          </a:xfrm>
          <a:prstGeom prst="rect">
            <a:avLst/>
          </a:prstGeom>
          <a:noFill/>
          <a:ln w="9525">
            <a:noFill/>
            <a:miter lim="800000"/>
            <a:headEnd/>
            <a:tailEnd/>
          </a:ln>
        </p:spPr>
      </p:pic>
      <p:sp>
        <p:nvSpPr>
          <p:cNvPr id="3" name="Vertical Text Placeholder 2"/>
          <p:cNvSpPr>
            <a:spLocks noGrp="1"/>
          </p:cNvSpPr>
          <p:nvPr>
            <p:ph type="body" orient="vert" idx="1"/>
          </p:nvPr>
        </p:nvSpPr>
        <p:spPr>
          <a:xfrm>
            <a:off x="475456" y="1371605"/>
            <a:ext cx="8558213" cy="45259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itle 1"/>
          <p:cNvSpPr>
            <a:spLocks noGrp="1"/>
          </p:cNvSpPr>
          <p:nvPr>
            <p:ph type="title"/>
          </p:nvPr>
        </p:nvSpPr>
        <p:spPr>
          <a:xfrm>
            <a:off x="475456" y="274638"/>
            <a:ext cx="6418659" cy="563562"/>
          </a:xfrm>
        </p:spPr>
        <p:txBody>
          <a:bodyPr>
            <a:noAutofit/>
          </a:bodyPr>
          <a:lstStyle>
            <a:lvl1pPr algn="l">
              <a:defRPr sz="20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p:txBody>
          <a:bodyPr/>
          <a:lstStyle>
            <a:lvl1pPr algn="l">
              <a:defRPr sz="1000">
                <a:solidFill>
                  <a:schemeClr val="tx1"/>
                </a:solidFill>
              </a:defRPr>
            </a:lvl1pPr>
          </a:lstStyle>
          <a:p>
            <a:pPr>
              <a:defRPr/>
            </a:pPr>
            <a:r>
              <a:rPr lang="en-US" dirty="0"/>
              <a:t>Drug Information Association</a:t>
            </a:r>
          </a:p>
        </p:txBody>
      </p:sp>
      <p:sp>
        <p:nvSpPr>
          <p:cNvPr id="12" name="Footer Placeholder 4"/>
          <p:cNvSpPr>
            <a:spLocks noGrp="1"/>
          </p:cNvSpPr>
          <p:nvPr>
            <p:ph type="ftr" sz="quarter" idx="11"/>
          </p:nvPr>
        </p:nvSpPr>
        <p:spPr/>
        <p:txBody>
          <a:bodyPr/>
          <a:lstStyle>
            <a:lvl1pPr algn="ctr">
              <a:defRPr sz="1000">
                <a:solidFill>
                  <a:schemeClr val="tx1"/>
                </a:solidFill>
              </a:defRPr>
            </a:lvl1pPr>
          </a:lstStyle>
          <a:p>
            <a:pPr>
              <a:defRPr/>
            </a:pPr>
            <a:r>
              <a:rPr lang="en-US" dirty="0"/>
              <a:t>www.diahome.org</a:t>
            </a:r>
          </a:p>
        </p:txBody>
      </p:sp>
      <p:sp>
        <p:nvSpPr>
          <p:cNvPr id="13" name="Slide Number Placeholder 5"/>
          <p:cNvSpPr>
            <a:spLocks noGrp="1"/>
          </p:cNvSpPr>
          <p:nvPr>
            <p:ph type="sldNum" sz="quarter" idx="12"/>
          </p:nvPr>
        </p:nvSpPr>
        <p:spPr/>
        <p:txBody>
          <a:bodyPr/>
          <a:lstStyle>
            <a:lvl1pPr algn="r">
              <a:defRPr sz="1000">
                <a:solidFill>
                  <a:schemeClr val="tx1"/>
                </a:solidFill>
              </a:defRPr>
            </a:lvl1pPr>
          </a:lstStyle>
          <a:p>
            <a:pPr>
              <a:defRPr/>
            </a:pPr>
            <a:fld id="{205055C7-A51C-4FDB-8012-54BCCE3E4FE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5"/>
          <p:cNvGrpSpPr/>
          <p:nvPr userDrawn="1"/>
        </p:nvGrpSpPr>
        <p:grpSpPr>
          <a:xfrm>
            <a:off x="158486" y="152400"/>
            <a:ext cx="7164960" cy="838200"/>
            <a:chOff x="152400" y="152400"/>
            <a:chExt cx="6889845" cy="838200"/>
          </a:xfrm>
          <a:solidFill>
            <a:srgbClr val="003591"/>
          </a:solidFill>
        </p:grpSpPr>
        <p:sp>
          <p:nvSpPr>
            <p:cNvPr id="5" name="Freeform 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eaLnBrk="0" hangingPunct="0">
                <a:defRPr/>
              </a:pPr>
              <a:endParaRPr lang="en-US" dirty="0">
                <a:cs typeface="Arial" pitchFamily="34" charset="0"/>
              </a:endParaRPr>
            </a:p>
          </p:txBody>
        </p:sp>
        <p:sp>
          <p:nvSpPr>
            <p:cNvPr id="6" name="Flowchart: Data 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grpSp>
        <p:nvGrpSpPr>
          <p:cNvPr id="7" name="Group 17"/>
          <p:cNvGrpSpPr/>
          <p:nvPr userDrawn="1"/>
        </p:nvGrpSpPr>
        <p:grpSpPr>
          <a:xfrm>
            <a:off x="7177970" y="152400"/>
            <a:ext cx="2172670" cy="838200"/>
            <a:chOff x="6902355" y="152400"/>
            <a:chExt cx="2089245" cy="838200"/>
          </a:xfrm>
          <a:solidFill>
            <a:srgbClr val="5E6167"/>
          </a:solidFill>
        </p:grpSpPr>
        <p:sp>
          <p:nvSpPr>
            <p:cNvPr id="8" name="Rectangle 7"/>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Flowchart: Data 8"/>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pic>
        <p:nvPicPr>
          <p:cNvPr id="10" name="Picture 15" descr="DIALogo_website_white.gif"/>
          <p:cNvPicPr>
            <a:picLocks noChangeAspect="1"/>
          </p:cNvPicPr>
          <p:nvPr userDrawn="1"/>
        </p:nvPicPr>
        <p:blipFill>
          <a:blip r:embed="rId2" cstate="print"/>
          <a:srcRect/>
          <a:stretch>
            <a:fillRect/>
          </a:stretch>
        </p:blipFill>
        <p:spPr bwMode="auto">
          <a:xfrm>
            <a:off x="7548565" y="357188"/>
            <a:ext cx="1563687" cy="481012"/>
          </a:xfrm>
          <a:prstGeom prst="rect">
            <a:avLst/>
          </a:prstGeom>
          <a:noFill/>
          <a:ln w="9525">
            <a:noFill/>
            <a:miter lim="800000"/>
            <a:headEnd/>
            <a:tailEnd/>
          </a:ln>
        </p:spPr>
      </p:pic>
      <p:sp>
        <p:nvSpPr>
          <p:cNvPr id="11" name="Title 1"/>
          <p:cNvSpPr txBox="1">
            <a:spLocks/>
          </p:cNvSpPr>
          <p:nvPr userDrawn="1"/>
        </p:nvSpPr>
        <p:spPr>
          <a:xfrm>
            <a:off x="474663" y="274638"/>
            <a:ext cx="6419850" cy="563562"/>
          </a:xfrm>
          <a:prstGeom prst="rect">
            <a:avLst/>
          </a:prstGeom>
        </p:spPr>
        <p:txBody>
          <a:bodyPr anchor="ctr"/>
          <a:lstStyle>
            <a:lvl1pPr algn="l">
              <a:defRPr sz="2000">
                <a:solidFill>
                  <a:schemeClr val="bg1"/>
                </a:solidFill>
                <a:latin typeface="Arial" pitchFamily="34" charset="0"/>
                <a:cs typeface="Arial" pitchFamily="34" charset="0"/>
              </a:defRPr>
            </a:lvl1pPr>
          </a:lstStyle>
          <a:p>
            <a:pPr fontAlgn="auto">
              <a:spcAft>
                <a:spcPts val="0"/>
              </a:spcAft>
              <a:defRPr/>
            </a:pPr>
            <a:r>
              <a:rPr lang="en-US" dirty="0" smtClean="0">
                <a:ea typeface="+mj-ea"/>
              </a:rPr>
              <a:t>Click to edit Master title style</a:t>
            </a:r>
          </a:p>
        </p:txBody>
      </p:sp>
      <p:sp>
        <p:nvSpPr>
          <p:cNvPr id="2" name="Vertical Title 1"/>
          <p:cNvSpPr>
            <a:spLocks noGrp="1"/>
          </p:cNvSpPr>
          <p:nvPr>
            <p:ph type="title" orient="vert"/>
          </p:nvPr>
        </p:nvSpPr>
        <p:spPr>
          <a:xfrm>
            <a:off x="6894118" y="1219205"/>
            <a:ext cx="2139553" cy="48307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75456" y="1219205"/>
            <a:ext cx="6260174" cy="48307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10"/>
          </p:nvPr>
        </p:nvSpPr>
        <p:spPr/>
        <p:txBody>
          <a:bodyPr/>
          <a:lstStyle>
            <a:lvl1pPr algn="l">
              <a:defRPr sz="1000">
                <a:solidFill>
                  <a:schemeClr val="tx1"/>
                </a:solidFill>
              </a:defRPr>
            </a:lvl1pPr>
          </a:lstStyle>
          <a:p>
            <a:pPr>
              <a:defRPr/>
            </a:pPr>
            <a:r>
              <a:rPr lang="en-US" dirty="0"/>
              <a:t>Drug Information Association</a:t>
            </a:r>
          </a:p>
        </p:txBody>
      </p:sp>
      <p:sp>
        <p:nvSpPr>
          <p:cNvPr id="13" name="Footer Placeholder 4"/>
          <p:cNvSpPr>
            <a:spLocks noGrp="1"/>
          </p:cNvSpPr>
          <p:nvPr>
            <p:ph type="ftr" sz="quarter" idx="11"/>
          </p:nvPr>
        </p:nvSpPr>
        <p:spPr/>
        <p:txBody>
          <a:bodyPr/>
          <a:lstStyle>
            <a:lvl1pPr algn="ctr">
              <a:defRPr sz="1000">
                <a:solidFill>
                  <a:schemeClr val="tx1"/>
                </a:solidFill>
              </a:defRPr>
            </a:lvl1pPr>
          </a:lstStyle>
          <a:p>
            <a:pPr>
              <a:defRPr/>
            </a:pPr>
            <a:r>
              <a:rPr lang="en-US" dirty="0"/>
              <a:t>www.diahome.org</a:t>
            </a:r>
          </a:p>
        </p:txBody>
      </p:sp>
      <p:sp>
        <p:nvSpPr>
          <p:cNvPr id="14" name="Slide Number Placeholder 5"/>
          <p:cNvSpPr>
            <a:spLocks noGrp="1"/>
          </p:cNvSpPr>
          <p:nvPr>
            <p:ph type="sldNum" sz="quarter" idx="12"/>
          </p:nvPr>
        </p:nvSpPr>
        <p:spPr/>
        <p:txBody>
          <a:bodyPr/>
          <a:lstStyle>
            <a:lvl1pPr algn="r">
              <a:defRPr sz="1000">
                <a:solidFill>
                  <a:schemeClr val="tx1"/>
                </a:solidFill>
              </a:defRPr>
            </a:lvl1pPr>
          </a:lstStyle>
          <a:p>
            <a:pPr>
              <a:defRPr/>
            </a:pPr>
            <a:fld id="{03A0ECFC-AB0D-4652-A8C1-74BA5D046EC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3185" y="2130430"/>
            <a:ext cx="808275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6369" y="3886200"/>
            <a:ext cx="6656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sldNum" sz="quarter" idx="10"/>
          </p:nvPr>
        </p:nvSpPr>
        <p:spPr/>
        <p:txBody>
          <a:bodyPr/>
          <a:lstStyle>
            <a:lvl1pPr>
              <a:defRPr/>
            </a:lvl1pPr>
          </a:lstStyle>
          <a:p>
            <a:pPr>
              <a:defRPr/>
            </a:pPr>
            <a:fld id="{AD83BAA1-B65E-4F1F-BD64-A5D8F9E5E77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p:txBody>
          <a:bodyPr/>
          <a:lstStyle>
            <a:lvl1pPr>
              <a:defRPr/>
            </a:lvl1pPr>
          </a:lstStyle>
          <a:p>
            <a:pPr>
              <a:defRPr/>
            </a:pPr>
            <a:fld id="{1EFA9896-BAB1-4B77-B978-5FD4C80E0BB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5"/>
          <p:cNvGrpSpPr/>
          <p:nvPr userDrawn="1"/>
        </p:nvGrpSpPr>
        <p:grpSpPr>
          <a:xfrm>
            <a:off x="158486" y="152400"/>
            <a:ext cx="7164960" cy="838200"/>
            <a:chOff x="152400" y="152400"/>
            <a:chExt cx="6889845" cy="838200"/>
          </a:xfrm>
          <a:solidFill>
            <a:srgbClr val="003591"/>
          </a:solidFill>
        </p:grpSpPr>
        <p:sp>
          <p:nvSpPr>
            <p:cNvPr id="5" name="Freeform 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eaLnBrk="0" hangingPunct="0">
                <a:defRPr/>
              </a:pPr>
              <a:endParaRPr lang="en-US" dirty="0">
                <a:cs typeface="Arial" pitchFamily="34" charset="0"/>
              </a:endParaRPr>
            </a:p>
          </p:txBody>
        </p:sp>
        <p:sp>
          <p:nvSpPr>
            <p:cNvPr id="6" name="Flowchart: Data 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grpSp>
        <p:nvGrpSpPr>
          <p:cNvPr id="7" name="Group 17"/>
          <p:cNvGrpSpPr/>
          <p:nvPr userDrawn="1"/>
        </p:nvGrpSpPr>
        <p:grpSpPr>
          <a:xfrm>
            <a:off x="7177970" y="152400"/>
            <a:ext cx="2172670" cy="838200"/>
            <a:chOff x="6902355" y="152400"/>
            <a:chExt cx="2089245" cy="838200"/>
          </a:xfrm>
          <a:solidFill>
            <a:srgbClr val="5E6167"/>
          </a:solidFill>
        </p:grpSpPr>
        <p:sp>
          <p:nvSpPr>
            <p:cNvPr id="8" name="Rectangle 7"/>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Flowchart: Data 8"/>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pic>
        <p:nvPicPr>
          <p:cNvPr id="10" name="Picture 19" descr="DIALogo_website_white.gif"/>
          <p:cNvPicPr>
            <a:picLocks noChangeAspect="1"/>
          </p:cNvPicPr>
          <p:nvPr userDrawn="1"/>
        </p:nvPicPr>
        <p:blipFill>
          <a:blip r:embed="rId2" cstate="print"/>
          <a:srcRect/>
          <a:stretch>
            <a:fillRect/>
          </a:stretch>
        </p:blipFill>
        <p:spPr bwMode="auto">
          <a:xfrm>
            <a:off x="7548565" y="357188"/>
            <a:ext cx="1563687" cy="481012"/>
          </a:xfrm>
          <a:prstGeom prst="rect">
            <a:avLst/>
          </a:prstGeom>
          <a:noFill/>
          <a:ln w="9525">
            <a:noFill/>
            <a:miter lim="800000"/>
            <a:headEnd/>
            <a:tailEnd/>
          </a:ln>
        </p:spPr>
      </p:pic>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75456" y="274638"/>
            <a:ext cx="6418659" cy="563562"/>
          </a:xfrm>
        </p:spPr>
        <p:txBody>
          <a:bodyPr>
            <a:noAutofit/>
          </a:bodyPr>
          <a:lstStyle>
            <a:lvl1pPr algn="l">
              <a:defRPr sz="20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p:txBody>
          <a:bodyPr/>
          <a:lstStyle>
            <a:lvl1pPr algn="l">
              <a:defRPr sz="1000">
                <a:solidFill>
                  <a:schemeClr val="tx1"/>
                </a:solidFill>
              </a:defRPr>
            </a:lvl1pPr>
          </a:lstStyle>
          <a:p>
            <a:pPr>
              <a:defRPr/>
            </a:pPr>
            <a:r>
              <a:rPr lang="en-US" dirty="0"/>
              <a:t>Drug Information Association</a:t>
            </a:r>
          </a:p>
        </p:txBody>
      </p:sp>
      <p:sp>
        <p:nvSpPr>
          <p:cNvPr id="12" name="Footer Placeholder 4"/>
          <p:cNvSpPr>
            <a:spLocks noGrp="1"/>
          </p:cNvSpPr>
          <p:nvPr>
            <p:ph type="ftr" sz="quarter" idx="11"/>
          </p:nvPr>
        </p:nvSpPr>
        <p:spPr/>
        <p:txBody>
          <a:bodyPr/>
          <a:lstStyle>
            <a:lvl1pPr algn="ctr">
              <a:defRPr sz="1000">
                <a:solidFill>
                  <a:schemeClr val="tx1"/>
                </a:solidFill>
              </a:defRPr>
            </a:lvl1pPr>
          </a:lstStyle>
          <a:p>
            <a:pPr>
              <a:defRPr/>
            </a:pPr>
            <a:r>
              <a:rPr lang="en-US" dirty="0"/>
              <a:t>www.diahome.org</a:t>
            </a:r>
          </a:p>
        </p:txBody>
      </p:sp>
      <p:sp>
        <p:nvSpPr>
          <p:cNvPr id="13" name="Slide Number Placeholder 5"/>
          <p:cNvSpPr>
            <a:spLocks noGrp="1"/>
          </p:cNvSpPr>
          <p:nvPr>
            <p:ph type="sldNum" sz="quarter" idx="12"/>
          </p:nvPr>
        </p:nvSpPr>
        <p:spPr/>
        <p:txBody>
          <a:bodyPr/>
          <a:lstStyle>
            <a:lvl1pPr algn="r">
              <a:defRPr sz="1000">
                <a:solidFill>
                  <a:schemeClr val="tx1"/>
                </a:solidFill>
              </a:defRPr>
            </a:lvl1pPr>
          </a:lstStyle>
          <a:p>
            <a:pPr>
              <a:defRPr/>
            </a:pPr>
            <a:fld id="{125E0F29-EA41-48E7-B4A0-89DA814D6A4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15"/>
          <p:cNvGrpSpPr/>
          <p:nvPr userDrawn="1"/>
        </p:nvGrpSpPr>
        <p:grpSpPr>
          <a:xfrm>
            <a:off x="158486" y="152400"/>
            <a:ext cx="7164960" cy="838200"/>
            <a:chOff x="152400" y="152400"/>
            <a:chExt cx="6889845" cy="838200"/>
          </a:xfrm>
          <a:solidFill>
            <a:srgbClr val="003591"/>
          </a:solidFill>
        </p:grpSpPr>
        <p:sp>
          <p:nvSpPr>
            <p:cNvPr id="5" name="Freeform 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eaLnBrk="0" hangingPunct="0">
                <a:defRPr/>
              </a:pPr>
              <a:endParaRPr lang="en-US" dirty="0">
                <a:cs typeface="Arial" pitchFamily="34" charset="0"/>
              </a:endParaRPr>
            </a:p>
          </p:txBody>
        </p:sp>
        <p:sp>
          <p:nvSpPr>
            <p:cNvPr id="6" name="Flowchart: Data 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grpSp>
        <p:nvGrpSpPr>
          <p:cNvPr id="7" name="Group 17"/>
          <p:cNvGrpSpPr/>
          <p:nvPr userDrawn="1"/>
        </p:nvGrpSpPr>
        <p:grpSpPr>
          <a:xfrm>
            <a:off x="7177970" y="152400"/>
            <a:ext cx="2172670" cy="838200"/>
            <a:chOff x="6902355" y="152400"/>
            <a:chExt cx="2089245" cy="838200"/>
          </a:xfrm>
          <a:solidFill>
            <a:srgbClr val="5E6167"/>
          </a:solidFill>
        </p:grpSpPr>
        <p:sp>
          <p:nvSpPr>
            <p:cNvPr id="8" name="Rectangle 7"/>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rgbClr val="5E6167"/>
                </a:solidFill>
              </a:endParaRPr>
            </a:p>
          </p:txBody>
        </p:sp>
        <p:sp>
          <p:nvSpPr>
            <p:cNvPr id="9" name="Flowchart: Data 8"/>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rgbClr val="5E6167"/>
                </a:solidFill>
              </a:endParaRPr>
            </a:p>
          </p:txBody>
        </p:sp>
      </p:grpSp>
      <p:pic>
        <p:nvPicPr>
          <p:cNvPr id="10" name="Picture 15" descr="DIALogo_website_white.gif"/>
          <p:cNvPicPr>
            <a:picLocks noChangeAspect="1"/>
          </p:cNvPicPr>
          <p:nvPr userDrawn="1"/>
        </p:nvPicPr>
        <p:blipFill>
          <a:blip r:embed="rId2" cstate="print"/>
          <a:srcRect/>
          <a:stretch>
            <a:fillRect/>
          </a:stretch>
        </p:blipFill>
        <p:spPr bwMode="auto">
          <a:xfrm>
            <a:off x="7548565" y="357188"/>
            <a:ext cx="1563687" cy="481012"/>
          </a:xfrm>
          <a:prstGeom prst="rect">
            <a:avLst/>
          </a:prstGeom>
          <a:noFill/>
          <a:ln w="9525">
            <a:noFill/>
            <a:miter lim="800000"/>
            <a:headEnd/>
            <a:tailEnd/>
          </a:ln>
        </p:spPr>
      </p:pic>
      <p:sp>
        <p:nvSpPr>
          <p:cNvPr id="11" name="Title 1"/>
          <p:cNvSpPr txBox="1">
            <a:spLocks/>
          </p:cNvSpPr>
          <p:nvPr userDrawn="1"/>
        </p:nvSpPr>
        <p:spPr>
          <a:xfrm>
            <a:off x="474663" y="274638"/>
            <a:ext cx="6419850" cy="563562"/>
          </a:xfrm>
          <a:prstGeom prst="rect">
            <a:avLst/>
          </a:prstGeom>
        </p:spPr>
        <p:txBody>
          <a:bodyPr anchor="ctr"/>
          <a:lstStyle>
            <a:lvl1pPr algn="l">
              <a:defRPr sz="2000">
                <a:solidFill>
                  <a:schemeClr val="bg1"/>
                </a:solidFill>
                <a:latin typeface="Arial" pitchFamily="34" charset="0"/>
                <a:cs typeface="Arial" pitchFamily="34" charset="0"/>
              </a:defRPr>
            </a:lvl1pPr>
          </a:lstStyle>
          <a:p>
            <a:pPr fontAlgn="auto">
              <a:spcAft>
                <a:spcPts val="0"/>
              </a:spcAft>
              <a:defRPr/>
            </a:pPr>
            <a:endParaRPr lang="en-US" dirty="0" smtClean="0">
              <a:ea typeface="+mj-ea"/>
            </a:endParaRPr>
          </a:p>
        </p:txBody>
      </p:sp>
      <p:sp>
        <p:nvSpPr>
          <p:cNvPr id="2" name="Title 1"/>
          <p:cNvSpPr>
            <a:spLocks noGrp="1"/>
          </p:cNvSpPr>
          <p:nvPr>
            <p:ph type="title"/>
          </p:nvPr>
        </p:nvSpPr>
        <p:spPr>
          <a:xfrm>
            <a:off x="751155" y="4406905"/>
            <a:ext cx="8082756" cy="1362075"/>
          </a:xfrm>
        </p:spPr>
        <p:txBody>
          <a:bodyPr anchor="t">
            <a:normAutofit/>
          </a:bodyPr>
          <a:lstStyle>
            <a:lvl1pPr algn="l">
              <a:defRPr sz="32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51155" y="2906713"/>
            <a:ext cx="8082756"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Date Placeholder 3"/>
          <p:cNvSpPr>
            <a:spLocks noGrp="1"/>
          </p:cNvSpPr>
          <p:nvPr>
            <p:ph type="dt" sz="half" idx="10"/>
          </p:nvPr>
        </p:nvSpPr>
        <p:spPr/>
        <p:txBody>
          <a:bodyPr/>
          <a:lstStyle>
            <a:lvl1pPr algn="l">
              <a:defRPr sz="1000">
                <a:solidFill>
                  <a:schemeClr val="tx1"/>
                </a:solidFill>
              </a:defRPr>
            </a:lvl1pPr>
          </a:lstStyle>
          <a:p>
            <a:pPr>
              <a:defRPr/>
            </a:pPr>
            <a:r>
              <a:rPr lang="en-US" dirty="0"/>
              <a:t>Drug Information Association</a:t>
            </a:r>
          </a:p>
        </p:txBody>
      </p:sp>
      <p:sp>
        <p:nvSpPr>
          <p:cNvPr id="13" name="Footer Placeholder 4"/>
          <p:cNvSpPr>
            <a:spLocks noGrp="1"/>
          </p:cNvSpPr>
          <p:nvPr>
            <p:ph type="ftr" sz="quarter" idx="11"/>
          </p:nvPr>
        </p:nvSpPr>
        <p:spPr/>
        <p:txBody>
          <a:bodyPr/>
          <a:lstStyle>
            <a:lvl1pPr algn="ctr">
              <a:defRPr sz="1000">
                <a:solidFill>
                  <a:schemeClr val="tx1"/>
                </a:solidFill>
              </a:defRPr>
            </a:lvl1pPr>
          </a:lstStyle>
          <a:p>
            <a:pPr>
              <a:defRPr/>
            </a:pPr>
            <a:r>
              <a:rPr lang="en-US" dirty="0"/>
              <a:t>www.diahome.org</a:t>
            </a:r>
          </a:p>
        </p:txBody>
      </p:sp>
      <p:sp>
        <p:nvSpPr>
          <p:cNvPr id="14" name="Slide Number Placeholder 5"/>
          <p:cNvSpPr>
            <a:spLocks noGrp="1"/>
          </p:cNvSpPr>
          <p:nvPr>
            <p:ph type="sldNum" sz="quarter" idx="12"/>
          </p:nvPr>
        </p:nvSpPr>
        <p:spPr/>
        <p:txBody>
          <a:bodyPr/>
          <a:lstStyle>
            <a:lvl1pPr algn="r">
              <a:defRPr sz="1000">
                <a:solidFill>
                  <a:schemeClr val="tx1"/>
                </a:solidFill>
              </a:defRPr>
            </a:lvl1pPr>
          </a:lstStyle>
          <a:p>
            <a:pPr>
              <a:defRPr/>
            </a:pPr>
            <a:fld id="{459CB561-DE29-4D44-B151-2C9A287D276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15"/>
          <p:cNvGrpSpPr/>
          <p:nvPr userDrawn="1"/>
        </p:nvGrpSpPr>
        <p:grpSpPr>
          <a:xfrm>
            <a:off x="158486" y="152400"/>
            <a:ext cx="7164960" cy="838200"/>
            <a:chOff x="152400" y="152400"/>
            <a:chExt cx="6889845" cy="838200"/>
          </a:xfrm>
          <a:solidFill>
            <a:srgbClr val="003591"/>
          </a:solidFill>
        </p:grpSpPr>
        <p:sp>
          <p:nvSpPr>
            <p:cNvPr id="6" name="Freeform 5"/>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eaLnBrk="0" hangingPunct="0">
                <a:defRPr/>
              </a:pPr>
              <a:endParaRPr lang="en-US" dirty="0">
                <a:cs typeface="Arial" pitchFamily="34" charset="0"/>
              </a:endParaRPr>
            </a:p>
          </p:txBody>
        </p:sp>
        <p:sp>
          <p:nvSpPr>
            <p:cNvPr id="7" name="Flowchart: Data 6"/>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grpSp>
        <p:nvGrpSpPr>
          <p:cNvPr id="8" name="Group 17"/>
          <p:cNvGrpSpPr/>
          <p:nvPr userDrawn="1"/>
        </p:nvGrpSpPr>
        <p:grpSpPr>
          <a:xfrm>
            <a:off x="7177970" y="152400"/>
            <a:ext cx="2172670" cy="838200"/>
            <a:chOff x="6902355" y="152400"/>
            <a:chExt cx="2089245" cy="838200"/>
          </a:xfrm>
          <a:solidFill>
            <a:srgbClr val="5E6167"/>
          </a:solidFill>
        </p:grpSpPr>
        <p:sp>
          <p:nvSpPr>
            <p:cNvPr id="9" name="Rectangle 8"/>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0" name="Flowchart: Data 9"/>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pic>
        <p:nvPicPr>
          <p:cNvPr id="11" name="Picture 19" descr="DIALogo_website_white.gif"/>
          <p:cNvPicPr>
            <a:picLocks noChangeAspect="1"/>
          </p:cNvPicPr>
          <p:nvPr userDrawn="1"/>
        </p:nvPicPr>
        <p:blipFill>
          <a:blip r:embed="rId2" cstate="print"/>
          <a:srcRect/>
          <a:stretch>
            <a:fillRect/>
          </a:stretch>
        </p:blipFill>
        <p:spPr bwMode="auto">
          <a:xfrm>
            <a:off x="7548565" y="357188"/>
            <a:ext cx="1563687" cy="481012"/>
          </a:xfrm>
          <a:prstGeom prst="rect">
            <a:avLst/>
          </a:prstGeom>
          <a:noFill/>
          <a:ln w="9525">
            <a:noFill/>
            <a:miter lim="800000"/>
            <a:headEnd/>
            <a:tailEnd/>
          </a:ln>
        </p:spPr>
      </p:pic>
      <p:sp>
        <p:nvSpPr>
          <p:cNvPr id="3" name="Content Placeholder 2"/>
          <p:cNvSpPr>
            <a:spLocks noGrp="1"/>
          </p:cNvSpPr>
          <p:nvPr>
            <p:ph sz="half" idx="1"/>
          </p:nvPr>
        </p:nvSpPr>
        <p:spPr>
          <a:xfrm>
            <a:off x="475456" y="1600205"/>
            <a:ext cx="419986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33805" y="1600205"/>
            <a:ext cx="419986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itle 1"/>
          <p:cNvSpPr>
            <a:spLocks noGrp="1"/>
          </p:cNvSpPr>
          <p:nvPr>
            <p:ph type="title"/>
          </p:nvPr>
        </p:nvSpPr>
        <p:spPr>
          <a:xfrm>
            <a:off x="475456" y="274638"/>
            <a:ext cx="6418659" cy="563562"/>
          </a:xfrm>
        </p:spPr>
        <p:txBody>
          <a:bodyPr>
            <a:noAutofit/>
          </a:bodyPr>
          <a:lstStyle>
            <a:lvl1pPr algn="l">
              <a:defRPr sz="20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2" name="Date Placeholder 3"/>
          <p:cNvSpPr>
            <a:spLocks noGrp="1"/>
          </p:cNvSpPr>
          <p:nvPr>
            <p:ph type="dt" sz="half" idx="10"/>
          </p:nvPr>
        </p:nvSpPr>
        <p:spPr/>
        <p:txBody>
          <a:bodyPr/>
          <a:lstStyle>
            <a:lvl1pPr algn="l">
              <a:defRPr sz="1000">
                <a:solidFill>
                  <a:schemeClr val="tx1"/>
                </a:solidFill>
              </a:defRPr>
            </a:lvl1pPr>
          </a:lstStyle>
          <a:p>
            <a:pPr>
              <a:defRPr/>
            </a:pPr>
            <a:r>
              <a:rPr lang="en-US" dirty="0"/>
              <a:t>Drug Information Association</a:t>
            </a:r>
          </a:p>
        </p:txBody>
      </p:sp>
      <p:sp>
        <p:nvSpPr>
          <p:cNvPr id="13" name="Footer Placeholder 4"/>
          <p:cNvSpPr>
            <a:spLocks noGrp="1"/>
          </p:cNvSpPr>
          <p:nvPr>
            <p:ph type="ftr" sz="quarter" idx="11"/>
          </p:nvPr>
        </p:nvSpPr>
        <p:spPr/>
        <p:txBody>
          <a:bodyPr/>
          <a:lstStyle>
            <a:lvl1pPr algn="ctr">
              <a:defRPr sz="1000">
                <a:solidFill>
                  <a:schemeClr val="tx1"/>
                </a:solidFill>
              </a:defRPr>
            </a:lvl1pPr>
          </a:lstStyle>
          <a:p>
            <a:pPr>
              <a:defRPr/>
            </a:pPr>
            <a:r>
              <a:rPr lang="en-US" dirty="0"/>
              <a:t>www.diahome.org</a:t>
            </a:r>
          </a:p>
        </p:txBody>
      </p:sp>
      <p:sp>
        <p:nvSpPr>
          <p:cNvPr id="14" name="Slide Number Placeholder 5"/>
          <p:cNvSpPr>
            <a:spLocks noGrp="1"/>
          </p:cNvSpPr>
          <p:nvPr>
            <p:ph type="sldNum" sz="quarter" idx="12"/>
          </p:nvPr>
        </p:nvSpPr>
        <p:spPr/>
        <p:txBody>
          <a:bodyPr/>
          <a:lstStyle>
            <a:lvl1pPr algn="r">
              <a:defRPr sz="1000">
                <a:solidFill>
                  <a:schemeClr val="tx1"/>
                </a:solidFill>
              </a:defRPr>
            </a:lvl1pPr>
          </a:lstStyle>
          <a:p>
            <a:pPr>
              <a:defRPr/>
            </a:pPr>
            <a:fld id="{99E43613-2B99-4FD9-B207-79D6161F473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7" name="Group 15"/>
          <p:cNvGrpSpPr/>
          <p:nvPr userDrawn="1"/>
        </p:nvGrpSpPr>
        <p:grpSpPr>
          <a:xfrm>
            <a:off x="158486" y="152400"/>
            <a:ext cx="7164960" cy="838200"/>
            <a:chOff x="152400" y="152400"/>
            <a:chExt cx="6889845" cy="838200"/>
          </a:xfrm>
          <a:solidFill>
            <a:srgbClr val="003591"/>
          </a:solidFill>
        </p:grpSpPr>
        <p:sp>
          <p:nvSpPr>
            <p:cNvPr id="8" name="Freeform 7"/>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eaLnBrk="0" hangingPunct="0">
                <a:defRPr/>
              </a:pPr>
              <a:endParaRPr lang="en-US" dirty="0">
                <a:cs typeface="Arial" pitchFamily="34" charset="0"/>
              </a:endParaRPr>
            </a:p>
          </p:txBody>
        </p:sp>
        <p:sp>
          <p:nvSpPr>
            <p:cNvPr id="9" name="Flowchart: Data 8"/>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grpSp>
        <p:nvGrpSpPr>
          <p:cNvPr id="10" name="Group 17"/>
          <p:cNvGrpSpPr/>
          <p:nvPr userDrawn="1"/>
        </p:nvGrpSpPr>
        <p:grpSpPr>
          <a:xfrm>
            <a:off x="7177970" y="152400"/>
            <a:ext cx="2172670" cy="838200"/>
            <a:chOff x="6902355" y="152400"/>
            <a:chExt cx="2089245" cy="838200"/>
          </a:xfrm>
          <a:solidFill>
            <a:srgbClr val="5E6167"/>
          </a:solidFill>
        </p:grpSpPr>
        <p:sp>
          <p:nvSpPr>
            <p:cNvPr id="11" name="Rectangle 10"/>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2" name="Flowchart: Data 11"/>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pic>
        <p:nvPicPr>
          <p:cNvPr id="13" name="Picture 19" descr="DIALogo_website_white.gif"/>
          <p:cNvPicPr>
            <a:picLocks noChangeAspect="1"/>
          </p:cNvPicPr>
          <p:nvPr userDrawn="1"/>
        </p:nvPicPr>
        <p:blipFill>
          <a:blip r:embed="rId2" cstate="print"/>
          <a:srcRect/>
          <a:stretch>
            <a:fillRect/>
          </a:stretch>
        </p:blipFill>
        <p:spPr bwMode="auto">
          <a:xfrm>
            <a:off x="7548565" y="357188"/>
            <a:ext cx="1563687" cy="481012"/>
          </a:xfrm>
          <a:prstGeom prst="rect">
            <a:avLst/>
          </a:prstGeom>
          <a:noFill/>
          <a:ln w="9525">
            <a:noFill/>
            <a:miter lim="800000"/>
            <a:headEnd/>
            <a:tailEnd/>
          </a:ln>
        </p:spPr>
      </p:pic>
      <p:sp>
        <p:nvSpPr>
          <p:cNvPr id="3" name="Text Placeholder 2"/>
          <p:cNvSpPr>
            <a:spLocks noGrp="1"/>
          </p:cNvSpPr>
          <p:nvPr>
            <p:ph type="body" idx="1"/>
          </p:nvPr>
        </p:nvSpPr>
        <p:spPr>
          <a:xfrm>
            <a:off x="475456" y="1535113"/>
            <a:ext cx="420151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75456" y="2174875"/>
            <a:ext cx="420151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30506" y="1535113"/>
            <a:ext cx="420316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30506" y="2174875"/>
            <a:ext cx="420316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title"/>
          </p:nvPr>
        </p:nvSpPr>
        <p:spPr>
          <a:xfrm>
            <a:off x="475456" y="274638"/>
            <a:ext cx="6418659" cy="563562"/>
          </a:xfrm>
        </p:spPr>
        <p:txBody>
          <a:bodyPr>
            <a:noAutofit/>
          </a:bodyPr>
          <a:lstStyle>
            <a:lvl1pPr algn="l">
              <a:defRPr sz="20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Date Placeholder 3"/>
          <p:cNvSpPr>
            <a:spLocks noGrp="1"/>
          </p:cNvSpPr>
          <p:nvPr>
            <p:ph type="dt" sz="half" idx="10"/>
          </p:nvPr>
        </p:nvSpPr>
        <p:spPr/>
        <p:txBody>
          <a:bodyPr/>
          <a:lstStyle>
            <a:lvl1pPr algn="l">
              <a:defRPr sz="1000">
                <a:solidFill>
                  <a:schemeClr val="tx1"/>
                </a:solidFill>
              </a:defRPr>
            </a:lvl1pPr>
          </a:lstStyle>
          <a:p>
            <a:pPr>
              <a:defRPr/>
            </a:pPr>
            <a:r>
              <a:rPr lang="en-US" dirty="0"/>
              <a:t>Drug Information Association</a:t>
            </a:r>
          </a:p>
        </p:txBody>
      </p:sp>
      <p:sp>
        <p:nvSpPr>
          <p:cNvPr id="15" name="Footer Placeholder 4"/>
          <p:cNvSpPr>
            <a:spLocks noGrp="1"/>
          </p:cNvSpPr>
          <p:nvPr>
            <p:ph type="ftr" sz="quarter" idx="11"/>
          </p:nvPr>
        </p:nvSpPr>
        <p:spPr/>
        <p:txBody>
          <a:bodyPr/>
          <a:lstStyle>
            <a:lvl1pPr algn="ctr">
              <a:defRPr sz="1000">
                <a:solidFill>
                  <a:schemeClr val="tx1"/>
                </a:solidFill>
              </a:defRPr>
            </a:lvl1pPr>
          </a:lstStyle>
          <a:p>
            <a:pPr>
              <a:defRPr/>
            </a:pPr>
            <a:r>
              <a:rPr lang="en-US" dirty="0"/>
              <a:t>www.diahome.org</a:t>
            </a:r>
          </a:p>
        </p:txBody>
      </p:sp>
      <p:sp>
        <p:nvSpPr>
          <p:cNvPr id="16" name="Slide Number Placeholder 5"/>
          <p:cNvSpPr>
            <a:spLocks noGrp="1"/>
          </p:cNvSpPr>
          <p:nvPr>
            <p:ph type="sldNum" sz="quarter" idx="12"/>
          </p:nvPr>
        </p:nvSpPr>
        <p:spPr/>
        <p:txBody>
          <a:bodyPr/>
          <a:lstStyle>
            <a:lvl1pPr algn="r">
              <a:defRPr sz="1000">
                <a:solidFill>
                  <a:schemeClr val="tx1"/>
                </a:solidFill>
              </a:defRPr>
            </a:lvl1pPr>
          </a:lstStyle>
          <a:p>
            <a:pPr>
              <a:defRPr/>
            </a:pPr>
            <a:fld id="{C73D2B94-C82E-4FC5-A3C2-74C85D3D09A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15"/>
          <p:cNvGrpSpPr/>
          <p:nvPr userDrawn="1"/>
        </p:nvGrpSpPr>
        <p:grpSpPr>
          <a:xfrm>
            <a:off x="158486" y="152400"/>
            <a:ext cx="7164960" cy="838200"/>
            <a:chOff x="152400" y="152400"/>
            <a:chExt cx="6889845" cy="838200"/>
          </a:xfrm>
          <a:solidFill>
            <a:srgbClr val="003591"/>
          </a:solidFill>
        </p:grpSpPr>
        <p:sp>
          <p:nvSpPr>
            <p:cNvPr id="4" name="Freeform 3"/>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eaLnBrk="0" hangingPunct="0">
                <a:defRPr/>
              </a:pPr>
              <a:endParaRPr lang="en-US" dirty="0">
                <a:cs typeface="Arial" pitchFamily="34" charset="0"/>
              </a:endParaRPr>
            </a:p>
          </p:txBody>
        </p:sp>
        <p:sp>
          <p:nvSpPr>
            <p:cNvPr id="5" name="Flowchart: Data 4"/>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grpSp>
        <p:nvGrpSpPr>
          <p:cNvPr id="6" name="Group 17"/>
          <p:cNvGrpSpPr/>
          <p:nvPr userDrawn="1"/>
        </p:nvGrpSpPr>
        <p:grpSpPr>
          <a:xfrm>
            <a:off x="7177970" y="152400"/>
            <a:ext cx="2172670" cy="838200"/>
            <a:chOff x="6902355" y="152400"/>
            <a:chExt cx="2089245" cy="838200"/>
          </a:xfrm>
          <a:solidFill>
            <a:srgbClr val="5E6167"/>
          </a:solidFill>
        </p:grpSpPr>
        <p:sp>
          <p:nvSpPr>
            <p:cNvPr id="7" name="Rectangle 6"/>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 name="Flowchart: Data 7"/>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pic>
        <p:nvPicPr>
          <p:cNvPr id="9" name="Picture 19" descr="DIALogo_website_white.gif"/>
          <p:cNvPicPr>
            <a:picLocks noChangeAspect="1"/>
          </p:cNvPicPr>
          <p:nvPr userDrawn="1"/>
        </p:nvPicPr>
        <p:blipFill>
          <a:blip r:embed="rId2" cstate="print"/>
          <a:srcRect/>
          <a:stretch>
            <a:fillRect/>
          </a:stretch>
        </p:blipFill>
        <p:spPr bwMode="auto">
          <a:xfrm>
            <a:off x="7548565" y="357188"/>
            <a:ext cx="1563687" cy="481012"/>
          </a:xfrm>
          <a:prstGeom prst="rect">
            <a:avLst/>
          </a:prstGeom>
          <a:noFill/>
          <a:ln w="9525">
            <a:noFill/>
            <a:miter lim="800000"/>
            <a:headEnd/>
            <a:tailEnd/>
          </a:ln>
        </p:spPr>
      </p:pic>
      <p:sp>
        <p:nvSpPr>
          <p:cNvPr id="20" name="Title 1"/>
          <p:cNvSpPr>
            <a:spLocks noGrp="1"/>
          </p:cNvSpPr>
          <p:nvPr>
            <p:ph type="title"/>
          </p:nvPr>
        </p:nvSpPr>
        <p:spPr>
          <a:xfrm>
            <a:off x="475456" y="274638"/>
            <a:ext cx="6418659" cy="563562"/>
          </a:xfrm>
        </p:spPr>
        <p:txBody>
          <a:bodyPr>
            <a:noAutofit/>
          </a:bodyPr>
          <a:lstStyle>
            <a:lvl1pPr algn="l">
              <a:defRPr sz="20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0" name="Date Placeholder 3"/>
          <p:cNvSpPr>
            <a:spLocks noGrp="1"/>
          </p:cNvSpPr>
          <p:nvPr>
            <p:ph type="dt" sz="half" idx="10"/>
          </p:nvPr>
        </p:nvSpPr>
        <p:spPr/>
        <p:txBody>
          <a:bodyPr/>
          <a:lstStyle>
            <a:lvl1pPr algn="l">
              <a:defRPr sz="1000">
                <a:solidFill>
                  <a:schemeClr val="tx1"/>
                </a:solidFill>
              </a:defRPr>
            </a:lvl1pPr>
          </a:lstStyle>
          <a:p>
            <a:pPr>
              <a:defRPr/>
            </a:pPr>
            <a:r>
              <a:rPr lang="en-US" dirty="0"/>
              <a:t>Drug Information Association</a:t>
            </a:r>
          </a:p>
        </p:txBody>
      </p:sp>
      <p:sp>
        <p:nvSpPr>
          <p:cNvPr id="11" name="Footer Placeholder 4"/>
          <p:cNvSpPr>
            <a:spLocks noGrp="1"/>
          </p:cNvSpPr>
          <p:nvPr>
            <p:ph type="ftr" sz="quarter" idx="11"/>
          </p:nvPr>
        </p:nvSpPr>
        <p:spPr/>
        <p:txBody>
          <a:bodyPr/>
          <a:lstStyle>
            <a:lvl1pPr algn="ctr">
              <a:defRPr sz="1000">
                <a:solidFill>
                  <a:schemeClr val="tx1"/>
                </a:solidFill>
              </a:defRPr>
            </a:lvl1pPr>
          </a:lstStyle>
          <a:p>
            <a:pPr>
              <a:defRPr/>
            </a:pPr>
            <a:r>
              <a:rPr lang="en-US" dirty="0"/>
              <a:t>www.diahome.org</a:t>
            </a:r>
          </a:p>
        </p:txBody>
      </p:sp>
      <p:sp>
        <p:nvSpPr>
          <p:cNvPr id="12" name="Slide Number Placeholder 5"/>
          <p:cNvSpPr>
            <a:spLocks noGrp="1"/>
          </p:cNvSpPr>
          <p:nvPr>
            <p:ph type="sldNum" sz="quarter" idx="12"/>
          </p:nvPr>
        </p:nvSpPr>
        <p:spPr/>
        <p:txBody>
          <a:bodyPr/>
          <a:lstStyle>
            <a:lvl1pPr algn="r">
              <a:defRPr sz="1000">
                <a:solidFill>
                  <a:schemeClr val="tx1"/>
                </a:solidFill>
              </a:defRPr>
            </a:lvl1pPr>
          </a:lstStyle>
          <a:p>
            <a:pPr>
              <a:defRPr/>
            </a:pPr>
            <a:fld id="{17EAD09D-4395-4B7D-AFED-0B9EEFEFE70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 name="Group 15"/>
          <p:cNvGrpSpPr/>
          <p:nvPr userDrawn="1"/>
        </p:nvGrpSpPr>
        <p:grpSpPr>
          <a:xfrm>
            <a:off x="158486" y="152400"/>
            <a:ext cx="7164960" cy="838200"/>
            <a:chOff x="152400" y="152400"/>
            <a:chExt cx="6889845" cy="838200"/>
          </a:xfrm>
          <a:solidFill>
            <a:srgbClr val="003591"/>
          </a:solidFill>
        </p:grpSpPr>
        <p:sp>
          <p:nvSpPr>
            <p:cNvPr id="4" name="Freeform 3"/>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eaLnBrk="0" hangingPunct="0">
                <a:defRPr/>
              </a:pPr>
              <a:endParaRPr lang="en-US" dirty="0">
                <a:cs typeface="Arial" pitchFamily="34" charset="0"/>
              </a:endParaRPr>
            </a:p>
          </p:txBody>
        </p:sp>
        <p:sp>
          <p:nvSpPr>
            <p:cNvPr id="5" name="Flowchart: Data 4"/>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grpSp>
        <p:nvGrpSpPr>
          <p:cNvPr id="6" name="Group 17"/>
          <p:cNvGrpSpPr/>
          <p:nvPr userDrawn="1"/>
        </p:nvGrpSpPr>
        <p:grpSpPr>
          <a:xfrm>
            <a:off x="7177970" y="152400"/>
            <a:ext cx="2172670" cy="838200"/>
            <a:chOff x="6902355" y="152400"/>
            <a:chExt cx="2089245" cy="838200"/>
          </a:xfrm>
          <a:solidFill>
            <a:srgbClr val="5E6167"/>
          </a:solidFill>
        </p:grpSpPr>
        <p:sp>
          <p:nvSpPr>
            <p:cNvPr id="7" name="Rectangle 6"/>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 name="Flowchart: Data 7"/>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pic>
        <p:nvPicPr>
          <p:cNvPr id="9" name="Picture 19" descr="DIALogo_website_white.gif"/>
          <p:cNvPicPr>
            <a:picLocks noChangeAspect="1"/>
          </p:cNvPicPr>
          <p:nvPr userDrawn="1"/>
        </p:nvPicPr>
        <p:blipFill>
          <a:blip r:embed="rId2" cstate="print"/>
          <a:srcRect/>
          <a:stretch>
            <a:fillRect/>
          </a:stretch>
        </p:blipFill>
        <p:spPr bwMode="auto">
          <a:xfrm>
            <a:off x="7548565" y="357188"/>
            <a:ext cx="1563687" cy="481012"/>
          </a:xfrm>
          <a:prstGeom prst="rect">
            <a:avLst/>
          </a:prstGeom>
          <a:noFill/>
          <a:ln w="9525">
            <a:noFill/>
            <a:miter lim="800000"/>
            <a:headEnd/>
            <a:tailEnd/>
          </a:ln>
        </p:spPr>
      </p:pic>
      <p:sp>
        <p:nvSpPr>
          <p:cNvPr id="19" name="Title 1"/>
          <p:cNvSpPr>
            <a:spLocks noGrp="1"/>
          </p:cNvSpPr>
          <p:nvPr>
            <p:ph type="title"/>
          </p:nvPr>
        </p:nvSpPr>
        <p:spPr>
          <a:xfrm>
            <a:off x="475456" y="274638"/>
            <a:ext cx="6418659" cy="563562"/>
          </a:xfrm>
        </p:spPr>
        <p:txBody>
          <a:bodyPr>
            <a:noAutofit/>
          </a:bodyPr>
          <a:lstStyle>
            <a:lvl1pPr algn="l">
              <a:defRPr sz="20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0" name="Date Placeholder 3"/>
          <p:cNvSpPr>
            <a:spLocks noGrp="1"/>
          </p:cNvSpPr>
          <p:nvPr>
            <p:ph type="dt" sz="half" idx="10"/>
          </p:nvPr>
        </p:nvSpPr>
        <p:spPr/>
        <p:txBody>
          <a:bodyPr/>
          <a:lstStyle>
            <a:lvl1pPr algn="l">
              <a:defRPr sz="1000">
                <a:solidFill>
                  <a:schemeClr val="tx1"/>
                </a:solidFill>
              </a:defRPr>
            </a:lvl1pPr>
          </a:lstStyle>
          <a:p>
            <a:pPr>
              <a:defRPr/>
            </a:pPr>
            <a:r>
              <a:rPr lang="en-US" dirty="0"/>
              <a:t>Drug Information Association</a:t>
            </a:r>
          </a:p>
        </p:txBody>
      </p:sp>
      <p:sp>
        <p:nvSpPr>
          <p:cNvPr id="11" name="Footer Placeholder 4"/>
          <p:cNvSpPr>
            <a:spLocks noGrp="1"/>
          </p:cNvSpPr>
          <p:nvPr>
            <p:ph type="ftr" sz="quarter" idx="11"/>
          </p:nvPr>
        </p:nvSpPr>
        <p:spPr/>
        <p:txBody>
          <a:bodyPr/>
          <a:lstStyle>
            <a:lvl1pPr algn="ctr">
              <a:defRPr sz="1000">
                <a:solidFill>
                  <a:schemeClr val="tx1"/>
                </a:solidFill>
              </a:defRPr>
            </a:lvl1pPr>
          </a:lstStyle>
          <a:p>
            <a:pPr>
              <a:defRPr/>
            </a:pPr>
            <a:r>
              <a:rPr lang="en-US" dirty="0"/>
              <a:t>www.diahome.org</a:t>
            </a:r>
          </a:p>
        </p:txBody>
      </p:sp>
      <p:sp>
        <p:nvSpPr>
          <p:cNvPr id="12" name="Slide Number Placeholder 5"/>
          <p:cNvSpPr>
            <a:spLocks noGrp="1"/>
          </p:cNvSpPr>
          <p:nvPr>
            <p:ph type="sldNum" sz="quarter" idx="12"/>
          </p:nvPr>
        </p:nvSpPr>
        <p:spPr/>
        <p:txBody>
          <a:bodyPr/>
          <a:lstStyle>
            <a:lvl1pPr algn="r">
              <a:defRPr sz="1000">
                <a:solidFill>
                  <a:schemeClr val="tx1"/>
                </a:solidFill>
              </a:defRPr>
            </a:lvl1pPr>
          </a:lstStyle>
          <a:p>
            <a:pPr>
              <a:defRPr/>
            </a:pPr>
            <a:fld id="{71EFE3A4-0DC7-4ECF-817C-63BABD875FA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5"/>
          <p:cNvGrpSpPr/>
          <p:nvPr userDrawn="1"/>
        </p:nvGrpSpPr>
        <p:grpSpPr>
          <a:xfrm>
            <a:off x="158486" y="152400"/>
            <a:ext cx="7164960" cy="838200"/>
            <a:chOff x="152400" y="152400"/>
            <a:chExt cx="6889845" cy="838200"/>
          </a:xfrm>
          <a:solidFill>
            <a:srgbClr val="003591"/>
          </a:solidFill>
        </p:grpSpPr>
        <p:sp>
          <p:nvSpPr>
            <p:cNvPr id="6" name="Freeform 5"/>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eaLnBrk="0" hangingPunct="0">
                <a:defRPr/>
              </a:pPr>
              <a:endParaRPr lang="en-US" dirty="0">
                <a:cs typeface="Arial" pitchFamily="34" charset="0"/>
              </a:endParaRPr>
            </a:p>
          </p:txBody>
        </p:sp>
        <p:sp>
          <p:nvSpPr>
            <p:cNvPr id="7" name="Flowchart: Data 6"/>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grpSp>
        <p:nvGrpSpPr>
          <p:cNvPr id="8" name="Group 17"/>
          <p:cNvGrpSpPr/>
          <p:nvPr userDrawn="1"/>
        </p:nvGrpSpPr>
        <p:grpSpPr>
          <a:xfrm>
            <a:off x="7177970" y="152400"/>
            <a:ext cx="2172670" cy="838200"/>
            <a:chOff x="6902355" y="152400"/>
            <a:chExt cx="2089245" cy="838200"/>
          </a:xfrm>
          <a:solidFill>
            <a:srgbClr val="5E6167"/>
          </a:solidFill>
        </p:grpSpPr>
        <p:sp>
          <p:nvSpPr>
            <p:cNvPr id="9" name="Rectangle 8"/>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0" name="Flowchart: Data 9"/>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pic>
        <p:nvPicPr>
          <p:cNvPr id="11" name="Picture 19" descr="DIALogo_website_white.gif"/>
          <p:cNvPicPr>
            <a:picLocks noChangeAspect="1"/>
          </p:cNvPicPr>
          <p:nvPr userDrawn="1"/>
        </p:nvPicPr>
        <p:blipFill>
          <a:blip r:embed="rId2" cstate="print"/>
          <a:srcRect/>
          <a:stretch>
            <a:fillRect/>
          </a:stretch>
        </p:blipFill>
        <p:spPr bwMode="auto">
          <a:xfrm>
            <a:off x="7548565" y="357188"/>
            <a:ext cx="1563687" cy="481012"/>
          </a:xfrm>
          <a:prstGeom prst="rect">
            <a:avLst/>
          </a:prstGeom>
          <a:noFill/>
          <a:ln w="9525">
            <a:noFill/>
            <a:miter lim="800000"/>
            <a:headEnd/>
            <a:tailEnd/>
          </a:ln>
        </p:spPr>
      </p:pic>
      <p:sp>
        <p:nvSpPr>
          <p:cNvPr id="12" name="Title 1"/>
          <p:cNvSpPr txBox="1">
            <a:spLocks/>
          </p:cNvSpPr>
          <p:nvPr userDrawn="1"/>
        </p:nvSpPr>
        <p:spPr>
          <a:xfrm>
            <a:off x="474663" y="274638"/>
            <a:ext cx="6419850" cy="563562"/>
          </a:xfrm>
          <a:prstGeom prst="rect">
            <a:avLst/>
          </a:prstGeom>
        </p:spPr>
        <p:txBody>
          <a:bodyPr anchor="ctr"/>
          <a:lstStyle>
            <a:lvl1pPr algn="l">
              <a:defRPr sz="2000">
                <a:solidFill>
                  <a:schemeClr val="bg1"/>
                </a:solidFill>
                <a:latin typeface="Arial" pitchFamily="34" charset="0"/>
                <a:cs typeface="Arial" pitchFamily="34" charset="0"/>
              </a:defRPr>
            </a:lvl1pPr>
          </a:lstStyle>
          <a:p>
            <a:pPr fontAlgn="auto">
              <a:spcAft>
                <a:spcPts val="0"/>
              </a:spcAft>
              <a:defRPr/>
            </a:pPr>
            <a:r>
              <a:rPr lang="en-US" dirty="0" smtClean="0">
                <a:ea typeface="+mj-ea"/>
              </a:rPr>
              <a:t>Click to edit Master title style</a:t>
            </a:r>
          </a:p>
        </p:txBody>
      </p:sp>
      <p:sp>
        <p:nvSpPr>
          <p:cNvPr id="2" name="Title 1"/>
          <p:cNvSpPr>
            <a:spLocks noGrp="1"/>
          </p:cNvSpPr>
          <p:nvPr>
            <p:ph type="title"/>
          </p:nvPr>
        </p:nvSpPr>
        <p:spPr>
          <a:xfrm>
            <a:off x="475459" y="1447800"/>
            <a:ext cx="3128437" cy="74728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717806" y="1447800"/>
            <a:ext cx="5315865"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75459" y="2209802"/>
            <a:ext cx="3128437"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Date Placeholder 3"/>
          <p:cNvSpPr>
            <a:spLocks noGrp="1"/>
          </p:cNvSpPr>
          <p:nvPr>
            <p:ph type="dt" sz="half" idx="10"/>
          </p:nvPr>
        </p:nvSpPr>
        <p:spPr/>
        <p:txBody>
          <a:bodyPr/>
          <a:lstStyle>
            <a:lvl1pPr algn="l">
              <a:defRPr sz="1000">
                <a:solidFill>
                  <a:schemeClr val="tx1"/>
                </a:solidFill>
              </a:defRPr>
            </a:lvl1pPr>
          </a:lstStyle>
          <a:p>
            <a:pPr>
              <a:defRPr/>
            </a:pPr>
            <a:r>
              <a:rPr lang="en-US" dirty="0"/>
              <a:t>Drug Information Association</a:t>
            </a:r>
          </a:p>
        </p:txBody>
      </p:sp>
      <p:sp>
        <p:nvSpPr>
          <p:cNvPr id="14" name="Footer Placeholder 4"/>
          <p:cNvSpPr>
            <a:spLocks noGrp="1"/>
          </p:cNvSpPr>
          <p:nvPr>
            <p:ph type="ftr" sz="quarter" idx="11"/>
          </p:nvPr>
        </p:nvSpPr>
        <p:spPr/>
        <p:txBody>
          <a:bodyPr/>
          <a:lstStyle>
            <a:lvl1pPr algn="ctr">
              <a:defRPr sz="1000">
                <a:solidFill>
                  <a:schemeClr val="tx1"/>
                </a:solidFill>
              </a:defRPr>
            </a:lvl1pPr>
          </a:lstStyle>
          <a:p>
            <a:pPr>
              <a:defRPr/>
            </a:pPr>
            <a:r>
              <a:rPr lang="en-US" dirty="0"/>
              <a:t>www.diahome.org</a:t>
            </a:r>
          </a:p>
        </p:txBody>
      </p:sp>
      <p:sp>
        <p:nvSpPr>
          <p:cNvPr id="15" name="Slide Number Placeholder 5"/>
          <p:cNvSpPr>
            <a:spLocks noGrp="1"/>
          </p:cNvSpPr>
          <p:nvPr>
            <p:ph type="sldNum" sz="quarter" idx="12"/>
          </p:nvPr>
        </p:nvSpPr>
        <p:spPr/>
        <p:txBody>
          <a:bodyPr/>
          <a:lstStyle>
            <a:lvl1pPr algn="r">
              <a:defRPr sz="1000">
                <a:solidFill>
                  <a:schemeClr val="tx1"/>
                </a:solidFill>
              </a:defRPr>
            </a:lvl1pPr>
          </a:lstStyle>
          <a:p>
            <a:pPr>
              <a:defRPr/>
            </a:pPr>
            <a:fld id="{D28F6AAC-2A26-4216-B0D9-F11F1AA762B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5"/>
          <p:cNvGrpSpPr/>
          <p:nvPr userDrawn="1"/>
        </p:nvGrpSpPr>
        <p:grpSpPr>
          <a:xfrm>
            <a:off x="158486" y="152400"/>
            <a:ext cx="7164960" cy="838200"/>
            <a:chOff x="152400" y="152400"/>
            <a:chExt cx="6889845" cy="838200"/>
          </a:xfrm>
          <a:solidFill>
            <a:srgbClr val="003591"/>
          </a:solidFill>
        </p:grpSpPr>
        <p:sp>
          <p:nvSpPr>
            <p:cNvPr id="6" name="Freeform 5"/>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eaLnBrk="0" hangingPunct="0">
                <a:defRPr/>
              </a:pPr>
              <a:endParaRPr lang="en-US" dirty="0">
                <a:cs typeface="Arial" pitchFamily="34" charset="0"/>
              </a:endParaRPr>
            </a:p>
          </p:txBody>
        </p:sp>
        <p:sp>
          <p:nvSpPr>
            <p:cNvPr id="7" name="Flowchart: Data 6"/>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grpSp>
        <p:nvGrpSpPr>
          <p:cNvPr id="8" name="Group 17"/>
          <p:cNvGrpSpPr/>
          <p:nvPr userDrawn="1"/>
        </p:nvGrpSpPr>
        <p:grpSpPr>
          <a:xfrm>
            <a:off x="7177970" y="152400"/>
            <a:ext cx="2172670" cy="838200"/>
            <a:chOff x="6902355" y="152400"/>
            <a:chExt cx="2089245" cy="838200"/>
          </a:xfrm>
          <a:solidFill>
            <a:srgbClr val="5E6167"/>
          </a:solidFill>
        </p:grpSpPr>
        <p:sp>
          <p:nvSpPr>
            <p:cNvPr id="9" name="Rectangle 8"/>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0" name="Flowchart: Data 9"/>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pic>
        <p:nvPicPr>
          <p:cNvPr id="11" name="Picture 19" descr="DIALogo_website_white.gif"/>
          <p:cNvPicPr>
            <a:picLocks noChangeAspect="1"/>
          </p:cNvPicPr>
          <p:nvPr userDrawn="1"/>
        </p:nvPicPr>
        <p:blipFill>
          <a:blip r:embed="rId2" cstate="print"/>
          <a:srcRect/>
          <a:stretch>
            <a:fillRect/>
          </a:stretch>
        </p:blipFill>
        <p:spPr bwMode="auto">
          <a:xfrm>
            <a:off x="7548565" y="357188"/>
            <a:ext cx="1563687" cy="481012"/>
          </a:xfrm>
          <a:prstGeom prst="rect">
            <a:avLst/>
          </a:prstGeom>
          <a:noFill/>
          <a:ln w="9525">
            <a:noFill/>
            <a:miter lim="800000"/>
            <a:headEnd/>
            <a:tailEnd/>
          </a:ln>
        </p:spPr>
      </p:pic>
      <p:sp>
        <p:nvSpPr>
          <p:cNvPr id="12" name="Title 1"/>
          <p:cNvSpPr txBox="1">
            <a:spLocks/>
          </p:cNvSpPr>
          <p:nvPr userDrawn="1"/>
        </p:nvSpPr>
        <p:spPr>
          <a:xfrm>
            <a:off x="474663" y="274638"/>
            <a:ext cx="6419850" cy="563562"/>
          </a:xfrm>
          <a:prstGeom prst="rect">
            <a:avLst/>
          </a:prstGeom>
        </p:spPr>
        <p:txBody>
          <a:bodyPr anchor="ctr"/>
          <a:lstStyle>
            <a:lvl1pPr algn="l">
              <a:defRPr sz="2000">
                <a:solidFill>
                  <a:schemeClr val="bg1"/>
                </a:solidFill>
                <a:latin typeface="Arial" pitchFamily="34" charset="0"/>
                <a:cs typeface="Arial" pitchFamily="34" charset="0"/>
              </a:defRPr>
            </a:lvl1pPr>
          </a:lstStyle>
          <a:p>
            <a:pPr fontAlgn="auto">
              <a:spcAft>
                <a:spcPts val="0"/>
              </a:spcAft>
              <a:defRPr/>
            </a:pPr>
            <a:r>
              <a:rPr lang="en-US" dirty="0" smtClean="0">
                <a:ea typeface="+mj-ea"/>
              </a:rPr>
              <a:t>Click to edit Master title style</a:t>
            </a:r>
          </a:p>
        </p:txBody>
      </p:sp>
      <p:sp>
        <p:nvSpPr>
          <p:cNvPr id="2" name="Title 1"/>
          <p:cNvSpPr>
            <a:spLocks noGrp="1"/>
          </p:cNvSpPr>
          <p:nvPr>
            <p:ph type="title"/>
          </p:nvPr>
        </p:nvSpPr>
        <p:spPr>
          <a:xfrm>
            <a:off x="1863855" y="4800600"/>
            <a:ext cx="5705475"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63855" y="1371604"/>
            <a:ext cx="5705475" cy="3355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63855" y="5367338"/>
            <a:ext cx="57054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Date Placeholder 3"/>
          <p:cNvSpPr>
            <a:spLocks noGrp="1"/>
          </p:cNvSpPr>
          <p:nvPr>
            <p:ph type="dt" sz="half" idx="10"/>
          </p:nvPr>
        </p:nvSpPr>
        <p:spPr/>
        <p:txBody>
          <a:bodyPr/>
          <a:lstStyle>
            <a:lvl1pPr algn="l">
              <a:defRPr sz="1000">
                <a:solidFill>
                  <a:schemeClr val="tx1"/>
                </a:solidFill>
              </a:defRPr>
            </a:lvl1pPr>
          </a:lstStyle>
          <a:p>
            <a:pPr>
              <a:defRPr/>
            </a:pPr>
            <a:r>
              <a:rPr lang="en-US" dirty="0"/>
              <a:t>Drug Information Association</a:t>
            </a:r>
          </a:p>
        </p:txBody>
      </p:sp>
      <p:sp>
        <p:nvSpPr>
          <p:cNvPr id="14" name="Footer Placeholder 4"/>
          <p:cNvSpPr>
            <a:spLocks noGrp="1"/>
          </p:cNvSpPr>
          <p:nvPr>
            <p:ph type="ftr" sz="quarter" idx="11"/>
          </p:nvPr>
        </p:nvSpPr>
        <p:spPr/>
        <p:txBody>
          <a:bodyPr/>
          <a:lstStyle>
            <a:lvl1pPr algn="ctr">
              <a:defRPr sz="1000">
                <a:solidFill>
                  <a:schemeClr val="tx1"/>
                </a:solidFill>
              </a:defRPr>
            </a:lvl1pPr>
          </a:lstStyle>
          <a:p>
            <a:pPr>
              <a:defRPr/>
            </a:pPr>
            <a:r>
              <a:rPr lang="en-US" dirty="0"/>
              <a:t>www.diahome.org</a:t>
            </a:r>
          </a:p>
        </p:txBody>
      </p:sp>
      <p:sp>
        <p:nvSpPr>
          <p:cNvPr id="15" name="Slide Number Placeholder 5"/>
          <p:cNvSpPr>
            <a:spLocks noGrp="1"/>
          </p:cNvSpPr>
          <p:nvPr>
            <p:ph type="sldNum" sz="quarter" idx="12"/>
          </p:nvPr>
        </p:nvSpPr>
        <p:spPr/>
        <p:txBody>
          <a:bodyPr/>
          <a:lstStyle>
            <a:lvl1pPr algn="r">
              <a:defRPr sz="1000">
                <a:solidFill>
                  <a:schemeClr val="tx1"/>
                </a:solidFill>
              </a:defRPr>
            </a:lvl1pPr>
          </a:lstStyle>
          <a:p>
            <a:pPr>
              <a:defRPr/>
            </a:pPr>
            <a:fld id="{955D337C-3E5A-4F6C-A25C-A330F31C65E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4665" y="274638"/>
            <a:ext cx="8559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74665" y="1600204"/>
            <a:ext cx="8559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474665" y="6356354"/>
            <a:ext cx="2219325" cy="365125"/>
          </a:xfrm>
          <a:prstGeom prst="rect">
            <a:avLst/>
          </a:prstGeom>
        </p:spPr>
        <p:txBody>
          <a:bodyPr vert="horz" lIns="91440" tIns="45720" rIns="91440" bIns="45720" rtlCol="0" anchor="ctr"/>
          <a:lstStyle>
            <a:lvl1pPr algn="l" eaLnBrk="0" hangingPunct="0">
              <a:defRPr sz="1000">
                <a:solidFill>
                  <a:schemeClr val="tx1">
                    <a:tint val="75000"/>
                  </a:schemeClr>
                </a:solidFill>
                <a:cs typeface="+mn-cs"/>
              </a:defRPr>
            </a:lvl1pPr>
          </a:lstStyle>
          <a:p>
            <a:pPr>
              <a:defRPr/>
            </a:pPr>
            <a:r>
              <a:rPr lang="en-US" dirty="0"/>
              <a:t>Drug Information Association</a:t>
            </a:r>
          </a:p>
        </p:txBody>
      </p:sp>
      <p:sp>
        <p:nvSpPr>
          <p:cNvPr id="8" name="Footer Placeholder 4"/>
          <p:cNvSpPr>
            <a:spLocks noGrp="1"/>
          </p:cNvSpPr>
          <p:nvPr>
            <p:ph type="ftr" sz="quarter" idx="3"/>
          </p:nvPr>
        </p:nvSpPr>
        <p:spPr>
          <a:xfrm>
            <a:off x="3249613" y="6356354"/>
            <a:ext cx="3009900" cy="365125"/>
          </a:xfrm>
          <a:prstGeom prst="rect">
            <a:avLst/>
          </a:prstGeom>
        </p:spPr>
        <p:txBody>
          <a:bodyPr vert="horz" lIns="91440" tIns="45720" rIns="91440" bIns="45720" rtlCol="0" anchor="ctr"/>
          <a:lstStyle>
            <a:lvl1pPr algn="ctr" eaLnBrk="0" hangingPunct="0">
              <a:defRPr sz="1000">
                <a:solidFill>
                  <a:schemeClr val="tx1">
                    <a:tint val="75000"/>
                  </a:schemeClr>
                </a:solidFill>
                <a:cs typeface="+mn-cs"/>
              </a:defRPr>
            </a:lvl1pPr>
          </a:lstStyle>
          <a:p>
            <a:pPr>
              <a:defRPr/>
            </a:pPr>
            <a:r>
              <a:rPr lang="en-US" dirty="0"/>
              <a:t>www.diahome.org</a:t>
            </a:r>
          </a:p>
        </p:txBody>
      </p:sp>
      <p:sp>
        <p:nvSpPr>
          <p:cNvPr id="9" name="Slide Number Placeholder 5"/>
          <p:cNvSpPr>
            <a:spLocks noGrp="1"/>
          </p:cNvSpPr>
          <p:nvPr>
            <p:ph type="sldNum" sz="quarter" idx="4"/>
          </p:nvPr>
        </p:nvSpPr>
        <p:spPr>
          <a:xfrm>
            <a:off x="6815140" y="6356354"/>
            <a:ext cx="2219325" cy="365125"/>
          </a:xfrm>
          <a:prstGeom prst="rect">
            <a:avLst/>
          </a:prstGeom>
        </p:spPr>
        <p:txBody>
          <a:bodyPr vert="horz" lIns="91440" tIns="45720" rIns="91440" bIns="45720" rtlCol="0" anchor="ctr"/>
          <a:lstStyle>
            <a:lvl1pPr algn="r" eaLnBrk="0" hangingPunct="0">
              <a:defRPr sz="1000">
                <a:solidFill>
                  <a:schemeClr val="tx1">
                    <a:tint val="75000"/>
                  </a:schemeClr>
                </a:solidFill>
                <a:cs typeface="+mn-cs"/>
              </a:defRPr>
            </a:lvl1pPr>
          </a:lstStyle>
          <a:p>
            <a:pPr>
              <a:defRPr/>
            </a:pPr>
            <a:fld id="{883B5F35-69DE-43D4-9765-3981F8DF1E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Lst>
  <p:hf hdr="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238127" y="609600"/>
            <a:ext cx="8081963" cy="1143000"/>
          </a:xfrm>
        </p:spPr>
        <p:txBody>
          <a:bodyPr rtlCol="0">
            <a:normAutofit fontScale="90000"/>
          </a:bodyPr>
          <a:lstStyle/>
          <a:p>
            <a:pPr algn="l" eaLnBrk="1" fontAlgn="auto" hangingPunct="1">
              <a:spcAft>
                <a:spcPts val="0"/>
              </a:spcAft>
              <a:defRPr/>
            </a:pP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Track Update</a:t>
            </a: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3600" i="1" dirty="0" smtClean="0">
                <a:solidFill>
                  <a:schemeClr val="bg1"/>
                </a:solidFill>
              </a:rPr>
              <a:t>Track #:  1 Clinical Trials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a:xfrm>
            <a:off x="474663" y="274638"/>
            <a:ext cx="8559800" cy="1143000"/>
          </a:xfrm>
        </p:spPr>
        <p:txBody>
          <a:bodyPr/>
          <a:lstStyle/>
          <a:p>
            <a:r>
              <a:rPr lang="en-US" smtClean="0">
                <a:latin typeface="Arial" charset="0"/>
                <a:cs typeface="Arial" charset="0"/>
              </a:rPr>
              <a:t>What is the focus and flow of this track for 2012?</a:t>
            </a:r>
          </a:p>
        </p:txBody>
      </p:sp>
      <p:sp>
        <p:nvSpPr>
          <p:cNvPr id="19458" name="Rectangle 7"/>
          <p:cNvSpPr>
            <a:spLocks noGrp="1"/>
          </p:cNvSpPr>
          <p:nvPr>
            <p:ph type="body" idx="4294967295"/>
          </p:nvPr>
        </p:nvSpPr>
        <p:spPr>
          <a:xfrm>
            <a:off x="474663" y="1295400"/>
            <a:ext cx="8559800" cy="4830763"/>
          </a:xfrm>
        </p:spPr>
        <p:txBody>
          <a:bodyPr/>
          <a:lstStyle/>
          <a:p>
            <a:r>
              <a:rPr lang="en-US" smtClean="0">
                <a:latin typeface="Arial" charset="0"/>
                <a:cs typeface="Arial" charset="0"/>
              </a:rPr>
              <a:t>Stay with hot topics for protocol and project-level topics:</a:t>
            </a:r>
          </a:p>
          <a:p>
            <a:pPr lvl="1"/>
            <a:r>
              <a:rPr lang="en-US" smtClean="0">
                <a:latin typeface="Arial" charset="0"/>
                <a:cs typeface="Arial" charset="0"/>
              </a:rPr>
              <a:t>PM skills and techniques</a:t>
            </a:r>
          </a:p>
          <a:p>
            <a:pPr lvl="1"/>
            <a:r>
              <a:rPr lang="en-US" smtClean="0">
                <a:latin typeface="Arial" charset="0"/>
                <a:cs typeface="Arial" charset="0"/>
              </a:rPr>
              <a:t>Protocol design topics</a:t>
            </a:r>
          </a:p>
          <a:p>
            <a:r>
              <a:rPr lang="en-US" smtClean="0">
                <a:latin typeface="Arial" charset="0"/>
                <a:cs typeface="Arial" charset="0"/>
              </a:rPr>
              <a:t>Bring more focus to program- and portfolio-level topics:</a:t>
            </a:r>
          </a:p>
          <a:p>
            <a:pPr lvl="1"/>
            <a:r>
              <a:rPr lang="en-US" smtClean="0">
                <a:latin typeface="Arial" charset="0"/>
                <a:cs typeface="Arial" charset="0"/>
              </a:rPr>
              <a:t>Program-level strategic planning </a:t>
            </a:r>
          </a:p>
          <a:p>
            <a:pPr lvl="1"/>
            <a:r>
              <a:rPr lang="en-US" smtClean="0">
                <a:latin typeface="Arial" charset="0"/>
                <a:cs typeface="Arial" charset="0"/>
              </a:rPr>
              <a:t>Portfolio Management topics</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A1CAC6FD-67C6-4163-9376-4B6F6F0249D9}"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664" y="1143000"/>
            <a:ext cx="8775697" cy="4983167"/>
          </a:xfrm>
        </p:spPr>
        <p:txBody>
          <a:bodyPr/>
          <a:lstStyle/>
          <a:p>
            <a:r>
              <a:rPr lang="en-US" sz="2400" dirty="0" smtClean="0"/>
              <a:t>Chose abstracts that speak to:</a:t>
            </a:r>
          </a:p>
          <a:p>
            <a:pPr lvl="1"/>
            <a:r>
              <a:rPr lang="en-US" sz="2200" dirty="0" smtClean="0"/>
              <a:t>Novel approaches  	- Collaboration</a:t>
            </a:r>
          </a:p>
          <a:p>
            <a:r>
              <a:rPr lang="en-US" sz="2400" dirty="0" smtClean="0"/>
              <a:t>Want to be provocative, challenge old ideas!</a:t>
            </a:r>
          </a:p>
          <a:p>
            <a:r>
              <a:rPr lang="en-US" sz="2400" dirty="0" smtClean="0"/>
              <a:t>Themes include:</a:t>
            </a:r>
          </a:p>
          <a:p>
            <a:pPr lvl="1"/>
            <a:r>
              <a:rPr lang="en-US" sz="2200" dirty="0" smtClean="0"/>
              <a:t>Signal detection		- Social Media</a:t>
            </a:r>
          </a:p>
          <a:p>
            <a:pPr lvl="1"/>
            <a:r>
              <a:rPr lang="en-US" sz="2200" dirty="0" smtClean="0"/>
              <a:t>REMS 			- Collaborations (PACeR, Mini-Sentinel)</a:t>
            </a:r>
          </a:p>
          <a:p>
            <a:pPr lvl="1"/>
            <a:r>
              <a:rPr lang="en-US" sz="2200" dirty="0" smtClean="0"/>
              <a:t>EHRs in safety		- IRBs &amp; minimizing risk</a:t>
            </a:r>
          </a:p>
          <a:p>
            <a:pPr lvl="1"/>
            <a:r>
              <a:rPr lang="en-US" sz="2200" dirty="0" smtClean="0"/>
              <a:t>Observational Studies	- PVG organz’l structure</a:t>
            </a:r>
          </a:p>
          <a:p>
            <a:pPr lvl="1"/>
            <a:r>
              <a:rPr lang="en-US" sz="2200" dirty="0" smtClean="0"/>
              <a:t>Pediatric safety		- Role/s of epidemiologists x life cycle</a:t>
            </a:r>
          </a:p>
          <a:p>
            <a:pPr lvl="1"/>
            <a:r>
              <a:rPr lang="en-US" sz="2200" dirty="0" smtClean="0"/>
              <a:t>Outsourcing		- Biologics</a:t>
            </a:r>
          </a:p>
          <a:p>
            <a:pPr lvl="1"/>
            <a:r>
              <a:rPr lang="en-US" sz="2200" dirty="0" smtClean="0"/>
              <a:t>Combination products	- MedDRA</a:t>
            </a:r>
          </a:p>
          <a:p>
            <a:pPr lvl="1"/>
            <a:r>
              <a:rPr lang="en-US" sz="2200" dirty="0" smtClean="0"/>
              <a:t>DMCs			- ‘Doping’ (Patients behaving badly)</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What is the focus and flow of this track for 2012?</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Will cover 16 different ‘themes’</a:t>
            </a:r>
          </a:p>
          <a:p>
            <a:r>
              <a:rPr lang="en-US" dirty="0" smtClean="0"/>
              <a:t>Social Media and REMS will be allowed two sessions each for a total of 18 sessions</a:t>
            </a:r>
          </a:p>
          <a:p>
            <a:r>
              <a:rPr lang="en-US" dirty="0" smtClean="0"/>
              <a:t>Aimed for a nice balance of academic, industry, CRO and regulatory speakers</a:t>
            </a:r>
          </a:p>
          <a:p>
            <a:r>
              <a:rPr lang="en-US" dirty="0" smtClean="0"/>
              <a:t>Don’t have to </a:t>
            </a:r>
            <a:r>
              <a:rPr lang="en-US" i="1" dirty="0" smtClean="0"/>
              <a:t>force</a:t>
            </a:r>
            <a:r>
              <a:rPr lang="en-US" dirty="0" smtClean="0"/>
              <a:t> anyone to change format (from forum to topic, for example)</a:t>
            </a:r>
          </a:p>
          <a:p>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Provide additional details of  planned content</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101</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Social Media (w/ Advertising, Med Comm)</a:t>
            </a:r>
          </a:p>
          <a:p>
            <a:r>
              <a:rPr lang="en-US" dirty="0" smtClean="0"/>
              <a:t>Outsourcing (w/ Outsourcing)</a:t>
            </a:r>
          </a:p>
          <a:p>
            <a:r>
              <a:rPr lang="en-US" dirty="0" smtClean="0"/>
              <a:t>IT ‘Clouds’ (w/ IT)</a:t>
            </a:r>
          </a:p>
          <a:p>
            <a:r>
              <a:rPr lang="en-US" dirty="0" smtClean="0"/>
              <a:t>Benefit-Risk (w/ Stats, HEO-HTA)</a:t>
            </a:r>
          </a:p>
          <a:p>
            <a:r>
              <a:rPr lang="en-US" dirty="0" smtClean="0"/>
              <a:t>Patients behaving badly (w/ Clin. Ops)</a:t>
            </a:r>
          </a:p>
          <a:p>
            <a:r>
              <a:rPr lang="en-US" dirty="0" smtClean="0"/>
              <a:t>Role/s of Epidemiologists (w/ Prof. Dvlpmt.)</a:t>
            </a:r>
          </a:p>
          <a:p>
            <a:pPr>
              <a:buNone/>
            </a:pPr>
            <a:endParaRPr lang="en-US" dirty="0"/>
          </a:p>
        </p:txBody>
      </p:sp>
      <p:sp>
        <p:nvSpPr>
          <p:cNvPr id="3" name="Title 2"/>
          <p:cNvSpPr>
            <a:spLocks noGrp="1"/>
          </p:cNvSpPr>
          <p:nvPr>
            <p:ph type="title"/>
          </p:nvPr>
        </p:nvSpPr>
        <p:spPr/>
        <p:txBody>
          <a:bodyPr/>
          <a:lstStyle/>
          <a:p>
            <a:r>
              <a:rPr lang="en-US" dirty="0" smtClean="0"/>
              <a:t>Possible topics for collaboration with other Tracks </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102</a:t>
            </a:fld>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962" y="1143000"/>
            <a:ext cx="8559800" cy="4525963"/>
          </a:xfrm>
        </p:spPr>
        <p:txBody>
          <a:bodyPr/>
          <a:lstStyle/>
          <a:p>
            <a:r>
              <a:rPr lang="en-US" dirty="0" smtClean="0"/>
              <a:t>We don’t have any real gaps …</a:t>
            </a:r>
          </a:p>
          <a:p>
            <a:r>
              <a:rPr lang="en-US" dirty="0" smtClean="0"/>
              <a:t>We got at least one abstract for each solicited. topic!</a:t>
            </a:r>
          </a:p>
          <a:p>
            <a:pPr>
              <a:buNone/>
            </a:pPr>
            <a:endParaRPr lang="en-US" dirty="0" smtClean="0"/>
          </a:p>
          <a:p>
            <a:pPr>
              <a:buNone/>
            </a:pPr>
            <a:r>
              <a:rPr lang="en-US" dirty="0" smtClean="0"/>
              <a:t> </a:t>
            </a:r>
            <a:endParaRPr lang="en-US" dirty="0"/>
          </a:p>
        </p:txBody>
      </p:sp>
      <p:sp>
        <p:nvSpPr>
          <p:cNvPr id="3" name="Title 2"/>
          <p:cNvSpPr>
            <a:spLocks noGrp="1"/>
          </p:cNvSpPr>
          <p:nvPr>
            <p:ph type="title"/>
          </p:nvPr>
        </p:nvSpPr>
        <p:spPr/>
        <p:txBody>
          <a:bodyPr/>
          <a:lstStyle/>
          <a:p>
            <a:r>
              <a:rPr lang="en-US" dirty="0" smtClean="0"/>
              <a:t>Where are the gaps?  If any?</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103</a:t>
            </a:fld>
            <a:endParaRPr lang="en-US" dirty="0"/>
          </a:p>
        </p:txBody>
      </p:sp>
      <p:pic>
        <p:nvPicPr>
          <p:cNvPr id="7" name="Picture 4" descr="simple"/>
          <p:cNvPicPr>
            <a:picLocks noChangeAspect="1" noChangeArrowheads="1"/>
          </p:cNvPicPr>
          <p:nvPr/>
        </p:nvPicPr>
        <p:blipFill>
          <a:blip r:embed="rId2" cstate="print"/>
          <a:srcRect/>
          <a:stretch>
            <a:fillRect/>
          </a:stretch>
        </p:blipFill>
        <p:spPr bwMode="auto">
          <a:xfrm>
            <a:off x="2316162" y="2357776"/>
            <a:ext cx="6627813" cy="4182723"/>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Need </a:t>
            </a:r>
          </a:p>
          <a:p>
            <a:pPr lvl="1"/>
            <a:r>
              <a:rPr lang="en-US" dirty="0" smtClean="0"/>
              <a:t>Industry speaker for Social Media</a:t>
            </a:r>
          </a:p>
          <a:p>
            <a:pPr lvl="1"/>
            <a:r>
              <a:rPr lang="en-US" dirty="0" smtClean="0"/>
              <a:t>DHHS (OHRP or FDA) speakers on IRBs</a:t>
            </a:r>
          </a:p>
          <a:p>
            <a:pPr lvl="1"/>
            <a:r>
              <a:rPr lang="en-US" dirty="0" smtClean="0"/>
              <a:t>Industry or CRO speakers for Organizational Structure, Role/s of Epidemiologists</a:t>
            </a:r>
          </a:p>
          <a:p>
            <a:pPr lvl="1"/>
            <a:r>
              <a:rPr lang="en-US" dirty="0" smtClean="0"/>
              <a:t>Speakers engaged in successful collaborations</a:t>
            </a:r>
          </a:p>
          <a:p>
            <a:pPr lvl="1"/>
            <a:endParaRPr lang="en-US" dirty="0" smtClean="0"/>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smtClean="0"/>
              <a:t>Potential speakers to invite</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238125" y="609600"/>
            <a:ext cx="8081963" cy="1143000"/>
          </a:xfrm>
        </p:spPr>
        <p:txBody>
          <a:bodyPr>
            <a:normAutofit fontScale="90000"/>
          </a:bodyPr>
          <a:lstStyle/>
          <a:p>
            <a:pPr algn="l" eaLnBrk="1" hangingPunct="1"/>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Track Update</a:t>
            </a: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3200" i="1" smtClean="0">
                <a:solidFill>
                  <a:schemeClr val="bg1"/>
                </a:solidFill>
                <a:latin typeface="Arial" charset="0"/>
                <a:cs typeface="Arial" charset="0"/>
              </a:rPr>
              <a:t>Track #:  15</a:t>
            </a:r>
            <a:br>
              <a:rPr lang="en-US" sz="3200" i="1" smtClean="0">
                <a:solidFill>
                  <a:schemeClr val="bg1"/>
                </a:solidFill>
                <a:latin typeface="Arial" charset="0"/>
                <a:cs typeface="Arial" charset="0"/>
              </a:rPr>
            </a:br>
            <a:r>
              <a:rPr lang="en-US" sz="3200" i="1" smtClean="0">
                <a:solidFill>
                  <a:schemeClr val="bg1"/>
                </a:solidFill>
                <a:latin typeface="Arial" charset="0"/>
                <a:cs typeface="Arial" charset="0"/>
              </a:rPr>
              <a:t>Statistical Science and </a:t>
            </a:r>
            <a:br>
              <a:rPr lang="en-US" sz="3200" i="1" smtClean="0">
                <a:solidFill>
                  <a:schemeClr val="bg1"/>
                </a:solidFill>
                <a:latin typeface="Arial" charset="0"/>
                <a:cs typeface="Arial" charset="0"/>
              </a:rPr>
            </a:br>
            <a:r>
              <a:rPr lang="en-US" sz="3200" i="1" smtClean="0">
                <a:solidFill>
                  <a:schemeClr val="bg1"/>
                </a:solidFill>
                <a:latin typeface="Arial" charset="0"/>
                <a:cs typeface="Arial" charset="0"/>
              </a:rPr>
              <a:t>Quantitative Thinking</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p:txBody>
          <a:bodyPr/>
          <a:lstStyle/>
          <a:p>
            <a:r>
              <a:rPr lang="en-US" sz="2800" smtClean="0">
                <a:latin typeface="Arial" charset="0"/>
                <a:cs typeface="Arial" charset="0"/>
              </a:rPr>
              <a:t>Track Learning Objectives</a:t>
            </a:r>
          </a:p>
          <a:p>
            <a:pPr lvl="1"/>
            <a:r>
              <a:rPr lang="en-US" sz="2000" smtClean="0">
                <a:latin typeface="Arial" charset="0"/>
                <a:cs typeface="Arial" charset="0"/>
              </a:rPr>
              <a:t>Identify innovative statistical solutions to issues associated with the evidence and regulatory review of drugs, diagnostics/devices, and biologics</a:t>
            </a:r>
          </a:p>
          <a:p>
            <a:pPr lvl="1"/>
            <a:r>
              <a:rPr lang="en-US" sz="2000" smtClean="0">
                <a:latin typeface="Arial" charset="0"/>
                <a:cs typeface="Arial" charset="0"/>
              </a:rPr>
              <a:t>Describe relevant application of statistical science and quantitative thinking to the development of new therapeutic biologics, drugs, and diagnostics/devices</a:t>
            </a:r>
          </a:p>
          <a:p>
            <a:r>
              <a:rPr lang="en-US" smtClean="0">
                <a:latin typeface="Arial" charset="0"/>
                <a:cs typeface="Arial" charset="0"/>
              </a:rPr>
              <a:t>Targeted Audience</a:t>
            </a:r>
          </a:p>
          <a:p>
            <a:pPr lvl="1"/>
            <a:r>
              <a:rPr lang="en-US" sz="2000" smtClean="0">
                <a:latin typeface="Arial" charset="0"/>
                <a:cs typeface="Arial" charset="0"/>
              </a:rPr>
              <a:t>Statisticians</a:t>
            </a:r>
          </a:p>
          <a:p>
            <a:pPr lvl="1"/>
            <a:r>
              <a:rPr lang="en-US" sz="2000" smtClean="0">
                <a:latin typeface="Arial" charset="0"/>
                <a:cs typeface="Arial" charset="0"/>
              </a:rPr>
              <a:t>Clinical Trialists</a:t>
            </a:r>
          </a:p>
          <a:p>
            <a:pPr lvl="1"/>
            <a:r>
              <a:rPr lang="en-US" sz="2000" smtClean="0">
                <a:latin typeface="Arial" charset="0"/>
                <a:cs typeface="Arial" charset="0"/>
              </a:rPr>
              <a:t>Epidemiologists</a:t>
            </a:r>
          </a:p>
          <a:p>
            <a:pPr lvl="1"/>
            <a:r>
              <a:rPr lang="en-US" sz="2000" smtClean="0">
                <a:latin typeface="Arial" charset="0"/>
                <a:cs typeface="Arial" charset="0"/>
              </a:rPr>
              <a:t>Health Economists</a:t>
            </a:r>
          </a:p>
        </p:txBody>
      </p:sp>
      <p:sp>
        <p:nvSpPr>
          <p:cNvPr id="18434" name="Title 2"/>
          <p:cNvSpPr>
            <a:spLocks noGrp="1"/>
          </p:cNvSpPr>
          <p:nvPr>
            <p:ph type="title"/>
          </p:nvPr>
        </p:nvSpPr>
        <p:spPr>
          <a:xfrm>
            <a:off x="474663" y="274638"/>
            <a:ext cx="6419850" cy="563562"/>
          </a:xfrm>
        </p:spPr>
        <p:txBody>
          <a:bodyPr/>
          <a:lstStyle/>
          <a:p>
            <a:r>
              <a:rPr lang="en-US" smtClean="0">
                <a:latin typeface="Arial" charset="0"/>
                <a:cs typeface="Arial" charset="0"/>
              </a:rPr>
              <a:t>Track Learning Objective and Targeted Audience</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8301A210-C0E9-475F-8D5C-F753A7A85931}" type="slidenum">
              <a:rPr lang="en-US" smtClean="0"/>
              <a:pPr>
                <a:defRPr/>
              </a:pPr>
              <a:t>106</a:t>
            </a:fld>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r>
              <a:rPr lang="en-US" smtClean="0">
                <a:latin typeface="Arial" charset="0"/>
                <a:cs typeface="Arial" charset="0"/>
              </a:rPr>
              <a:t>This track will focus on the contributions arising from statistical science and quantitative thinking across the entire spectrum of clinical product development.</a:t>
            </a:r>
          </a:p>
          <a:p>
            <a:endParaRPr lang="en-US" smtClean="0">
              <a:latin typeface="Arial" charset="0"/>
              <a:cs typeface="Arial" charset="0"/>
            </a:endParaRPr>
          </a:p>
          <a:p>
            <a:r>
              <a:rPr lang="en-US" smtClean="0">
                <a:latin typeface="Arial" charset="0"/>
                <a:cs typeface="Arial" charset="0"/>
              </a:rPr>
              <a:t>The track will cover a wide range of statistical topics relevant to clinical trial design and analysis.</a:t>
            </a:r>
          </a:p>
        </p:txBody>
      </p:sp>
      <p:sp>
        <p:nvSpPr>
          <p:cNvPr id="19458" name="Title 2"/>
          <p:cNvSpPr>
            <a:spLocks noGrp="1"/>
          </p:cNvSpPr>
          <p:nvPr>
            <p:ph type="title"/>
          </p:nvPr>
        </p:nvSpPr>
        <p:spPr>
          <a:xfrm>
            <a:off x="474663" y="274638"/>
            <a:ext cx="6419850" cy="563562"/>
          </a:xfrm>
        </p:spPr>
        <p:txBody>
          <a:bodyPr/>
          <a:lstStyle/>
          <a:p>
            <a:r>
              <a:rPr lang="en-US" smtClean="0">
                <a:latin typeface="Arial" charset="0"/>
                <a:cs typeface="Arial" charset="0"/>
              </a:rPr>
              <a:t>What is the focus and flow of this track for 2012?</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A6D58F42-A3E6-4C9D-8010-A4F964FE617A}" type="slidenum">
              <a:rPr lang="en-US" smtClean="0"/>
              <a:pPr>
                <a:defRPr/>
              </a:pPr>
              <a:t>107</a:t>
            </a:fld>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p:txBody>
          <a:bodyPr/>
          <a:lstStyle/>
          <a:p>
            <a:r>
              <a:rPr lang="en-US" sz="2000" smtClean="0">
                <a:latin typeface="Arial" charset="0"/>
                <a:cs typeface="Arial" charset="0"/>
              </a:rPr>
              <a:t>Topics will include</a:t>
            </a:r>
          </a:p>
          <a:p>
            <a:pPr lvl="1"/>
            <a:r>
              <a:rPr lang="en-US" sz="1800" smtClean="0">
                <a:latin typeface="Arial" charset="0"/>
                <a:cs typeface="Arial" charset="0"/>
              </a:rPr>
              <a:t>Hot Topics in Statistics</a:t>
            </a:r>
          </a:p>
          <a:p>
            <a:pPr lvl="1"/>
            <a:r>
              <a:rPr lang="en-US" sz="1800" smtClean="0">
                <a:latin typeface="Arial" charset="0"/>
                <a:cs typeface="Arial" charset="0"/>
              </a:rPr>
              <a:t>Data Standards</a:t>
            </a:r>
          </a:p>
          <a:p>
            <a:pPr lvl="1"/>
            <a:r>
              <a:rPr lang="en-US" sz="1800" smtClean="0">
                <a:latin typeface="Arial" charset="0"/>
                <a:cs typeface="Arial" charset="0"/>
              </a:rPr>
              <a:t>Modeling and Simulation</a:t>
            </a:r>
          </a:p>
          <a:p>
            <a:pPr lvl="1"/>
            <a:r>
              <a:rPr lang="en-US" sz="1800" smtClean="0">
                <a:latin typeface="Arial" charset="0"/>
                <a:cs typeface="Arial" charset="0"/>
              </a:rPr>
              <a:t>Data safety analysis and labeling issues</a:t>
            </a:r>
          </a:p>
          <a:p>
            <a:pPr lvl="1"/>
            <a:r>
              <a:rPr lang="en-US" sz="1800" smtClean="0">
                <a:latin typeface="Arial" charset="0"/>
                <a:cs typeface="Arial" charset="0"/>
              </a:rPr>
              <a:t>DIA Working Group: highlights on Bayesian and Adaptive Designs</a:t>
            </a:r>
          </a:p>
          <a:p>
            <a:pPr lvl="1"/>
            <a:r>
              <a:rPr lang="en-US" sz="1800" smtClean="0">
                <a:latin typeface="Arial" charset="0"/>
                <a:cs typeface="Arial" charset="0"/>
              </a:rPr>
              <a:t>Open Source Software Validation</a:t>
            </a:r>
          </a:p>
          <a:p>
            <a:pPr lvl="1"/>
            <a:r>
              <a:rPr lang="en-US" sz="1800" smtClean="0">
                <a:latin typeface="Arial" charset="0"/>
                <a:cs typeface="Arial" charset="0"/>
              </a:rPr>
              <a:t>Comparative Effectiveness Research (Multi-track)</a:t>
            </a:r>
          </a:p>
          <a:p>
            <a:pPr lvl="1"/>
            <a:r>
              <a:rPr lang="en-US" sz="1800" smtClean="0">
                <a:latin typeface="Arial" charset="0"/>
                <a:cs typeface="Arial" charset="0"/>
              </a:rPr>
              <a:t>Benefit-Risk </a:t>
            </a:r>
          </a:p>
          <a:p>
            <a:pPr lvl="1"/>
            <a:r>
              <a:rPr lang="en-US" sz="1800" smtClean="0">
                <a:latin typeface="Arial" charset="0"/>
                <a:cs typeface="Arial" charset="0"/>
              </a:rPr>
              <a:t>Guidance Development Topics</a:t>
            </a:r>
          </a:p>
          <a:p>
            <a:pPr lvl="2"/>
            <a:r>
              <a:rPr lang="en-US" sz="1800" smtClean="0">
                <a:latin typeface="Arial" charset="0"/>
                <a:cs typeface="Arial" charset="0"/>
              </a:rPr>
              <a:t>Non-inferiority</a:t>
            </a:r>
          </a:p>
          <a:p>
            <a:pPr lvl="2"/>
            <a:r>
              <a:rPr lang="en-US" sz="1800" smtClean="0">
                <a:latin typeface="Arial" charset="0"/>
                <a:cs typeface="Arial" charset="0"/>
              </a:rPr>
              <a:t>Multiplicity</a:t>
            </a:r>
          </a:p>
          <a:p>
            <a:pPr lvl="2"/>
            <a:r>
              <a:rPr lang="en-US" sz="1800" smtClean="0">
                <a:latin typeface="Arial" charset="0"/>
                <a:cs typeface="Arial" charset="0"/>
              </a:rPr>
              <a:t>Subgroups</a:t>
            </a:r>
          </a:p>
          <a:p>
            <a:pPr lvl="2"/>
            <a:r>
              <a:rPr lang="en-US" sz="1800" smtClean="0">
                <a:latin typeface="Arial" charset="0"/>
                <a:cs typeface="Arial" charset="0"/>
              </a:rPr>
              <a:t>Enrichment Design (possible)</a:t>
            </a:r>
          </a:p>
        </p:txBody>
      </p:sp>
      <p:sp>
        <p:nvSpPr>
          <p:cNvPr id="20482" name="Title 2"/>
          <p:cNvSpPr>
            <a:spLocks noGrp="1"/>
          </p:cNvSpPr>
          <p:nvPr>
            <p:ph type="title"/>
          </p:nvPr>
        </p:nvSpPr>
        <p:spPr>
          <a:xfrm>
            <a:off x="474663" y="274638"/>
            <a:ext cx="6419850" cy="563562"/>
          </a:xfrm>
        </p:spPr>
        <p:txBody>
          <a:bodyPr/>
          <a:lstStyle/>
          <a:p>
            <a:r>
              <a:rPr lang="en-US" smtClean="0">
                <a:latin typeface="Arial" charset="0"/>
                <a:cs typeface="Arial" charset="0"/>
              </a:rPr>
              <a:t>Provide additional details of  planned content</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2F9579E7-B85E-4372-8F29-3B2673D996AD}" type="slidenum">
              <a:rPr lang="en-US" smtClean="0"/>
              <a:pPr>
                <a:defRPr/>
              </a:pPr>
              <a:t>108</a:t>
            </a:fld>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1"/>
          </p:nvPr>
        </p:nvSpPr>
        <p:spPr/>
        <p:txBody>
          <a:bodyPr/>
          <a:lstStyle/>
          <a:p>
            <a:r>
              <a:rPr lang="en-US" smtClean="0">
                <a:latin typeface="Arial" charset="0"/>
                <a:cs typeface="Arial" charset="0"/>
              </a:rPr>
              <a:t>Comparative Effectiveness Research with Track 13</a:t>
            </a:r>
          </a:p>
        </p:txBody>
      </p:sp>
      <p:sp>
        <p:nvSpPr>
          <p:cNvPr id="21506" name="Title 2"/>
          <p:cNvSpPr>
            <a:spLocks noGrp="1"/>
          </p:cNvSpPr>
          <p:nvPr>
            <p:ph type="title"/>
          </p:nvPr>
        </p:nvSpPr>
        <p:spPr>
          <a:xfrm>
            <a:off x="474663" y="274638"/>
            <a:ext cx="6419850" cy="563562"/>
          </a:xfrm>
        </p:spPr>
        <p:txBody>
          <a:bodyPr/>
          <a:lstStyle/>
          <a:p>
            <a:r>
              <a:rPr lang="en-US" smtClean="0">
                <a:latin typeface="Arial" charset="0"/>
                <a:cs typeface="Arial" charset="0"/>
              </a:rPr>
              <a:t>Possible topics for collaboration with other Tracks </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8A3C80EB-35E2-413E-AD0A-7D280A69F3E7}" type="slidenum">
              <a:rPr lang="en-US" smtClean="0"/>
              <a:pPr>
                <a:defRPr/>
              </a:pPr>
              <a:t>109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p:cNvSpPr>
            <a:spLocks noGrp="1"/>
          </p:cNvSpPr>
          <p:nvPr>
            <p:ph type="title"/>
          </p:nvPr>
        </p:nvSpPr>
        <p:spPr>
          <a:xfrm>
            <a:off x="474663" y="274638"/>
            <a:ext cx="6419850" cy="563562"/>
          </a:xfrm>
        </p:spPr>
        <p:txBody>
          <a:bodyPr/>
          <a:lstStyle/>
          <a:p>
            <a:r>
              <a:rPr lang="en-US" smtClean="0">
                <a:latin typeface="Arial" charset="0"/>
                <a:cs typeface="Arial" charset="0"/>
              </a:rPr>
              <a:t>Provide additional details of  planned content</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0AAE38BC-3778-45B9-829E-91D799F3113D}" type="slidenum">
              <a:rPr lang="en-US" smtClean="0"/>
              <a:pPr>
                <a:defRPr/>
              </a:pPr>
              <a:t>11</a:t>
            </a:fld>
            <a:endParaRPr lang="en-US" dirty="0"/>
          </a:p>
        </p:txBody>
      </p:sp>
      <p:sp>
        <p:nvSpPr>
          <p:cNvPr id="20485" name="Rectangle 7"/>
          <p:cNvSpPr>
            <a:spLocks/>
          </p:cNvSpPr>
          <p:nvPr/>
        </p:nvSpPr>
        <p:spPr bwMode="auto">
          <a:xfrm>
            <a:off x="334963" y="1295400"/>
            <a:ext cx="8559800" cy="4830763"/>
          </a:xfrm>
          <a:prstGeom prst="rect">
            <a:avLst/>
          </a:prstGeom>
          <a:noFill/>
          <a:ln w="9525">
            <a:noFill/>
            <a:miter lim="800000"/>
            <a:headEnd/>
            <a:tailEnd/>
          </a:ln>
        </p:spPr>
        <p:txBody>
          <a:bodyPr/>
          <a:lstStyle/>
          <a:p>
            <a:pPr marL="342900" indent="-342900" eaLnBrk="0" hangingPunct="0">
              <a:lnSpc>
                <a:spcPct val="90000"/>
              </a:lnSpc>
              <a:spcBef>
                <a:spcPct val="20000"/>
              </a:spcBef>
              <a:buFont typeface="Arial" charset="0"/>
              <a:buChar char="•"/>
            </a:pPr>
            <a:r>
              <a:rPr lang="en-US" sz="2800">
                <a:latin typeface="Arial" charset="0"/>
              </a:rPr>
              <a:t>PM skills and techniques </a:t>
            </a:r>
          </a:p>
          <a:p>
            <a:pPr marL="742950" lvl="1" indent="-285750" eaLnBrk="0" hangingPunct="0">
              <a:lnSpc>
                <a:spcPct val="90000"/>
              </a:lnSpc>
              <a:spcBef>
                <a:spcPct val="20000"/>
              </a:spcBef>
              <a:buFont typeface="Arial" charset="0"/>
              <a:buChar char="–"/>
            </a:pPr>
            <a:r>
              <a:rPr lang="en-US">
                <a:latin typeface="Arial" charset="0"/>
              </a:rPr>
              <a:t>Critical chain, Pharma PM competencies, risk mgmt</a:t>
            </a:r>
          </a:p>
          <a:p>
            <a:pPr marL="342900" indent="-342900" eaLnBrk="0" hangingPunct="0">
              <a:lnSpc>
                <a:spcPct val="90000"/>
              </a:lnSpc>
              <a:spcBef>
                <a:spcPct val="20000"/>
              </a:spcBef>
              <a:buFont typeface="Arial" charset="0"/>
              <a:buChar char="•"/>
            </a:pPr>
            <a:r>
              <a:rPr lang="en-US" sz="2800">
                <a:latin typeface="Arial" charset="0"/>
              </a:rPr>
              <a:t>Protocol design topics</a:t>
            </a:r>
          </a:p>
          <a:p>
            <a:pPr marL="742950" lvl="1" indent="-285750" eaLnBrk="0" hangingPunct="0">
              <a:lnSpc>
                <a:spcPct val="90000"/>
              </a:lnSpc>
              <a:spcBef>
                <a:spcPct val="20000"/>
              </a:spcBef>
              <a:buFont typeface="Arial" charset="0"/>
              <a:buChar char="–"/>
            </a:pPr>
            <a:r>
              <a:rPr lang="en-US">
                <a:latin typeface="Arial" charset="0"/>
              </a:rPr>
              <a:t>QbD in clinical dev’t, adaptive design, improving protocol design</a:t>
            </a:r>
          </a:p>
          <a:p>
            <a:pPr marL="342900" indent="-342900" eaLnBrk="0" hangingPunct="0">
              <a:lnSpc>
                <a:spcPct val="90000"/>
              </a:lnSpc>
              <a:spcBef>
                <a:spcPct val="20000"/>
              </a:spcBef>
              <a:buFont typeface="Arial" charset="0"/>
              <a:buChar char="•"/>
            </a:pPr>
            <a:r>
              <a:rPr lang="en-US" sz="2800">
                <a:latin typeface="Arial" charset="0"/>
              </a:rPr>
              <a:t>Program-level strategic planning </a:t>
            </a:r>
          </a:p>
          <a:p>
            <a:pPr marL="742950" lvl="1" indent="-285750" eaLnBrk="0" hangingPunct="0">
              <a:lnSpc>
                <a:spcPct val="90000"/>
              </a:lnSpc>
              <a:spcBef>
                <a:spcPct val="20000"/>
              </a:spcBef>
              <a:buFont typeface="Arial" charset="0"/>
              <a:buChar char="–"/>
            </a:pPr>
            <a:r>
              <a:rPr lang="en-US">
                <a:latin typeface="Arial" charset="0"/>
              </a:rPr>
              <a:t>Working with Asia, pharmacogenomics/ companion diagnostics in dev’t planning, case studies on planning/ execution of global programs, achieving alignment, keys from going from R to D</a:t>
            </a:r>
          </a:p>
          <a:p>
            <a:pPr marL="342900" indent="-342900" eaLnBrk="0" hangingPunct="0">
              <a:lnSpc>
                <a:spcPct val="90000"/>
              </a:lnSpc>
              <a:spcBef>
                <a:spcPct val="20000"/>
              </a:spcBef>
              <a:buFont typeface="Arial" charset="0"/>
              <a:buChar char="•"/>
            </a:pPr>
            <a:r>
              <a:rPr lang="en-US" sz="2800">
                <a:latin typeface="Arial" charset="0"/>
              </a:rPr>
              <a:t>Portfolio Management topics</a:t>
            </a:r>
          </a:p>
          <a:p>
            <a:pPr marL="742950" lvl="1" indent="-285750" eaLnBrk="0" hangingPunct="0">
              <a:lnSpc>
                <a:spcPct val="90000"/>
              </a:lnSpc>
              <a:spcBef>
                <a:spcPct val="20000"/>
              </a:spcBef>
              <a:buFont typeface="Arial" charset="0"/>
              <a:buChar char="–"/>
            </a:pPr>
            <a:r>
              <a:rPr lang="en-US">
                <a:latin typeface="Arial" charset="0"/>
              </a:rPr>
              <a:t>Tools, techniques, and approaches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a:xfrm>
            <a:off x="334963" y="1371600"/>
            <a:ext cx="8699500" cy="4754563"/>
          </a:xfrm>
        </p:spPr>
        <p:txBody>
          <a:bodyPr/>
          <a:lstStyle/>
          <a:p>
            <a:r>
              <a:rPr lang="en-US" smtClean="0">
                <a:latin typeface="Arial" charset="0"/>
                <a:cs typeface="Arial" charset="0"/>
              </a:rPr>
              <a:t>Less number of abstract proposals submitted </a:t>
            </a:r>
          </a:p>
          <a:p>
            <a:r>
              <a:rPr lang="en-US" smtClean="0">
                <a:latin typeface="Arial" charset="0"/>
                <a:cs typeface="Arial" charset="0"/>
              </a:rPr>
              <a:t>Less quality</a:t>
            </a:r>
          </a:p>
          <a:p>
            <a:r>
              <a:rPr lang="en-US" smtClean="0">
                <a:latin typeface="Arial" charset="0"/>
                <a:cs typeface="Arial" charset="0"/>
              </a:rPr>
              <a:t>Created sessions to fill the gaps</a:t>
            </a:r>
          </a:p>
        </p:txBody>
      </p:sp>
      <p:sp>
        <p:nvSpPr>
          <p:cNvPr id="22530" name="Title 2"/>
          <p:cNvSpPr>
            <a:spLocks noGrp="1"/>
          </p:cNvSpPr>
          <p:nvPr>
            <p:ph type="title"/>
          </p:nvPr>
        </p:nvSpPr>
        <p:spPr>
          <a:xfrm>
            <a:off x="474663" y="274638"/>
            <a:ext cx="6419850" cy="563562"/>
          </a:xfrm>
        </p:spPr>
        <p:txBody>
          <a:bodyPr/>
          <a:lstStyle/>
          <a:p>
            <a:r>
              <a:rPr lang="en-US" smtClean="0">
                <a:latin typeface="Arial" charset="0"/>
                <a:cs typeface="Arial" charset="0"/>
              </a:rPr>
              <a:t>Where are the gaps?  If any?</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7B6DDF93-FC42-4AC8-9848-513B96BDF498}" type="slidenum">
              <a:rPr lang="en-US" smtClean="0"/>
              <a:pPr>
                <a:defRPr/>
              </a:pPr>
              <a:t>110</a:t>
            </a:fld>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a:xfrm>
            <a:off x="487363" y="1295400"/>
            <a:ext cx="8559800" cy="4525963"/>
          </a:xfrm>
        </p:spPr>
        <p:txBody>
          <a:bodyPr/>
          <a:lstStyle/>
          <a:p>
            <a:r>
              <a:rPr lang="en-US" sz="2000" smtClean="0">
                <a:latin typeface="Arial" charset="0"/>
                <a:cs typeface="Arial" charset="0"/>
              </a:rPr>
              <a:t>Academic</a:t>
            </a:r>
          </a:p>
          <a:p>
            <a:pPr lvl="1"/>
            <a:r>
              <a:rPr lang="en-US" sz="2000" smtClean="0">
                <a:latin typeface="Arial" charset="0"/>
                <a:cs typeface="Arial" charset="0"/>
              </a:rPr>
              <a:t>Susan Ellenberg (UPenn – will contact)</a:t>
            </a:r>
          </a:p>
          <a:p>
            <a:pPr lvl="1"/>
            <a:r>
              <a:rPr lang="en-US" sz="2000" smtClean="0">
                <a:latin typeface="Arial" charset="0"/>
                <a:cs typeface="Arial" charset="0"/>
              </a:rPr>
              <a:t>Temple U (will contact)</a:t>
            </a:r>
          </a:p>
          <a:p>
            <a:pPr lvl="1"/>
            <a:endParaRPr lang="en-US" sz="2000" smtClean="0">
              <a:latin typeface="Arial" charset="0"/>
              <a:cs typeface="Arial" charset="0"/>
            </a:endParaRPr>
          </a:p>
          <a:p>
            <a:r>
              <a:rPr lang="en-US" sz="2000" smtClean="0">
                <a:latin typeface="Arial" charset="0"/>
                <a:cs typeface="Arial" charset="0"/>
              </a:rPr>
              <a:t>Industry</a:t>
            </a:r>
          </a:p>
          <a:p>
            <a:pPr lvl="1"/>
            <a:r>
              <a:rPr lang="en-US" sz="2000" smtClean="0">
                <a:latin typeface="Arial" charset="0"/>
                <a:cs typeface="Arial" charset="0"/>
              </a:rPr>
              <a:t>Christy Chuang-Stein</a:t>
            </a:r>
          </a:p>
          <a:p>
            <a:pPr lvl="1"/>
            <a:r>
              <a:rPr lang="en-US" sz="2000" smtClean="0">
                <a:latin typeface="Arial" charset="0"/>
                <a:cs typeface="Arial" charset="0"/>
              </a:rPr>
              <a:t>Matt Rotelli</a:t>
            </a:r>
          </a:p>
          <a:p>
            <a:pPr lvl="1"/>
            <a:r>
              <a:rPr lang="en-US" sz="2000" smtClean="0">
                <a:latin typeface="Arial" charset="0"/>
                <a:cs typeface="Arial" charset="0"/>
              </a:rPr>
              <a:t>Alex Dmitrienko</a:t>
            </a:r>
          </a:p>
          <a:p>
            <a:endParaRPr lang="en-US" sz="2000" smtClean="0">
              <a:latin typeface="Arial" charset="0"/>
              <a:cs typeface="Arial" charset="0"/>
            </a:endParaRPr>
          </a:p>
          <a:p>
            <a:r>
              <a:rPr lang="en-US" sz="2000" smtClean="0">
                <a:latin typeface="Arial" charset="0"/>
                <a:cs typeface="Arial" charset="0"/>
              </a:rPr>
              <a:t>FDA </a:t>
            </a:r>
          </a:p>
          <a:p>
            <a:pPr lvl="1"/>
            <a:r>
              <a:rPr lang="en-US" sz="2000" smtClean="0">
                <a:latin typeface="Arial" charset="0"/>
                <a:cs typeface="Arial" charset="0"/>
              </a:rPr>
              <a:t>Bob O’Neill</a:t>
            </a:r>
          </a:p>
          <a:p>
            <a:pPr lvl="1"/>
            <a:r>
              <a:rPr lang="en-US" sz="2000" smtClean="0">
                <a:latin typeface="Arial" charset="0"/>
                <a:cs typeface="Arial" charset="0"/>
              </a:rPr>
              <a:t>Bob Temple</a:t>
            </a:r>
          </a:p>
          <a:p>
            <a:pPr lvl="1"/>
            <a:r>
              <a:rPr lang="en-US" sz="2000" smtClean="0">
                <a:latin typeface="Arial" charset="0"/>
                <a:cs typeface="Arial" charset="0"/>
              </a:rPr>
              <a:t>Sue Jane Wang</a:t>
            </a:r>
          </a:p>
          <a:p>
            <a:pPr lvl="1"/>
            <a:r>
              <a:rPr lang="en-US" sz="2000" smtClean="0">
                <a:latin typeface="Arial" charset="0"/>
                <a:cs typeface="Arial" charset="0"/>
              </a:rPr>
              <a:t>Ram Tiwari</a:t>
            </a:r>
          </a:p>
        </p:txBody>
      </p:sp>
      <p:sp>
        <p:nvSpPr>
          <p:cNvPr id="23554" name="Title 2"/>
          <p:cNvSpPr>
            <a:spLocks noGrp="1"/>
          </p:cNvSpPr>
          <p:nvPr>
            <p:ph type="title"/>
          </p:nvPr>
        </p:nvSpPr>
        <p:spPr>
          <a:xfrm>
            <a:off x="474663" y="274638"/>
            <a:ext cx="6419850" cy="563562"/>
          </a:xfrm>
        </p:spPr>
        <p:txBody>
          <a:bodyPr/>
          <a:lstStyle/>
          <a:p>
            <a:r>
              <a:rPr lang="en-US" smtClean="0">
                <a:latin typeface="Arial" charset="0"/>
                <a:cs typeface="Arial" charset="0"/>
              </a:rPr>
              <a:t>Potential speakers to invite</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2ECF9719-8B6D-432D-ACF0-010B5EFC902E}" type="slidenum">
              <a:rPr lang="en-US" smtClean="0"/>
              <a:pPr>
                <a:defRPr/>
              </a:pPr>
              <a:t>111</a:t>
            </a:fld>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238127" y="609600"/>
            <a:ext cx="8081963" cy="1143000"/>
          </a:xfrm>
        </p:spPr>
        <p:txBody>
          <a:bodyPr rtlCol="0">
            <a:normAutofit fontScale="90000"/>
          </a:bodyPr>
          <a:lstStyle/>
          <a:p>
            <a:pPr algn="l" eaLnBrk="1" fontAlgn="auto" hangingPunct="1">
              <a:spcAft>
                <a:spcPts val="0"/>
              </a:spcAft>
              <a:defRPr/>
            </a:pP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Track Update</a:t>
            </a: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3600" i="1" dirty="0" smtClean="0">
                <a:solidFill>
                  <a:schemeClr val="bg1"/>
                </a:solidFill>
              </a:rPr>
              <a:t>Track #:  16</a:t>
            </a:r>
            <a:br>
              <a:rPr lang="en-US" sz="3600" i="1" dirty="0" smtClean="0">
                <a:solidFill>
                  <a:schemeClr val="bg1"/>
                </a:solidFill>
              </a:rPr>
            </a:br>
            <a:r>
              <a:rPr lang="en-US" sz="3600" i="1" dirty="0" smtClean="0">
                <a:solidFill>
                  <a:schemeClr val="bg1"/>
                </a:solidFill>
              </a:rPr>
              <a:t>Professional Development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Track Learning Objective and </a:t>
            </a:r>
            <a:r>
              <a:rPr lang="en-US" smtClean="0"/>
              <a:t>Targeted Audience</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113</a:t>
            </a:fld>
            <a:endParaRPr lang="en-US" dirty="0"/>
          </a:p>
        </p:txBody>
      </p:sp>
      <p:sp>
        <p:nvSpPr>
          <p:cNvPr id="7" name="Rectangle 6"/>
          <p:cNvSpPr/>
          <p:nvPr/>
        </p:nvSpPr>
        <p:spPr>
          <a:xfrm>
            <a:off x="792162" y="1905000"/>
            <a:ext cx="8026876" cy="34163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Foster collaborative </a:t>
            </a:r>
            <a:b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innovation through </a:t>
            </a:r>
            <a:b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professional development </a:t>
            </a:r>
            <a:b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education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the focus and flow of this track for 2012?</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114</a:t>
            </a:fld>
            <a:endParaRPr lang="en-US" dirty="0"/>
          </a:p>
        </p:txBody>
      </p:sp>
      <p:sp>
        <p:nvSpPr>
          <p:cNvPr id="7" name="Explosion 1 6"/>
          <p:cNvSpPr/>
          <p:nvPr/>
        </p:nvSpPr>
        <p:spPr>
          <a:xfrm>
            <a:off x="3611562" y="990600"/>
            <a:ext cx="5334000" cy="3200400"/>
          </a:xfrm>
          <a:prstGeom prst="irregularSeal1">
            <a:avLst/>
          </a:prstGeom>
          <a:solidFill>
            <a:srgbClr val="FFFF00"/>
          </a:solidFill>
          <a:ln>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Professional Development!</a:t>
            </a:r>
            <a:endParaRPr lang="en-US" b="1" dirty="0">
              <a:solidFill>
                <a:schemeClr val="tx1"/>
              </a:solidFill>
            </a:endParaRPr>
          </a:p>
        </p:txBody>
      </p:sp>
      <p:sp>
        <p:nvSpPr>
          <p:cNvPr id="8" name="Explosion 1 7"/>
          <p:cNvSpPr/>
          <p:nvPr/>
        </p:nvSpPr>
        <p:spPr>
          <a:xfrm rot="600000">
            <a:off x="237354" y="2191409"/>
            <a:ext cx="5334000" cy="3200400"/>
          </a:xfrm>
          <a:prstGeom prst="irregularSeal1">
            <a:avLst/>
          </a:prstGeom>
          <a:solidFill>
            <a:srgbClr val="FF0000"/>
          </a:solidFill>
          <a:ln>
            <a:solidFill>
              <a:srgbClr val="0070C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Industry-related Academia!</a:t>
            </a:r>
            <a:endParaRPr lang="en-US" b="1" dirty="0">
              <a:solidFill>
                <a:schemeClr val="bg1"/>
              </a:solidFill>
            </a:endParaRPr>
          </a:p>
        </p:txBody>
      </p:sp>
      <p:sp>
        <p:nvSpPr>
          <p:cNvPr id="9" name="Explosion 1 8"/>
          <p:cNvSpPr/>
          <p:nvPr/>
        </p:nvSpPr>
        <p:spPr>
          <a:xfrm rot="-600000">
            <a:off x="3937771" y="3218792"/>
            <a:ext cx="5334000" cy="3200400"/>
          </a:xfrm>
          <a:prstGeom prst="irregularSeal1">
            <a:avLst/>
          </a:prstGeom>
          <a:solidFill>
            <a:srgbClr val="0070C0"/>
          </a:solidFill>
          <a:ln>
            <a:solidFill>
              <a:srgbClr val="FFFF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effectLst>
                  <a:outerShdw blurRad="38100" dist="38100" dir="2700000" algn="tl">
                    <a:srgbClr val="000000">
                      <a:alpha val="43137"/>
                    </a:srgbClr>
                  </a:outerShdw>
                </a:effectLst>
              </a:rPr>
              <a:t>Training!</a:t>
            </a:r>
            <a:endParaRPr lang="en-US"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Provide additional details of  planned content</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115</a:t>
            </a:fld>
            <a:endParaRPr lang="en-US" dirty="0"/>
          </a:p>
        </p:txBody>
      </p:sp>
      <p:pic>
        <p:nvPicPr>
          <p:cNvPr id="8" name="Picture 7" descr="DChitwoodFunIsGood.png"/>
          <p:cNvPicPr>
            <a:picLocks noChangeAspect="1"/>
          </p:cNvPicPr>
          <p:nvPr/>
        </p:nvPicPr>
        <p:blipFill>
          <a:blip r:embed="rId2" cstate="print"/>
          <a:stretch>
            <a:fillRect/>
          </a:stretch>
        </p:blipFill>
        <p:spPr>
          <a:xfrm>
            <a:off x="2392362" y="1295400"/>
            <a:ext cx="5284747" cy="4817369"/>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Possible topics for collaboration with other Tracks </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116</a:t>
            </a:fld>
            <a:endParaRPr lang="en-US" dirty="0"/>
          </a:p>
        </p:txBody>
      </p:sp>
      <p:pic>
        <p:nvPicPr>
          <p:cNvPr id="8193" name="Picture 1"/>
          <p:cNvPicPr>
            <a:picLocks noChangeAspect="1" noChangeArrowheads="1"/>
          </p:cNvPicPr>
          <p:nvPr/>
        </p:nvPicPr>
        <p:blipFill>
          <a:blip r:embed="rId2" cstate="print"/>
          <a:srcRect/>
          <a:stretch>
            <a:fillRect/>
          </a:stretch>
        </p:blipFill>
        <p:spPr bwMode="auto">
          <a:xfrm>
            <a:off x="1706562" y="1676400"/>
            <a:ext cx="5943601" cy="4257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are the gaps?  If any?</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117</a:t>
            </a:fld>
            <a:endParaRPr lang="en-US" dirty="0"/>
          </a:p>
        </p:txBody>
      </p:sp>
      <p:pic>
        <p:nvPicPr>
          <p:cNvPr id="7169" name="Picture 1"/>
          <p:cNvPicPr>
            <a:picLocks noChangeAspect="1" noChangeArrowheads="1"/>
          </p:cNvPicPr>
          <p:nvPr/>
        </p:nvPicPr>
        <p:blipFill>
          <a:blip r:embed="rId2" cstate="print"/>
          <a:srcRect/>
          <a:stretch>
            <a:fillRect/>
          </a:stretch>
        </p:blipFill>
        <p:spPr bwMode="auto">
          <a:xfrm>
            <a:off x="2849563" y="1524000"/>
            <a:ext cx="3810000" cy="3810000"/>
          </a:xfrm>
          <a:prstGeom prst="rect">
            <a:avLst/>
          </a:prstGeom>
          <a:noFill/>
          <a:ln w="9525">
            <a:noFill/>
            <a:miter lim="800000"/>
            <a:headEnd/>
            <a:tailEnd/>
          </a:ln>
        </p:spPr>
      </p:pic>
      <p:sp>
        <p:nvSpPr>
          <p:cNvPr id="9" name="&quot;No&quot; Symbol 8"/>
          <p:cNvSpPr/>
          <p:nvPr/>
        </p:nvSpPr>
        <p:spPr>
          <a:xfrm>
            <a:off x="2697162" y="1524000"/>
            <a:ext cx="4114800" cy="3886200"/>
          </a:xfrm>
          <a:prstGeom prst="noSmoking">
            <a:avLst>
              <a:gd name="adj" fmla="val 3047"/>
            </a:avLst>
          </a:prstGeom>
          <a:solidFill>
            <a:srgbClr val="C00000">
              <a:alpha val="46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track16.jpg"/>
          <p:cNvPicPr>
            <a:picLocks noGrp="1" noChangeAspect="1"/>
          </p:cNvPicPr>
          <p:nvPr>
            <p:ph idx="1"/>
          </p:nvPr>
        </p:nvPicPr>
        <p:blipFill>
          <a:blip r:embed="rId2" cstate="print"/>
          <a:stretch>
            <a:fillRect/>
          </a:stretch>
        </p:blipFill>
        <p:spPr>
          <a:xfrm>
            <a:off x="1475934" y="1600200"/>
            <a:ext cx="6557258" cy="4525963"/>
          </a:xfrm>
        </p:spPr>
      </p:pic>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118</a:t>
            </a:fld>
            <a:endParaRPr lang="en-US" dirty="0"/>
          </a:p>
        </p:txBody>
      </p:sp>
      <p:sp>
        <p:nvSpPr>
          <p:cNvPr id="7" name="Rectangle 6"/>
          <p:cNvSpPr/>
          <p:nvPr/>
        </p:nvSpPr>
        <p:spPr>
          <a:xfrm>
            <a:off x="0" y="0"/>
            <a:ext cx="95091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50362" y="228600"/>
            <a:ext cx="25876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p:cNvPicPr>
            <a:picLocks noChangeAspect="1" noChangeArrowheads="1"/>
          </p:cNvPicPr>
          <p:nvPr/>
        </p:nvPicPr>
        <p:blipFill>
          <a:blip r:embed="rId3" cstate="print"/>
          <a:srcRect/>
          <a:stretch>
            <a:fillRect/>
          </a:stretch>
        </p:blipFill>
        <p:spPr bwMode="auto">
          <a:xfrm>
            <a:off x="392113" y="100013"/>
            <a:ext cx="8724900" cy="665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a:xfrm>
            <a:off x="474663" y="274638"/>
            <a:ext cx="8559800" cy="1143000"/>
          </a:xfrm>
        </p:spPr>
        <p:txBody>
          <a:bodyPr/>
          <a:lstStyle/>
          <a:p>
            <a:r>
              <a:rPr lang="en-US" smtClean="0">
                <a:latin typeface="Arial" charset="0"/>
                <a:cs typeface="Arial" charset="0"/>
              </a:rPr>
              <a:t>Possible topics for collaboration with other Tracks </a:t>
            </a:r>
          </a:p>
        </p:txBody>
      </p:sp>
      <p:sp>
        <p:nvSpPr>
          <p:cNvPr id="21506" name="Rectangle 7"/>
          <p:cNvSpPr>
            <a:spLocks noGrp="1"/>
          </p:cNvSpPr>
          <p:nvPr>
            <p:ph type="body" idx="4294967295"/>
          </p:nvPr>
        </p:nvSpPr>
        <p:spPr/>
        <p:txBody>
          <a:bodyPr/>
          <a:lstStyle/>
          <a:p>
            <a:r>
              <a:rPr lang="en-US" smtClean="0">
                <a:latin typeface="Arial" charset="0"/>
                <a:cs typeface="Arial" charset="0"/>
              </a:rPr>
              <a:t>Pharmacogenomics and Companion Diagnostics</a:t>
            </a:r>
          </a:p>
          <a:p>
            <a:r>
              <a:rPr lang="en-US" smtClean="0">
                <a:latin typeface="Arial" charset="0"/>
                <a:cs typeface="Arial" charset="0"/>
              </a:rPr>
              <a:t>Development in Asia, including leveraging CROs</a:t>
            </a:r>
          </a:p>
          <a:p>
            <a:r>
              <a:rPr lang="en-US" smtClean="0">
                <a:latin typeface="Arial" charset="0"/>
                <a:cs typeface="Arial" charset="0"/>
              </a:rPr>
              <a:t>Execution of protocols</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DDF07840-B771-4BF7-B9B7-2304076DEC14}"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474663" y="274638"/>
            <a:ext cx="8559800" cy="1143000"/>
          </a:xfrm>
        </p:spPr>
        <p:txBody>
          <a:bodyPr/>
          <a:lstStyle/>
          <a:p>
            <a:r>
              <a:rPr lang="en-US" smtClean="0">
                <a:latin typeface="Arial" charset="0"/>
                <a:cs typeface="Arial" charset="0"/>
              </a:rPr>
              <a:t>Where are the gaps?  If any?</a:t>
            </a:r>
          </a:p>
        </p:txBody>
      </p:sp>
      <p:sp>
        <p:nvSpPr>
          <p:cNvPr id="22530" name="Rectangle 7"/>
          <p:cNvSpPr>
            <a:spLocks noGrp="1"/>
          </p:cNvSpPr>
          <p:nvPr>
            <p:ph type="body" idx="4294967295"/>
          </p:nvPr>
        </p:nvSpPr>
        <p:spPr/>
        <p:txBody>
          <a:bodyPr/>
          <a:lstStyle/>
          <a:p>
            <a:r>
              <a:rPr lang="en-US" smtClean="0">
                <a:latin typeface="Arial" charset="0"/>
                <a:cs typeface="Arial" charset="0"/>
              </a:rPr>
              <a:t>Abstracts (in general) were not as high quality as anticipated</a:t>
            </a:r>
          </a:p>
          <a:p>
            <a:pPr lvl="1"/>
            <a:r>
              <a:rPr lang="en-US" smtClean="0">
                <a:latin typeface="Arial" charset="0"/>
                <a:cs typeface="Arial" charset="0"/>
              </a:rPr>
              <a:t>Tended to be CRO and clin ops focused</a:t>
            </a:r>
          </a:p>
          <a:p>
            <a:pPr lvl="1"/>
            <a:r>
              <a:rPr lang="en-US" smtClean="0">
                <a:latin typeface="Arial" charset="0"/>
                <a:cs typeface="Arial" charset="0"/>
              </a:rPr>
              <a:t>Not enough high-quality abstracts to be as selective as we would have liked</a:t>
            </a:r>
          </a:p>
          <a:p>
            <a:r>
              <a:rPr lang="en-US" smtClean="0">
                <a:latin typeface="Arial" charset="0"/>
                <a:cs typeface="Arial" charset="0"/>
              </a:rPr>
              <a:t>General immaturity (across industry?) in portfolio management and strategic planning</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B69756BB-C1FE-4F27-B50D-F403F4C3D62D}"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474663" y="274638"/>
            <a:ext cx="8559800" cy="1143000"/>
          </a:xfrm>
        </p:spPr>
        <p:txBody>
          <a:bodyPr/>
          <a:lstStyle/>
          <a:p>
            <a:r>
              <a:rPr lang="en-US" smtClean="0">
                <a:latin typeface="Arial" charset="0"/>
                <a:cs typeface="Arial" charset="0"/>
              </a:rPr>
              <a:t>Potential speakers to invite</a:t>
            </a:r>
          </a:p>
        </p:txBody>
      </p:sp>
      <p:sp>
        <p:nvSpPr>
          <p:cNvPr id="23554" name="Rectangle 7"/>
          <p:cNvSpPr>
            <a:spLocks noGrp="1"/>
          </p:cNvSpPr>
          <p:nvPr>
            <p:ph type="body" idx="4294967295"/>
          </p:nvPr>
        </p:nvSpPr>
        <p:spPr/>
        <p:txBody>
          <a:bodyPr/>
          <a:lstStyle/>
          <a:p>
            <a:pPr>
              <a:lnSpc>
                <a:spcPct val="90000"/>
              </a:lnSpc>
            </a:pPr>
            <a:r>
              <a:rPr lang="en-US" sz="2400" smtClean="0">
                <a:latin typeface="Arial" charset="0"/>
                <a:cs typeface="Arial" charset="0"/>
              </a:rPr>
              <a:t>Peter Ray, BMS (Portfolio Mgmt) – has accepted</a:t>
            </a:r>
          </a:p>
          <a:p>
            <a:pPr>
              <a:lnSpc>
                <a:spcPct val="90000"/>
              </a:lnSpc>
            </a:pPr>
            <a:endParaRPr lang="en-US" sz="2400" smtClean="0">
              <a:latin typeface="Arial" charset="0"/>
              <a:cs typeface="Arial" charset="0"/>
            </a:endParaRPr>
          </a:p>
          <a:p>
            <a:pPr>
              <a:lnSpc>
                <a:spcPct val="90000"/>
              </a:lnSpc>
            </a:pPr>
            <a:endParaRPr lang="en-US" sz="2400" smtClean="0">
              <a:latin typeface="Arial" charset="0"/>
              <a:cs typeface="Arial" charset="0"/>
            </a:endParaRPr>
          </a:p>
          <a:p>
            <a:pPr>
              <a:lnSpc>
                <a:spcPct val="90000"/>
              </a:lnSpc>
            </a:pPr>
            <a:r>
              <a:rPr lang="en-US" sz="2400" smtClean="0">
                <a:latin typeface="Arial" charset="0"/>
                <a:cs typeface="Arial" charset="0"/>
              </a:rPr>
              <a:t>NOTES:</a:t>
            </a:r>
          </a:p>
          <a:p>
            <a:pPr>
              <a:lnSpc>
                <a:spcPct val="90000"/>
              </a:lnSpc>
            </a:pPr>
            <a:r>
              <a:rPr lang="en-US" sz="2400" smtClean="0">
                <a:latin typeface="Arial" charset="0"/>
                <a:cs typeface="Arial" charset="0"/>
              </a:rPr>
              <a:t>Potential approach to scheduling of sessions should take into account the opportunity of day registrations, given the proximity of Philadelphia to many major pharma and CROs</a:t>
            </a:r>
          </a:p>
          <a:p>
            <a:pPr lvl="1">
              <a:lnSpc>
                <a:spcPct val="90000"/>
              </a:lnSpc>
            </a:pPr>
            <a:r>
              <a:rPr lang="en-US" sz="2000" smtClean="0">
                <a:latin typeface="Arial" charset="0"/>
                <a:cs typeface="Arial" charset="0"/>
              </a:rPr>
              <a:t>Preference to put all PM topics or portfolio topics on a single day to encourage day registrations for those interested in that topic?</a:t>
            </a:r>
          </a:p>
          <a:p>
            <a:pPr>
              <a:lnSpc>
                <a:spcPct val="90000"/>
              </a:lnSpc>
            </a:pPr>
            <a:r>
              <a:rPr lang="en-US" sz="2400" smtClean="0">
                <a:latin typeface="Arial" charset="0"/>
                <a:cs typeface="Arial" charset="0"/>
              </a:rPr>
              <a:t>Will discuss further suggesting some of the B abstracts for posters and whether/how to give feedback to abstract authors whose abstracts were not selected</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A2E06266-9203-4A31-9E2D-34FECE9B874E}"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idx="4294967295"/>
          </p:nvPr>
        </p:nvSpPr>
        <p:spPr>
          <a:xfrm>
            <a:off x="238125" y="609600"/>
            <a:ext cx="8081963" cy="1143000"/>
          </a:xfrm>
        </p:spPr>
        <p:txBody>
          <a:bodyPr/>
          <a:lstStyle/>
          <a:p>
            <a:pPr algn="l" eaLnBrk="1" hangingPunct="1"/>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Track Update</a:t>
            </a: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3200" i="1" smtClean="0">
                <a:solidFill>
                  <a:schemeClr val="bg1"/>
                </a:solidFill>
                <a:latin typeface="Arial" charset="0"/>
                <a:cs typeface="Arial" charset="0"/>
              </a:rPr>
              <a:t>Track 3:  Innovative Partnering</a:t>
            </a:r>
            <a:br>
              <a:rPr lang="en-US" sz="3200" i="1" smtClean="0">
                <a:solidFill>
                  <a:schemeClr val="bg1"/>
                </a:solidFill>
                <a:latin typeface="Arial" charset="0"/>
                <a:cs typeface="Arial" charset="0"/>
              </a:rPr>
            </a:br>
            <a:r>
              <a:rPr lang="en-US" sz="3200" i="1" smtClean="0">
                <a:solidFill>
                  <a:schemeClr val="bg1"/>
                </a:solidFill>
                <a:latin typeface="Arial" charset="0"/>
                <a:cs typeface="Arial" charset="0"/>
              </a:rPr>
              <a:t>Models and Outsourcing </a:t>
            </a:r>
            <a:br>
              <a:rPr lang="en-US" sz="3200" i="1" smtClean="0">
                <a:solidFill>
                  <a:schemeClr val="bg1"/>
                </a:solidFill>
                <a:latin typeface="Arial" charset="0"/>
                <a:cs typeface="Arial" charset="0"/>
              </a:rPr>
            </a:br>
            <a:r>
              <a:rPr lang="en-US" sz="3200" i="1" smtClean="0">
                <a:solidFill>
                  <a:schemeClr val="bg1"/>
                </a:solidFill>
                <a:latin typeface="Arial" charset="0"/>
                <a:cs typeface="Arial" charset="0"/>
              </a:rPr>
              <a:t>Strategies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
          <p:cNvSpPr>
            <a:spLocks noGrp="1"/>
          </p:cNvSpPr>
          <p:nvPr>
            <p:ph type="title"/>
          </p:nvPr>
        </p:nvSpPr>
        <p:spPr>
          <a:xfrm>
            <a:off x="474663" y="274638"/>
            <a:ext cx="8559800" cy="1143000"/>
          </a:xfrm>
        </p:spPr>
        <p:txBody>
          <a:bodyPr/>
          <a:lstStyle/>
          <a:p>
            <a:r>
              <a:rPr lang="en-US" smtClean="0">
                <a:latin typeface="Arial" charset="0"/>
                <a:cs typeface="Arial" charset="0"/>
              </a:rPr>
              <a:t>Track Learning Objective and Target Audience</a:t>
            </a:r>
          </a:p>
        </p:txBody>
      </p:sp>
      <p:sp>
        <p:nvSpPr>
          <p:cNvPr id="18434" name="Rectangle 7"/>
          <p:cNvSpPr>
            <a:spLocks noGrp="1"/>
          </p:cNvSpPr>
          <p:nvPr>
            <p:ph type="body" idx="4294967295"/>
          </p:nvPr>
        </p:nvSpPr>
        <p:spPr/>
        <p:txBody>
          <a:bodyPr/>
          <a:lstStyle/>
          <a:p>
            <a:pPr>
              <a:lnSpc>
                <a:spcPct val="90000"/>
              </a:lnSpc>
            </a:pPr>
            <a:r>
              <a:rPr lang="en-US" sz="2800" smtClean="0">
                <a:latin typeface="Arial" charset="0"/>
                <a:cs typeface="Arial" charset="0"/>
              </a:rPr>
              <a:t>Learning Objective</a:t>
            </a:r>
          </a:p>
          <a:p>
            <a:pPr lvl="1">
              <a:lnSpc>
                <a:spcPct val="90000"/>
              </a:lnSpc>
            </a:pPr>
            <a:r>
              <a:rPr lang="en-US" sz="2400" smtClean="0">
                <a:latin typeface="Arial" charset="0"/>
                <a:cs typeface="Arial" charset="0"/>
              </a:rPr>
              <a:t>Identify innovative partnering models and unique outsourcing strategies that are shaping the way in which pharmaceutical and biotechnology companies work with CROs and other service providers academia, co-development partners and other organizations.</a:t>
            </a:r>
          </a:p>
          <a:p>
            <a:pPr>
              <a:lnSpc>
                <a:spcPct val="90000"/>
              </a:lnSpc>
            </a:pPr>
            <a:r>
              <a:rPr lang="en-US" sz="2800" smtClean="0">
                <a:latin typeface="Arial" charset="0"/>
                <a:cs typeface="Arial" charset="0"/>
              </a:rPr>
              <a:t>Target Audience</a:t>
            </a:r>
          </a:p>
          <a:p>
            <a:pPr lvl="1">
              <a:lnSpc>
                <a:spcPct val="90000"/>
              </a:lnSpc>
            </a:pPr>
            <a:r>
              <a:rPr lang="en-US" sz="2400" smtClean="0">
                <a:latin typeface="Arial" charset="0"/>
                <a:cs typeface="Arial" charset="0"/>
              </a:rPr>
              <a:t>Pharma/Biotech R&amp;D leaders involved in partnering and outsourcing with service providers</a:t>
            </a:r>
          </a:p>
          <a:p>
            <a:pPr lvl="1">
              <a:lnSpc>
                <a:spcPct val="90000"/>
              </a:lnSpc>
            </a:pPr>
            <a:r>
              <a:rPr lang="en-US" sz="2400" smtClean="0">
                <a:latin typeface="Arial" charset="0"/>
                <a:cs typeface="Arial" charset="0"/>
              </a:rPr>
              <a:t>CRO leaders involved in partnering with sponsors</a:t>
            </a:r>
          </a:p>
          <a:p>
            <a:pPr lvl="1">
              <a:lnSpc>
                <a:spcPct val="90000"/>
              </a:lnSpc>
            </a:pPr>
            <a:r>
              <a:rPr lang="en-US" sz="2400" smtClean="0">
                <a:latin typeface="Arial" charset="0"/>
                <a:cs typeface="Arial" charset="0"/>
              </a:rPr>
              <a:t>Leaders from academia, non-profits, etc.</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B6CB230E-F71E-4987-A19F-2BC71370D268}"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a:xfrm>
            <a:off x="474663" y="274638"/>
            <a:ext cx="8559800" cy="1143000"/>
          </a:xfrm>
        </p:spPr>
        <p:txBody>
          <a:bodyPr/>
          <a:lstStyle/>
          <a:p>
            <a:r>
              <a:rPr lang="en-US" smtClean="0">
                <a:latin typeface="Arial" charset="0"/>
                <a:cs typeface="Arial" charset="0"/>
              </a:rPr>
              <a:t>What is the focus and flow of this track for 2012?</a:t>
            </a:r>
          </a:p>
        </p:txBody>
      </p:sp>
      <p:sp>
        <p:nvSpPr>
          <p:cNvPr id="19458" name="Rectangle 7"/>
          <p:cNvSpPr>
            <a:spLocks noGrp="1"/>
          </p:cNvSpPr>
          <p:nvPr>
            <p:ph type="body" idx="4294967295"/>
          </p:nvPr>
        </p:nvSpPr>
        <p:spPr/>
        <p:txBody>
          <a:bodyPr/>
          <a:lstStyle/>
          <a:p>
            <a:pPr>
              <a:lnSpc>
                <a:spcPct val="90000"/>
              </a:lnSpc>
            </a:pPr>
            <a:r>
              <a:rPr lang="en-US" smtClean="0">
                <a:latin typeface="Arial" charset="0"/>
                <a:cs typeface="Arial" charset="0"/>
              </a:rPr>
              <a:t>Focus</a:t>
            </a:r>
          </a:p>
          <a:p>
            <a:pPr lvl="1">
              <a:lnSpc>
                <a:spcPct val="90000"/>
              </a:lnSpc>
            </a:pPr>
            <a:r>
              <a:rPr lang="en-US" smtClean="0">
                <a:latin typeface="Arial" charset="0"/>
                <a:cs typeface="Arial" charset="0"/>
              </a:rPr>
              <a:t>CRO / Sponsor collaboration </a:t>
            </a:r>
          </a:p>
          <a:p>
            <a:pPr lvl="1">
              <a:lnSpc>
                <a:spcPct val="90000"/>
              </a:lnSpc>
            </a:pPr>
            <a:r>
              <a:rPr lang="en-US" b="1" smtClean="0">
                <a:latin typeface="Arial" charset="0"/>
                <a:cs typeface="Arial" charset="0"/>
              </a:rPr>
              <a:t>Other types of collaboration</a:t>
            </a:r>
          </a:p>
          <a:p>
            <a:pPr lvl="1">
              <a:lnSpc>
                <a:spcPct val="90000"/>
              </a:lnSpc>
            </a:pPr>
            <a:endParaRPr lang="en-US" b="1" smtClean="0">
              <a:latin typeface="Arial" charset="0"/>
              <a:cs typeface="Arial" charset="0"/>
            </a:endParaRPr>
          </a:p>
          <a:p>
            <a:pPr>
              <a:lnSpc>
                <a:spcPct val="90000"/>
              </a:lnSpc>
            </a:pPr>
            <a:r>
              <a:rPr lang="en-US" smtClean="0">
                <a:latin typeface="Arial" charset="0"/>
                <a:cs typeface="Arial" charset="0"/>
              </a:rPr>
              <a:t>Flow </a:t>
            </a:r>
          </a:p>
          <a:p>
            <a:pPr lvl="1">
              <a:lnSpc>
                <a:spcPct val="90000"/>
              </a:lnSpc>
            </a:pPr>
            <a:r>
              <a:rPr lang="en-US" smtClean="0">
                <a:latin typeface="Arial" charset="0"/>
                <a:cs typeface="Arial" charset="0"/>
              </a:rPr>
              <a:t>CRO Industry</a:t>
            </a:r>
          </a:p>
          <a:p>
            <a:pPr lvl="1">
              <a:lnSpc>
                <a:spcPct val="90000"/>
              </a:lnSpc>
            </a:pPr>
            <a:r>
              <a:rPr lang="en-US" smtClean="0">
                <a:latin typeface="Arial" charset="0"/>
                <a:cs typeface="Arial" charset="0"/>
              </a:rPr>
              <a:t>Sponsor / CRO Collaborations </a:t>
            </a:r>
          </a:p>
          <a:p>
            <a:pPr lvl="1">
              <a:lnSpc>
                <a:spcPct val="90000"/>
              </a:lnSpc>
            </a:pPr>
            <a:r>
              <a:rPr lang="en-US" smtClean="0">
                <a:latin typeface="Arial" charset="0"/>
                <a:cs typeface="Arial" charset="0"/>
              </a:rPr>
              <a:t>Other Collaborations</a:t>
            </a:r>
          </a:p>
          <a:p>
            <a:pPr lvl="1">
              <a:lnSpc>
                <a:spcPct val="90000"/>
              </a:lnSpc>
            </a:pPr>
            <a:r>
              <a:rPr lang="en-US" smtClean="0">
                <a:latin typeface="Arial" charset="0"/>
                <a:cs typeface="Arial" charset="0"/>
              </a:rPr>
              <a:t>CRO Consortium</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D23259AA-CB5F-48DB-96DE-7863DF07AB0F}"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p:cNvSpPr>
            <a:spLocks noGrp="1"/>
          </p:cNvSpPr>
          <p:nvPr>
            <p:ph type="title"/>
          </p:nvPr>
        </p:nvSpPr>
        <p:spPr>
          <a:xfrm>
            <a:off x="474663" y="274638"/>
            <a:ext cx="8559800" cy="1143000"/>
          </a:xfrm>
        </p:spPr>
        <p:txBody>
          <a:bodyPr/>
          <a:lstStyle/>
          <a:p>
            <a:r>
              <a:rPr lang="en-US" smtClean="0">
                <a:latin typeface="Arial" charset="0"/>
                <a:cs typeface="Arial" charset="0"/>
              </a:rPr>
              <a:t>Provide additional details of  planned content</a:t>
            </a:r>
          </a:p>
        </p:txBody>
      </p:sp>
      <p:sp>
        <p:nvSpPr>
          <p:cNvPr id="20482" name="Rectangle 7"/>
          <p:cNvSpPr>
            <a:spLocks noGrp="1"/>
          </p:cNvSpPr>
          <p:nvPr>
            <p:ph type="body" idx="4294967295"/>
          </p:nvPr>
        </p:nvSpPr>
        <p:spPr>
          <a:xfrm>
            <a:off x="474663" y="1371600"/>
            <a:ext cx="8559800" cy="4525963"/>
          </a:xfrm>
        </p:spPr>
        <p:txBody>
          <a:bodyPr/>
          <a:lstStyle/>
          <a:p>
            <a:pPr>
              <a:lnSpc>
                <a:spcPct val="80000"/>
              </a:lnSpc>
            </a:pPr>
            <a:r>
              <a:rPr lang="en-US" sz="1600" smtClean="0">
                <a:latin typeface="Arial" charset="0"/>
                <a:cs typeface="Arial" charset="0"/>
              </a:rPr>
              <a:t>CRO Industry</a:t>
            </a:r>
          </a:p>
          <a:p>
            <a:pPr lvl="1">
              <a:lnSpc>
                <a:spcPct val="80000"/>
              </a:lnSpc>
            </a:pPr>
            <a:r>
              <a:rPr lang="en-US" sz="1400" smtClean="0">
                <a:latin typeface="Arial" charset="0"/>
                <a:cs typeface="Arial" charset="0"/>
              </a:rPr>
              <a:t>ACRO Executive Roundtable</a:t>
            </a:r>
          </a:p>
          <a:p>
            <a:pPr lvl="1">
              <a:lnSpc>
                <a:spcPct val="80000"/>
              </a:lnSpc>
            </a:pPr>
            <a:r>
              <a:rPr lang="en-US" sz="1400" smtClean="0">
                <a:latin typeface="Arial" charset="0"/>
                <a:cs typeface="Arial" charset="0"/>
              </a:rPr>
              <a:t>Avoca Industry Survey with reactions from sponsors and CROs</a:t>
            </a:r>
          </a:p>
          <a:p>
            <a:pPr lvl="1">
              <a:lnSpc>
                <a:spcPct val="80000"/>
              </a:lnSpc>
            </a:pPr>
            <a:r>
              <a:rPr lang="en-US" sz="1400" smtClean="0">
                <a:latin typeface="Arial" charset="0"/>
                <a:cs typeface="Arial" charset="0"/>
              </a:rPr>
              <a:t>Hidden costs and consequences of Sponsor CRO partnerships</a:t>
            </a:r>
          </a:p>
          <a:p>
            <a:pPr>
              <a:lnSpc>
                <a:spcPct val="80000"/>
              </a:lnSpc>
            </a:pPr>
            <a:r>
              <a:rPr lang="en-US" sz="1600" smtClean="0">
                <a:latin typeface="Arial" charset="0"/>
                <a:cs typeface="Arial" charset="0"/>
              </a:rPr>
              <a:t>Sponsor / CRO Collaborations </a:t>
            </a:r>
          </a:p>
          <a:p>
            <a:pPr lvl="1">
              <a:lnSpc>
                <a:spcPct val="80000"/>
              </a:lnSpc>
            </a:pPr>
            <a:r>
              <a:rPr lang="en-US" sz="1400" smtClean="0">
                <a:latin typeface="Arial" charset="0"/>
                <a:cs typeface="Arial" charset="0"/>
              </a:rPr>
              <a:t>Preferred provider partnerships</a:t>
            </a:r>
          </a:p>
          <a:p>
            <a:pPr lvl="1">
              <a:lnSpc>
                <a:spcPct val="80000"/>
              </a:lnSpc>
            </a:pPr>
            <a:r>
              <a:rPr lang="en-US" sz="1400" smtClean="0">
                <a:latin typeface="Arial" charset="0"/>
                <a:cs typeface="Arial" charset="0"/>
              </a:rPr>
              <a:t>Virtual pharma partnerships</a:t>
            </a:r>
          </a:p>
          <a:p>
            <a:pPr lvl="1">
              <a:lnSpc>
                <a:spcPct val="80000"/>
              </a:lnSpc>
            </a:pPr>
            <a:r>
              <a:rPr lang="en-US" sz="1400" smtClean="0">
                <a:latin typeface="Arial" charset="0"/>
                <a:cs typeface="Arial" charset="0"/>
              </a:rPr>
              <a:t>Multi-discipline long term partnership</a:t>
            </a:r>
          </a:p>
          <a:p>
            <a:pPr lvl="1">
              <a:lnSpc>
                <a:spcPct val="80000"/>
              </a:lnSpc>
            </a:pPr>
            <a:r>
              <a:rPr lang="en-US" sz="1400" smtClean="0">
                <a:latin typeface="Arial" charset="0"/>
                <a:cs typeface="Arial" charset="0"/>
              </a:rPr>
              <a:t>Balanced scorecard</a:t>
            </a:r>
          </a:p>
          <a:p>
            <a:pPr lvl="1">
              <a:lnSpc>
                <a:spcPct val="80000"/>
              </a:lnSpc>
            </a:pPr>
            <a:r>
              <a:rPr lang="en-US" sz="1400" smtClean="0">
                <a:latin typeface="Arial" charset="0"/>
                <a:cs typeface="Arial" charset="0"/>
              </a:rPr>
              <a:t>Pharma / CRO Risk sharing</a:t>
            </a:r>
          </a:p>
          <a:p>
            <a:pPr lvl="1">
              <a:lnSpc>
                <a:spcPct val="80000"/>
              </a:lnSpc>
            </a:pPr>
            <a:r>
              <a:rPr lang="en-US" sz="1400" smtClean="0">
                <a:latin typeface="Arial" charset="0"/>
                <a:cs typeface="Arial" charset="0"/>
              </a:rPr>
              <a:t>Vaccine development partnership</a:t>
            </a:r>
          </a:p>
          <a:p>
            <a:pPr lvl="1">
              <a:lnSpc>
                <a:spcPct val="80000"/>
              </a:lnSpc>
            </a:pPr>
            <a:r>
              <a:rPr lang="en-US" sz="1400" smtClean="0">
                <a:latin typeface="Arial" charset="0"/>
                <a:cs typeface="Arial" charset="0"/>
              </a:rPr>
              <a:t>Using technology to build successful partnerships</a:t>
            </a:r>
          </a:p>
          <a:p>
            <a:pPr lvl="1">
              <a:lnSpc>
                <a:spcPct val="80000"/>
              </a:lnSpc>
            </a:pPr>
            <a:r>
              <a:rPr lang="en-US" sz="1400" smtClean="0">
                <a:latin typeface="Arial" charset="0"/>
                <a:cs typeface="Arial" charset="0"/>
              </a:rPr>
              <a:t>Functional Service Provider partnerships</a:t>
            </a:r>
          </a:p>
          <a:p>
            <a:pPr>
              <a:lnSpc>
                <a:spcPct val="80000"/>
              </a:lnSpc>
            </a:pPr>
            <a:r>
              <a:rPr lang="en-US" sz="1600" smtClean="0">
                <a:latin typeface="Arial" charset="0"/>
                <a:cs typeface="Arial" charset="0"/>
              </a:rPr>
              <a:t>Other Collaborations</a:t>
            </a:r>
          </a:p>
          <a:p>
            <a:pPr lvl="1">
              <a:lnSpc>
                <a:spcPct val="80000"/>
              </a:lnSpc>
            </a:pPr>
            <a:r>
              <a:rPr lang="en-US" sz="1400" smtClean="0">
                <a:latin typeface="Arial" charset="0"/>
                <a:cs typeface="Arial" charset="0"/>
              </a:rPr>
              <a:t>Gates Foundation – Not for Profit Development Collaboration</a:t>
            </a:r>
          </a:p>
          <a:p>
            <a:pPr lvl="1">
              <a:lnSpc>
                <a:spcPct val="80000"/>
              </a:lnSpc>
            </a:pPr>
            <a:r>
              <a:rPr lang="en-US" sz="1400" smtClean="0">
                <a:latin typeface="Arial" charset="0"/>
                <a:cs typeface="Arial" charset="0"/>
              </a:rPr>
              <a:t>Patient Advocacy Programs</a:t>
            </a:r>
          </a:p>
          <a:p>
            <a:pPr lvl="1">
              <a:lnSpc>
                <a:spcPct val="80000"/>
              </a:lnSpc>
            </a:pPr>
            <a:r>
              <a:rPr lang="en-US" sz="1400" smtClean="0">
                <a:latin typeface="Arial" charset="0"/>
                <a:cs typeface="Arial" charset="0"/>
              </a:rPr>
              <a:t>Sites, Sponsors, and CROs</a:t>
            </a:r>
          </a:p>
          <a:p>
            <a:pPr lvl="1">
              <a:lnSpc>
                <a:spcPct val="80000"/>
              </a:lnSpc>
            </a:pPr>
            <a:r>
              <a:rPr lang="en-US" sz="1400" smtClean="0">
                <a:latin typeface="Arial" charset="0"/>
                <a:cs typeface="Arial" charset="0"/>
              </a:rPr>
              <a:t>Academia</a:t>
            </a:r>
          </a:p>
          <a:p>
            <a:pPr lvl="1">
              <a:lnSpc>
                <a:spcPct val="80000"/>
              </a:lnSpc>
            </a:pPr>
            <a:r>
              <a:rPr lang="en-US" sz="1400" smtClean="0">
                <a:latin typeface="Arial" charset="0"/>
                <a:cs typeface="Arial" charset="0"/>
              </a:rPr>
              <a:t>Public/Private Partnerships</a:t>
            </a:r>
          </a:p>
          <a:p>
            <a:pPr>
              <a:lnSpc>
                <a:spcPct val="80000"/>
              </a:lnSpc>
            </a:pPr>
            <a:r>
              <a:rPr lang="en-US" sz="1600" smtClean="0">
                <a:latin typeface="Arial" charset="0"/>
                <a:cs typeface="Arial" charset="0"/>
              </a:rPr>
              <a:t>CRO Consortium</a:t>
            </a:r>
          </a:p>
          <a:p>
            <a:pPr lvl="1">
              <a:lnSpc>
                <a:spcPct val="80000"/>
              </a:lnSpc>
            </a:pPr>
            <a:r>
              <a:rPr lang="en-US" sz="1400" smtClean="0">
                <a:latin typeface="Arial" charset="0"/>
                <a:cs typeface="Arial" charset="0"/>
              </a:rPr>
              <a:t>Small CRO Consortium</a:t>
            </a:r>
          </a:p>
          <a:p>
            <a:pPr lvl="1">
              <a:lnSpc>
                <a:spcPct val="80000"/>
              </a:lnSpc>
            </a:pPr>
            <a:r>
              <a:rPr lang="en-US" sz="1400" smtClean="0">
                <a:latin typeface="Arial" charset="0"/>
                <a:cs typeface="Arial" charset="0"/>
              </a:rPr>
              <a:t>Asian Contract Research Consortium</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6AFF1B30-8D11-494C-8BB8-9074D8F9D32A}"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a:xfrm>
            <a:off x="474663" y="274638"/>
            <a:ext cx="8559800" cy="1143000"/>
          </a:xfrm>
        </p:spPr>
        <p:txBody>
          <a:bodyPr/>
          <a:lstStyle/>
          <a:p>
            <a:r>
              <a:rPr lang="en-US" smtClean="0">
                <a:latin typeface="Arial" charset="0"/>
                <a:cs typeface="Arial" charset="0"/>
              </a:rPr>
              <a:t>Possible topics for collaboration with other Tracks </a:t>
            </a:r>
          </a:p>
        </p:txBody>
      </p:sp>
      <p:sp>
        <p:nvSpPr>
          <p:cNvPr id="21506" name="Rectangle 7"/>
          <p:cNvSpPr>
            <a:spLocks noGrp="1"/>
          </p:cNvSpPr>
          <p:nvPr>
            <p:ph type="body" idx="4294967295"/>
          </p:nvPr>
        </p:nvSpPr>
        <p:spPr/>
        <p:txBody>
          <a:bodyPr/>
          <a:lstStyle/>
          <a:p>
            <a:r>
              <a:rPr lang="en-US" smtClean="0">
                <a:latin typeface="Arial" charset="0"/>
                <a:cs typeface="Arial" charset="0"/>
              </a:rPr>
              <a:t>Outsourcing of specific disciplines</a:t>
            </a:r>
          </a:p>
          <a:p>
            <a:pPr lvl="1"/>
            <a:r>
              <a:rPr lang="en-US" smtClean="0">
                <a:latin typeface="Arial" charset="0"/>
                <a:cs typeface="Arial" charset="0"/>
              </a:rPr>
              <a:t>Regulatory, statistics, etc.</a:t>
            </a:r>
          </a:p>
          <a:p>
            <a:r>
              <a:rPr lang="en-US" smtClean="0">
                <a:latin typeface="Arial" charset="0"/>
                <a:cs typeface="Arial" charset="0"/>
              </a:rPr>
              <a:t>Quality and oversight of service providers</a:t>
            </a:r>
          </a:p>
          <a:p>
            <a:pPr lvl="1"/>
            <a:r>
              <a:rPr lang="en-US" smtClean="0">
                <a:latin typeface="Arial" charset="0"/>
                <a:cs typeface="Arial" charset="0"/>
              </a:rPr>
              <a:t>QA</a:t>
            </a:r>
          </a:p>
          <a:p>
            <a:pPr lvl="1"/>
            <a:r>
              <a:rPr lang="en-US" smtClean="0">
                <a:latin typeface="Arial" charset="0"/>
                <a:cs typeface="Arial" charset="0"/>
              </a:rPr>
              <a:t>Sent to SIAC</a:t>
            </a:r>
          </a:p>
          <a:p>
            <a:r>
              <a:rPr lang="en-US" smtClean="0">
                <a:latin typeface="Arial" charset="0"/>
                <a:cs typeface="Arial" charset="0"/>
              </a:rPr>
              <a:t>IT systems for collaborations</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D0D8B8DB-1FB1-4DC3-8563-E39B4B244D3F}"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3562" y="1066800"/>
            <a:ext cx="8559800" cy="4525963"/>
          </a:xfrm>
        </p:spPr>
        <p:txBody>
          <a:bodyPr/>
          <a:lstStyle/>
          <a:p>
            <a:r>
              <a:rPr lang="en-US" dirty="0" smtClean="0"/>
              <a:t>Track Learning Objectives:</a:t>
            </a:r>
          </a:p>
          <a:p>
            <a:pPr lvl="1"/>
            <a:r>
              <a:rPr lang="en-US" sz="2000" dirty="0" smtClean="0"/>
              <a:t>Identify current issues and challenges in clinical trial management and execution</a:t>
            </a:r>
          </a:p>
          <a:p>
            <a:pPr lvl="1"/>
            <a:r>
              <a:rPr lang="en-US" sz="2000" dirty="0" smtClean="0"/>
              <a:t>Reduce clinical trial costs by using innovate practices and technologies</a:t>
            </a:r>
          </a:p>
          <a:p>
            <a:pPr lvl="1"/>
            <a:r>
              <a:rPr lang="en-US" sz="2000" dirty="0" smtClean="0"/>
              <a:t>Ensure ethical treatment of clinical trial participants globally </a:t>
            </a:r>
          </a:p>
          <a:p>
            <a:r>
              <a:rPr lang="en-US" dirty="0" smtClean="0"/>
              <a:t>Targeted Audience</a:t>
            </a:r>
          </a:p>
          <a:p>
            <a:pPr lvl="1"/>
            <a:r>
              <a:rPr lang="en-US" sz="2000" dirty="0" smtClean="0"/>
              <a:t>Clinical operation staff</a:t>
            </a:r>
          </a:p>
          <a:p>
            <a:pPr lvl="1"/>
            <a:r>
              <a:rPr lang="en-US" sz="2000" dirty="0" smtClean="0"/>
              <a:t>Investigator site personnel</a:t>
            </a:r>
          </a:p>
          <a:p>
            <a:pPr lvl="1"/>
            <a:r>
              <a:rPr lang="en-US" sz="2000" dirty="0" smtClean="0"/>
              <a:t>CROs</a:t>
            </a:r>
          </a:p>
          <a:p>
            <a:pPr lvl="1"/>
            <a:r>
              <a:rPr lang="en-US" sz="2000" dirty="0" smtClean="0"/>
              <a:t>Budget managers</a:t>
            </a:r>
          </a:p>
          <a:p>
            <a:pPr lvl="1"/>
            <a:endParaRPr lang="en-US" sz="2000" dirty="0"/>
          </a:p>
        </p:txBody>
      </p:sp>
      <p:sp>
        <p:nvSpPr>
          <p:cNvPr id="3" name="Title 2"/>
          <p:cNvSpPr>
            <a:spLocks noGrp="1"/>
          </p:cNvSpPr>
          <p:nvPr>
            <p:ph type="title"/>
          </p:nvPr>
        </p:nvSpPr>
        <p:spPr/>
        <p:txBody>
          <a:bodyPr/>
          <a:lstStyle/>
          <a:p>
            <a:r>
              <a:rPr lang="en-US" dirty="0" smtClean="0"/>
              <a:t>Track Learning Objective and Targeted Audience</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474663" y="274638"/>
            <a:ext cx="8559800" cy="1143000"/>
          </a:xfrm>
        </p:spPr>
        <p:txBody>
          <a:bodyPr/>
          <a:lstStyle/>
          <a:p>
            <a:r>
              <a:rPr lang="en-US" smtClean="0">
                <a:latin typeface="Arial" charset="0"/>
                <a:cs typeface="Arial" charset="0"/>
              </a:rPr>
              <a:t>Where are the gaps?  If any?</a:t>
            </a:r>
          </a:p>
        </p:txBody>
      </p:sp>
      <p:sp>
        <p:nvSpPr>
          <p:cNvPr id="22530" name="Rectangle 7"/>
          <p:cNvSpPr>
            <a:spLocks noGrp="1"/>
          </p:cNvSpPr>
          <p:nvPr>
            <p:ph type="body" idx="4294967295"/>
          </p:nvPr>
        </p:nvSpPr>
        <p:spPr/>
        <p:txBody>
          <a:bodyPr/>
          <a:lstStyle/>
          <a:p>
            <a:r>
              <a:rPr lang="en-US" smtClean="0">
                <a:latin typeface="Arial" charset="0"/>
                <a:cs typeface="Arial" charset="0"/>
              </a:rPr>
              <a:t> Full Development Partnering Models (including outsourcing and integration of nonclinical development, CMC, regulatory, clinical development, and commercialization)</a:t>
            </a:r>
          </a:p>
          <a:p>
            <a:endParaRPr lang="en-US" smtClean="0">
              <a:latin typeface="Arial" charset="0"/>
              <a:cs typeface="Arial" charset="0"/>
            </a:endParaRP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6B1D3509-8C6E-4C45-9359-C971349ADB3E}"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474663" y="274638"/>
            <a:ext cx="8559800" cy="1143000"/>
          </a:xfrm>
        </p:spPr>
        <p:txBody>
          <a:bodyPr/>
          <a:lstStyle/>
          <a:p>
            <a:r>
              <a:rPr lang="en-US" smtClean="0">
                <a:latin typeface="Arial" charset="0"/>
                <a:cs typeface="Arial" charset="0"/>
              </a:rPr>
              <a:t>Potential speakers to invite</a:t>
            </a:r>
          </a:p>
        </p:txBody>
      </p:sp>
      <p:sp>
        <p:nvSpPr>
          <p:cNvPr id="23554" name="Rectangle 7"/>
          <p:cNvSpPr>
            <a:spLocks noGrp="1"/>
          </p:cNvSpPr>
          <p:nvPr>
            <p:ph type="body" idx="4294967295"/>
          </p:nvPr>
        </p:nvSpPr>
        <p:spPr/>
        <p:txBody>
          <a:bodyPr/>
          <a:lstStyle/>
          <a:p>
            <a:r>
              <a:rPr lang="en-US" smtClean="0">
                <a:latin typeface="Arial" charset="0"/>
                <a:cs typeface="Arial" charset="0"/>
              </a:rPr>
              <a:t>ACRO Executive Roundtable</a:t>
            </a:r>
          </a:p>
          <a:p>
            <a:pPr lvl="1"/>
            <a:r>
              <a:rPr lang="en-US" smtClean="0">
                <a:latin typeface="Arial" charset="0"/>
                <a:cs typeface="Arial" charset="0"/>
              </a:rPr>
              <a:t>Doug Peddicord (Executive Director)</a:t>
            </a:r>
          </a:p>
          <a:p>
            <a:pPr lvl="1"/>
            <a:r>
              <a:rPr lang="en-US" smtClean="0">
                <a:latin typeface="Arial" charset="0"/>
                <a:cs typeface="Arial" charset="0"/>
              </a:rPr>
              <a:t>CRO Executives</a:t>
            </a:r>
          </a:p>
          <a:p>
            <a:pPr lvl="1"/>
            <a:r>
              <a:rPr lang="en-US" smtClean="0">
                <a:latin typeface="Arial" charset="0"/>
                <a:cs typeface="Arial" charset="0"/>
              </a:rPr>
              <a:t>Rob Wright (Editor, Life Science Leader)</a:t>
            </a:r>
          </a:p>
          <a:p>
            <a:pPr lvl="1"/>
            <a:endParaRPr lang="en-US" smtClean="0">
              <a:latin typeface="Arial" charset="0"/>
              <a:cs typeface="Arial" charset="0"/>
            </a:endParaRP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FA0CB431-B396-480B-A9F8-0BDCD04D639A}"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idx="4294967295"/>
          </p:nvPr>
        </p:nvSpPr>
        <p:spPr>
          <a:xfrm>
            <a:off x="238125" y="609600"/>
            <a:ext cx="8081963" cy="1143000"/>
          </a:xfrm>
        </p:spPr>
        <p:txBody>
          <a:bodyPr/>
          <a:lstStyle/>
          <a:p>
            <a:pPr algn="l" eaLnBrk="1" hangingPunct="1"/>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Track Update</a:t>
            </a: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3200" i="1" smtClean="0">
                <a:solidFill>
                  <a:schemeClr val="bg1"/>
                </a:solidFill>
                <a:latin typeface="Arial" charset="0"/>
                <a:cs typeface="Arial" charset="0"/>
              </a:rPr>
              <a:t>Track #:  4 Nonclinical and </a:t>
            </a:r>
            <a:br>
              <a:rPr lang="en-US" sz="3200" i="1" smtClean="0">
                <a:solidFill>
                  <a:schemeClr val="bg1"/>
                </a:solidFill>
                <a:latin typeface="Arial" charset="0"/>
                <a:cs typeface="Arial" charset="0"/>
              </a:rPr>
            </a:br>
            <a:r>
              <a:rPr lang="en-US" sz="3200" i="1" smtClean="0">
                <a:solidFill>
                  <a:schemeClr val="bg1"/>
                </a:solidFill>
                <a:latin typeface="Arial" charset="0"/>
                <a:cs typeface="Arial" charset="0"/>
              </a:rPr>
              <a:t>Translational Development /</a:t>
            </a:r>
            <a:br>
              <a:rPr lang="en-US" sz="3200" i="1" smtClean="0">
                <a:solidFill>
                  <a:schemeClr val="bg1"/>
                </a:solidFill>
                <a:latin typeface="Arial" charset="0"/>
                <a:cs typeface="Arial" charset="0"/>
              </a:rPr>
            </a:br>
            <a:r>
              <a:rPr lang="en-US" sz="3200" i="1" smtClean="0">
                <a:solidFill>
                  <a:schemeClr val="bg1"/>
                </a:solidFill>
                <a:latin typeface="Arial" charset="0"/>
                <a:cs typeface="Arial" charset="0"/>
              </a:rPr>
              <a:t> Early Phase Clinical</a:t>
            </a:r>
            <a:br>
              <a:rPr lang="en-US" sz="3200" i="1" smtClean="0">
                <a:solidFill>
                  <a:schemeClr val="bg1"/>
                </a:solidFill>
                <a:latin typeface="Arial" charset="0"/>
                <a:cs typeface="Arial" charset="0"/>
              </a:rPr>
            </a:br>
            <a:r>
              <a:rPr lang="en-US" sz="3200" i="1" smtClean="0">
                <a:solidFill>
                  <a:schemeClr val="bg1"/>
                </a:solidFill>
                <a:latin typeface="Arial" charset="0"/>
                <a:cs typeface="Arial" charset="0"/>
              </a:rPr>
              <a:t> Development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a:xfrm>
            <a:off x="487363" y="1219200"/>
            <a:ext cx="8559800" cy="4525963"/>
          </a:xfrm>
        </p:spPr>
        <p:txBody>
          <a:bodyPr/>
          <a:lstStyle/>
          <a:p>
            <a:r>
              <a:rPr lang="en-US" sz="2000" smtClean="0">
                <a:latin typeface="Arial" charset="0"/>
                <a:cs typeface="Arial" charset="0"/>
              </a:rPr>
              <a:t>Explain some of the latest nonclinical technologies and approaches for assessing the safety of pharmaceutical products</a:t>
            </a:r>
          </a:p>
          <a:p>
            <a:r>
              <a:rPr lang="en-US" sz="2000" smtClean="0">
                <a:latin typeface="Arial" charset="0"/>
                <a:cs typeface="Arial" charset="0"/>
              </a:rPr>
              <a:t>Discuss recent advances in coping with particularly challenging issues that arise in the early phases of novel pharmaceutical development</a:t>
            </a:r>
          </a:p>
          <a:p>
            <a:r>
              <a:rPr lang="en-US" sz="2000" smtClean="0">
                <a:latin typeface="Arial" charset="0"/>
                <a:cs typeface="Arial" charset="0"/>
              </a:rPr>
              <a:t>Present current strategies for designing successful early clinical pharmacology and experimental medicine trials</a:t>
            </a:r>
          </a:p>
          <a:p>
            <a:r>
              <a:rPr lang="en-US" sz="2000" smtClean="0">
                <a:latin typeface="Arial" charset="0"/>
                <a:cs typeface="Arial" charset="0"/>
              </a:rPr>
              <a:t>Provide information to facilitate successful early interactions between regulatory agencies and other stakeholders</a:t>
            </a:r>
          </a:p>
          <a:p>
            <a:pPr>
              <a:buFont typeface="Arial" charset="0"/>
              <a:buNone/>
            </a:pPr>
            <a:endParaRPr lang="en-US" sz="2000" smtClean="0">
              <a:latin typeface="Arial" charset="0"/>
              <a:cs typeface="Arial" charset="0"/>
            </a:endParaRPr>
          </a:p>
          <a:p>
            <a:r>
              <a:rPr lang="en-US" sz="2000" smtClean="0">
                <a:latin typeface="Arial" charset="0"/>
                <a:cs typeface="Arial" charset="0"/>
              </a:rPr>
              <a:t>Targeted Audience: academic, government and industry scientists, study directors and managers working in the nonclinical and early clinical phases of drug development</a:t>
            </a:r>
          </a:p>
        </p:txBody>
      </p:sp>
      <p:sp>
        <p:nvSpPr>
          <p:cNvPr id="18434" name="Title 2"/>
          <p:cNvSpPr>
            <a:spLocks noGrp="1"/>
          </p:cNvSpPr>
          <p:nvPr>
            <p:ph type="title"/>
          </p:nvPr>
        </p:nvSpPr>
        <p:spPr>
          <a:xfrm>
            <a:off x="474663" y="274638"/>
            <a:ext cx="6419850" cy="563562"/>
          </a:xfrm>
        </p:spPr>
        <p:txBody>
          <a:bodyPr/>
          <a:lstStyle/>
          <a:p>
            <a:r>
              <a:rPr lang="en-US" smtClean="0">
                <a:latin typeface="Arial" charset="0"/>
                <a:cs typeface="Arial" charset="0"/>
              </a:rPr>
              <a:t>Track Learning Objective and Targeted Audience</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355A3ED9-2ED7-4CC5-B0A8-CB15608A4C24}"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a:xfrm>
            <a:off x="474663" y="274638"/>
            <a:ext cx="8559800" cy="1143000"/>
          </a:xfrm>
        </p:spPr>
        <p:txBody>
          <a:bodyPr/>
          <a:lstStyle/>
          <a:p>
            <a:r>
              <a:rPr lang="en-US" smtClean="0">
                <a:latin typeface="Arial" charset="0"/>
                <a:cs typeface="Arial" charset="0"/>
              </a:rPr>
              <a:t>What is the focus and flow of this track for 2012?</a:t>
            </a:r>
          </a:p>
        </p:txBody>
      </p:sp>
      <p:sp>
        <p:nvSpPr>
          <p:cNvPr id="19458" name="Rectangle 7"/>
          <p:cNvSpPr>
            <a:spLocks noGrp="1"/>
          </p:cNvSpPr>
          <p:nvPr>
            <p:ph type="body" idx="4294967295"/>
          </p:nvPr>
        </p:nvSpPr>
        <p:spPr/>
        <p:txBody>
          <a:bodyPr/>
          <a:lstStyle/>
          <a:p>
            <a:r>
              <a:rPr lang="en-US" smtClean="0">
                <a:latin typeface="Arial" charset="0"/>
                <a:cs typeface="Arial" charset="0"/>
              </a:rPr>
              <a:t>Track 4 continues to focus on nonclinical and translational issues in drug development and, in 2012, will have an enhanced emphasis on other aspects of early phases of clinical development.</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3C0672CF-F777-4A48-B4D7-7DFEAE820086}"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p:cNvSpPr>
            <a:spLocks noGrp="1"/>
          </p:cNvSpPr>
          <p:nvPr>
            <p:ph type="title"/>
          </p:nvPr>
        </p:nvSpPr>
        <p:spPr>
          <a:xfrm>
            <a:off x="487363" y="304800"/>
            <a:ext cx="8559800" cy="1143000"/>
          </a:xfrm>
        </p:spPr>
        <p:txBody>
          <a:bodyPr/>
          <a:lstStyle/>
          <a:p>
            <a:r>
              <a:rPr lang="en-US" smtClean="0">
                <a:latin typeface="Arial" charset="0"/>
                <a:cs typeface="Arial" charset="0"/>
              </a:rPr>
              <a:t>Provide additional details of  planned content</a:t>
            </a:r>
          </a:p>
        </p:txBody>
      </p:sp>
      <p:sp>
        <p:nvSpPr>
          <p:cNvPr id="20482" name="Rectangle 7"/>
          <p:cNvSpPr>
            <a:spLocks noGrp="1"/>
          </p:cNvSpPr>
          <p:nvPr>
            <p:ph type="body" idx="4294967295"/>
          </p:nvPr>
        </p:nvSpPr>
        <p:spPr>
          <a:xfrm>
            <a:off x="334963" y="1219200"/>
            <a:ext cx="8559800" cy="4800600"/>
          </a:xfrm>
        </p:spPr>
        <p:txBody>
          <a:bodyPr/>
          <a:lstStyle/>
          <a:p>
            <a:pPr>
              <a:lnSpc>
                <a:spcPct val="80000"/>
              </a:lnSpc>
              <a:buFont typeface="Arial" charset="0"/>
              <a:buNone/>
            </a:pPr>
            <a:r>
              <a:rPr lang="en-US" sz="2000" dirty="0" smtClean="0">
                <a:latin typeface="Arial" charset="0"/>
                <a:cs typeface="Arial" charset="0"/>
              </a:rPr>
              <a:t>Listed below are the primary topics announced in the Call for Proposals.</a:t>
            </a:r>
          </a:p>
          <a:p>
            <a:pPr>
              <a:lnSpc>
                <a:spcPct val="80000"/>
              </a:lnSpc>
              <a:buFont typeface="Arial" charset="0"/>
              <a:buNone/>
            </a:pPr>
            <a:endParaRPr lang="en-US" sz="2000" dirty="0" smtClean="0">
              <a:latin typeface="Arial" charset="0"/>
              <a:cs typeface="Arial" charset="0"/>
            </a:endParaRPr>
          </a:p>
          <a:p>
            <a:pPr>
              <a:lnSpc>
                <a:spcPct val="80000"/>
              </a:lnSpc>
              <a:buFont typeface="Arial" charset="0"/>
              <a:buAutoNum type="alphaUcPeriod"/>
            </a:pPr>
            <a:r>
              <a:rPr lang="en-US" sz="2000" dirty="0" smtClean="0">
                <a:latin typeface="Arial" charset="0"/>
                <a:cs typeface="Arial" charset="0"/>
              </a:rPr>
              <a:t>Innovative approaches to nonclinical and early clinical safety </a:t>
            </a:r>
          </a:p>
          <a:p>
            <a:pPr>
              <a:lnSpc>
                <a:spcPct val="80000"/>
              </a:lnSpc>
              <a:buFont typeface="Arial" charset="0"/>
              <a:buAutoNum type="alphaUcPeriod"/>
            </a:pPr>
            <a:endParaRPr lang="en-US" sz="2000" dirty="0" smtClean="0">
              <a:latin typeface="Arial" charset="0"/>
              <a:cs typeface="Arial" charset="0"/>
            </a:endParaRPr>
          </a:p>
          <a:p>
            <a:pPr>
              <a:lnSpc>
                <a:spcPct val="80000"/>
              </a:lnSpc>
              <a:buFont typeface="Arial" charset="0"/>
              <a:buAutoNum type="alphaUcPeriod"/>
            </a:pPr>
            <a:r>
              <a:rPr lang="en-US" sz="2000" dirty="0" smtClean="0">
                <a:latin typeface="Arial" charset="0"/>
                <a:cs typeface="Arial" charset="0"/>
              </a:rPr>
              <a:t>Challenges in the early development of novel and advanced therapies </a:t>
            </a:r>
          </a:p>
          <a:p>
            <a:pPr>
              <a:lnSpc>
                <a:spcPct val="80000"/>
              </a:lnSpc>
              <a:buFont typeface="Arial" charset="0"/>
              <a:buAutoNum type="alphaUcPeriod"/>
            </a:pPr>
            <a:endParaRPr lang="en-US" sz="2000" dirty="0" smtClean="0">
              <a:latin typeface="Arial" charset="0"/>
              <a:cs typeface="Arial" charset="0"/>
            </a:endParaRPr>
          </a:p>
          <a:p>
            <a:pPr>
              <a:lnSpc>
                <a:spcPct val="80000"/>
              </a:lnSpc>
              <a:buFont typeface="Arial" charset="0"/>
              <a:buAutoNum type="alphaUcPeriod"/>
            </a:pPr>
            <a:r>
              <a:rPr lang="en-US" sz="2000" dirty="0" smtClean="0">
                <a:latin typeface="Arial" charset="0"/>
                <a:cs typeface="Arial" charset="0"/>
              </a:rPr>
              <a:t>New methods that reduce reliance on animal testing </a:t>
            </a:r>
          </a:p>
          <a:p>
            <a:pPr>
              <a:lnSpc>
                <a:spcPct val="80000"/>
              </a:lnSpc>
              <a:buFont typeface="Arial" charset="0"/>
              <a:buAutoNum type="alphaUcPeriod"/>
            </a:pPr>
            <a:endParaRPr lang="en-US" sz="2000" dirty="0" smtClean="0">
              <a:latin typeface="Arial" charset="0"/>
              <a:cs typeface="Arial" charset="0"/>
            </a:endParaRPr>
          </a:p>
          <a:p>
            <a:pPr>
              <a:lnSpc>
                <a:spcPct val="80000"/>
              </a:lnSpc>
              <a:buFont typeface="Arial" charset="0"/>
              <a:buAutoNum type="alphaUcPeriod"/>
            </a:pPr>
            <a:r>
              <a:rPr lang="en-US" sz="2000" dirty="0" smtClean="0">
                <a:latin typeface="Arial" charset="0"/>
                <a:cs typeface="Arial" charset="0"/>
              </a:rPr>
              <a:t>Translational biomarkers in drug development (preclinical, clinical, safety, and efficacy) </a:t>
            </a:r>
          </a:p>
          <a:p>
            <a:pPr>
              <a:lnSpc>
                <a:spcPct val="80000"/>
              </a:lnSpc>
              <a:buFont typeface="Arial" charset="0"/>
              <a:buAutoNum type="alphaUcPeriod"/>
            </a:pPr>
            <a:endParaRPr lang="en-US" sz="2000" dirty="0" smtClean="0">
              <a:latin typeface="Arial" charset="0"/>
              <a:cs typeface="Arial" charset="0"/>
            </a:endParaRPr>
          </a:p>
          <a:p>
            <a:pPr>
              <a:lnSpc>
                <a:spcPct val="80000"/>
              </a:lnSpc>
              <a:buFont typeface="Arial" charset="0"/>
              <a:buAutoNum type="alphaUcPeriod"/>
            </a:pPr>
            <a:r>
              <a:rPr lang="en-US" sz="2000" dirty="0" smtClean="0">
                <a:latin typeface="Arial" charset="0"/>
                <a:cs typeface="Arial" charset="0"/>
              </a:rPr>
              <a:t>Clinical pharmacology and experimental medicine</a:t>
            </a:r>
          </a:p>
          <a:p>
            <a:pPr>
              <a:lnSpc>
                <a:spcPct val="80000"/>
              </a:lnSpc>
              <a:buFont typeface="Arial" charset="0"/>
              <a:buAutoNum type="alphaUcPeriod"/>
            </a:pPr>
            <a:endParaRPr lang="en-US" sz="2000" dirty="0" smtClean="0">
              <a:latin typeface="Arial" charset="0"/>
              <a:cs typeface="Arial" charset="0"/>
            </a:endParaRPr>
          </a:p>
          <a:p>
            <a:pPr>
              <a:lnSpc>
                <a:spcPct val="80000"/>
              </a:lnSpc>
              <a:buFont typeface="Arial" charset="0"/>
              <a:buAutoNum type="alphaUcPeriod"/>
            </a:pPr>
            <a:r>
              <a:rPr lang="en-US" sz="2000" dirty="0" smtClean="0">
                <a:latin typeface="Arial" charset="0"/>
                <a:cs typeface="Arial" charset="0"/>
              </a:rPr>
              <a:t>Interactions with regulatory agencies </a:t>
            </a:r>
          </a:p>
          <a:p>
            <a:pPr>
              <a:lnSpc>
                <a:spcPct val="80000"/>
              </a:lnSpc>
              <a:buFont typeface="Arial" charset="0"/>
              <a:buAutoNum type="alphaUcPeriod"/>
            </a:pPr>
            <a:endParaRPr lang="en-US" sz="2000" dirty="0" smtClean="0">
              <a:latin typeface="Arial" charset="0"/>
              <a:cs typeface="Arial" charset="0"/>
            </a:endParaRPr>
          </a:p>
          <a:p>
            <a:pPr>
              <a:lnSpc>
                <a:spcPct val="80000"/>
              </a:lnSpc>
              <a:buFont typeface="Arial" charset="0"/>
              <a:buAutoNum type="alphaUcPeriod"/>
            </a:pPr>
            <a:r>
              <a:rPr lang="en-US" sz="2000" dirty="0" smtClean="0">
                <a:latin typeface="Arial" charset="0"/>
                <a:cs typeface="Arial" charset="0"/>
              </a:rPr>
              <a:t>Exploring drug development failures </a:t>
            </a:r>
          </a:p>
          <a:p>
            <a:pPr>
              <a:lnSpc>
                <a:spcPct val="80000"/>
              </a:lnSpc>
              <a:buNone/>
            </a:pPr>
            <a:endParaRPr lang="en-US" sz="1800" dirty="0" smtClean="0">
              <a:latin typeface="Arial" charset="0"/>
              <a:cs typeface="Arial" charset="0"/>
            </a:endParaRPr>
          </a:p>
          <a:p>
            <a:pPr>
              <a:lnSpc>
                <a:spcPct val="80000"/>
              </a:lnSpc>
            </a:pPr>
            <a:endParaRPr lang="en-US" sz="1400" dirty="0" smtClean="0">
              <a:latin typeface="Arial" charset="0"/>
              <a:cs typeface="Arial" charset="0"/>
            </a:endParaRPr>
          </a:p>
          <a:p>
            <a:pPr>
              <a:lnSpc>
                <a:spcPct val="80000"/>
              </a:lnSpc>
            </a:pPr>
            <a:endParaRPr lang="en-US" sz="1200"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B67C42D2-A65D-4DBD-BFD2-5A7CB17574BB}"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663" y="1219200"/>
            <a:ext cx="8559800" cy="4906963"/>
          </a:xfrm>
        </p:spPr>
        <p:txBody>
          <a:bodyPr/>
          <a:lstStyle/>
          <a:p>
            <a:pPr>
              <a:lnSpc>
                <a:spcPct val="80000"/>
              </a:lnSpc>
              <a:buNone/>
            </a:pPr>
            <a:r>
              <a:rPr lang="en-US" sz="1800" dirty="0" smtClean="0">
                <a:latin typeface="Arial" charset="0"/>
                <a:cs typeface="Arial" charset="0"/>
              </a:rPr>
              <a:t>Current possible sessions and the primary topics to which they relate indicated by letter (</a:t>
            </a:r>
            <a:r>
              <a:rPr lang="en-US" sz="1800" i="1" dirty="0" smtClean="0">
                <a:latin typeface="Arial" charset="0"/>
                <a:cs typeface="Arial" charset="0"/>
              </a:rPr>
              <a:t>see previous page</a:t>
            </a:r>
            <a:r>
              <a:rPr lang="en-US" sz="1800" dirty="0" smtClean="0">
                <a:latin typeface="Arial" charset="0"/>
                <a:cs typeface="Arial" charset="0"/>
              </a:rPr>
              <a:t>):</a:t>
            </a:r>
          </a:p>
          <a:p>
            <a:pPr>
              <a:lnSpc>
                <a:spcPct val="80000"/>
              </a:lnSpc>
              <a:buNone/>
            </a:pPr>
            <a:endParaRPr lang="en-US" sz="1800" dirty="0" smtClean="0">
              <a:latin typeface="Arial" charset="0"/>
              <a:cs typeface="Arial" charset="0"/>
            </a:endParaRPr>
          </a:p>
          <a:p>
            <a:pPr>
              <a:lnSpc>
                <a:spcPct val="80000"/>
              </a:lnSpc>
              <a:buFont typeface="Arial" charset="0"/>
              <a:buAutoNum type="arabicPeriod"/>
            </a:pPr>
            <a:r>
              <a:rPr lang="en-US" sz="1800" dirty="0" err="1" smtClean="0">
                <a:latin typeface="Arial" charset="0"/>
                <a:cs typeface="Arial" charset="0"/>
              </a:rPr>
              <a:t>Microdosing</a:t>
            </a:r>
            <a:r>
              <a:rPr lang="en-US" sz="1800" dirty="0" smtClean="0">
                <a:latin typeface="Arial" charset="0"/>
                <a:cs typeface="Arial" charset="0"/>
              </a:rPr>
              <a:t> in translational medicine (E)</a:t>
            </a:r>
          </a:p>
          <a:p>
            <a:pPr>
              <a:lnSpc>
                <a:spcPct val="80000"/>
              </a:lnSpc>
              <a:buFont typeface="Arial" charset="0"/>
              <a:buAutoNum type="arabicPeriod"/>
            </a:pPr>
            <a:r>
              <a:rPr lang="en-US" sz="1800" dirty="0" smtClean="0">
                <a:latin typeface="Arial" charset="0"/>
                <a:cs typeface="Arial" charset="0"/>
              </a:rPr>
              <a:t>Integrated Early Phase Decision-making (E)</a:t>
            </a:r>
          </a:p>
          <a:p>
            <a:pPr>
              <a:lnSpc>
                <a:spcPct val="80000"/>
              </a:lnSpc>
              <a:buFont typeface="Arial" charset="0"/>
              <a:buAutoNum type="arabicPeriod"/>
            </a:pPr>
            <a:r>
              <a:rPr lang="en-US" sz="1800" dirty="0" smtClean="0">
                <a:latin typeface="Arial" charset="0"/>
                <a:cs typeface="Arial" charset="0"/>
              </a:rPr>
              <a:t>Drug QT </a:t>
            </a:r>
            <a:r>
              <a:rPr lang="en-US" sz="1800" dirty="0" err="1" smtClean="0">
                <a:latin typeface="Arial" charset="0"/>
                <a:cs typeface="Arial" charset="0"/>
              </a:rPr>
              <a:t>Derisking</a:t>
            </a:r>
            <a:r>
              <a:rPr lang="en-US" sz="1800" dirty="0" smtClean="0">
                <a:latin typeface="Arial" charset="0"/>
                <a:cs typeface="Arial" charset="0"/>
              </a:rPr>
              <a:t> (A) </a:t>
            </a:r>
          </a:p>
          <a:p>
            <a:pPr>
              <a:lnSpc>
                <a:spcPct val="80000"/>
              </a:lnSpc>
              <a:buFont typeface="Arial" charset="0"/>
              <a:buAutoNum type="arabicPeriod"/>
            </a:pPr>
            <a:r>
              <a:rPr lang="en-US" sz="1800" dirty="0" smtClean="0">
                <a:latin typeface="Arial" charset="0"/>
                <a:cs typeface="Arial" charset="0"/>
              </a:rPr>
              <a:t>First in Human Challenges of Biologics and Biosimilars (A, B, F)</a:t>
            </a:r>
          </a:p>
          <a:p>
            <a:pPr>
              <a:lnSpc>
                <a:spcPct val="80000"/>
              </a:lnSpc>
              <a:buFont typeface="Arial" charset="0"/>
              <a:buAutoNum type="arabicPeriod"/>
            </a:pPr>
            <a:r>
              <a:rPr lang="en-US" sz="1800" dirty="0" smtClean="0">
                <a:latin typeface="Arial" charset="0"/>
                <a:cs typeface="Arial" charset="0"/>
              </a:rPr>
              <a:t>Clinical Renal Impairment Studies (A, E)</a:t>
            </a:r>
          </a:p>
          <a:p>
            <a:pPr>
              <a:lnSpc>
                <a:spcPct val="80000"/>
              </a:lnSpc>
              <a:buFont typeface="Arial" charset="0"/>
              <a:buAutoNum type="arabicPeriod"/>
            </a:pPr>
            <a:r>
              <a:rPr lang="en-US" sz="1800" dirty="0" smtClean="0">
                <a:latin typeface="Arial" charset="0"/>
                <a:cs typeface="Arial" charset="0"/>
              </a:rPr>
              <a:t>Assessment of Carcinogenic Risk (A, D)</a:t>
            </a:r>
          </a:p>
          <a:p>
            <a:pPr>
              <a:lnSpc>
                <a:spcPct val="80000"/>
              </a:lnSpc>
              <a:buFont typeface="Arial" charset="0"/>
              <a:buAutoNum type="arabicPeriod"/>
            </a:pPr>
            <a:r>
              <a:rPr lang="en-US" sz="1800" dirty="0" smtClean="0">
                <a:latin typeface="Arial" charset="0"/>
                <a:cs typeface="Arial" charset="0"/>
              </a:rPr>
              <a:t>Dried Blood Spot Technology (A, C, E)</a:t>
            </a:r>
          </a:p>
          <a:p>
            <a:pPr>
              <a:lnSpc>
                <a:spcPct val="80000"/>
              </a:lnSpc>
              <a:buFont typeface="Arial" charset="0"/>
              <a:buAutoNum type="arabicPeriod"/>
            </a:pPr>
            <a:r>
              <a:rPr lang="en-US" sz="1800" dirty="0" smtClean="0">
                <a:latin typeface="Arial" charset="0"/>
                <a:cs typeface="Arial" charset="0"/>
              </a:rPr>
              <a:t>Novel Imaging Techniques (A, B, D, E)</a:t>
            </a:r>
          </a:p>
          <a:p>
            <a:pPr lvl="1">
              <a:lnSpc>
                <a:spcPct val="80000"/>
              </a:lnSpc>
            </a:pPr>
            <a:r>
              <a:rPr lang="en-US" sz="1800" dirty="0" err="1" smtClean="0">
                <a:latin typeface="Arial" charset="0"/>
                <a:cs typeface="Arial" charset="0"/>
              </a:rPr>
              <a:t>Microtracer</a:t>
            </a:r>
            <a:r>
              <a:rPr lang="en-US" sz="1800" dirty="0" smtClean="0">
                <a:latin typeface="Arial" charset="0"/>
                <a:cs typeface="Arial" charset="0"/>
              </a:rPr>
              <a:t>/</a:t>
            </a:r>
            <a:r>
              <a:rPr lang="en-US" sz="1800" dirty="0" err="1" smtClean="0">
                <a:latin typeface="Arial" charset="0"/>
                <a:cs typeface="Arial" charset="0"/>
              </a:rPr>
              <a:t>Macrotracer</a:t>
            </a:r>
            <a:r>
              <a:rPr lang="en-US" sz="1800" dirty="0" smtClean="0">
                <a:latin typeface="Arial" charset="0"/>
                <a:cs typeface="Arial" charset="0"/>
              </a:rPr>
              <a:t> Doses in Human AME (E)</a:t>
            </a:r>
          </a:p>
          <a:p>
            <a:pPr lvl="1">
              <a:lnSpc>
                <a:spcPct val="80000"/>
              </a:lnSpc>
            </a:pPr>
            <a:r>
              <a:rPr lang="en-US" sz="1800" dirty="0" smtClean="0">
                <a:latin typeface="Arial" charset="0"/>
                <a:cs typeface="Arial" charset="0"/>
              </a:rPr>
              <a:t>F-18 PET imaging (E)</a:t>
            </a:r>
          </a:p>
          <a:p>
            <a:pPr>
              <a:lnSpc>
                <a:spcPct val="80000"/>
              </a:lnSpc>
              <a:buFont typeface="Arial" charset="0"/>
              <a:buAutoNum type="arabicPeriod"/>
            </a:pPr>
            <a:r>
              <a:rPr lang="en-US" sz="1800" dirty="0" smtClean="0">
                <a:latin typeface="Arial" charset="0"/>
                <a:cs typeface="Arial" charset="0"/>
              </a:rPr>
              <a:t>Drug Transporters: Regulatory and Clinical Relevance (A, D, E, F)</a:t>
            </a:r>
          </a:p>
          <a:p>
            <a:pPr>
              <a:lnSpc>
                <a:spcPct val="80000"/>
              </a:lnSpc>
              <a:buFont typeface="Arial" charset="0"/>
              <a:buAutoNum type="arabicPeriod"/>
            </a:pPr>
            <a:r>
              <a:rPr lang="en-US" sz="1800" dirty="0" smtClean="0">
                <a:latin typeface="Arial" charset="0"/>
                <a:cs typeface="Arial" charset="0"/>
              </a:rPr>
              <a:t>Regulatory and </a:t>
            </a:r>
            <a:r>
              <a:rPr lang="en-US" sz="1800" dirty="0" err="1" smtClean="0">
                <a:latin typeface="Arial" charset="0"/>
                <a:cs typeface="Arial" charset="0"/>
              </a:rPr>
              <a:t>Biosafety</a:t>
            </a:r>
            <a:r>
              <a:rPr lang="en-US" sz="1800" dirty="0" smtClean="0">
                <a:latin typeface="Arial" charset="0"/>
                <a:cs typeface="Arial" charset="0"/>
              </a:rPr>
              <a:t> Challenges of Live Human Attenuated Vaccines (A, B, F)</a:t>
            </a:r>
          </a:p>
          <a:p>
            <a:pPr>
              <a:lnSpc>
                <a:spcPct val="80000"/>
              </a:lnSpc>
              <a:buFont typeface="Arial" charset="0"/>
              <a:buAutoNum type="arabicPeriod"/>
            </a:pPr>
            <a:r>
              <a:rPr lang="en-US" sz="1800" dirty="0" smtClean="0">
                <a:latin typeface="Arial" charset="0"/>
                <a:cs typeface="Arial" charset="0"/>
              </a:rPr>
              <a:t>Juvenile Animal Studies and Pediatric Drug Development (A, F)</a:t>
            </a:r>
          </a:p>
          <a:p>
            <a:pPr>
              <a:lnSpc>
                <a:spcPct val="80000"/>
              </a:lnSpc>
              <a:buFont typeface="Arial" charset="0"/>
              <a:buAutoNum type="arabicPeriod"/>
            </a:pPr>
            <a:r>
              <a:rPr lang="en-US" sz="1800" dirty="0" smtClean="0">
                <a:latin typeface="Arial" charset="0"/>
                <a:cs typeface="Arial" charset="0"/>
              </a:rPr>
              <a:t>Skin Drug Biotransformation and Stevens Johnson Syndrome (A, F, G)</a:t>
            </a:r>
          </a:p>
          <a:p>
            <a:endParaRPr lang="en-US" dirty="0"/>
          </a:p>
        </p:txBody>
      </p:sp>
      <p:sp>
        <p:nvSpPr>
          <p:cNvPr id="3" name="Title 2"/>
          <p:cNvSpPr>
            <a:spLocks noGrp="1"/>
          </p:cNvSpPr>
          <p:nvPr>
            <p:ph type="title"/>
          </p:nvPr>
        </p:nvSpPr>
        <p:spPr/>
        <p:txBody>
          <a:bodyPr/>
          <a:lstStyle/>
          <a:p>
            <a:r>
              <a:rPr lang="en-US" dirty="0" smtClean="0"/>
              <a:t>Provide additional details, page 2</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7F4F14AA-8E8B-424A-8845-E837BECD15D3}"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474663" y="274638"/>
            <a:ext cx="8559800" cy="1143000"/>
          </a:xfrm>
        </p:spPr>
        <p:txBody>
          <a:bodyPr/>
          <a:lstStyle/>
          <a:p>
            <a:r>
              <a:rPr lang="en-US" smtClean="0">
                <a:latin typeface="Arial" charset="0"/>
                <a:cs typeface="Arial" charset="0"/>
              </a:rPr>
              <a:t>Possible topics for collaboration with other Tracks </a:t>
            </a:r>
          </a:p>
        </p:txBody>
      </p:sp>
      <p:sp>
        <p:nvSpPr>
          <p:cNvPr id="21511" name="Rectangle 7"/>
          <p:cNvSpPr>
            <a:spLocks noGrp="1"/>
          </p:cNvSpPr>
          <p:nvPr>
            <p:ph type="body" idx="4294967295"/>
          </p:nvPr>
        </p:nvSpPr>
        <p:spPr/>
        <p:txBody>
          <a:bodyPr/>
          <a:lstStyle/>
          <a:p>
            <a:pPr>
              <a:lnSpc>
                <a:spcPct val="90000"/>
              </a:lnSpc>
            </a:pPr>
            <a:r>
              <a:rPr lang="en-US" sz="2800" dirty="0" smtClean="0">
                <a:latin typeface="Arial" charset="0"/>
                <a:cs typeface="Arial" charset="0"/>
              </a:rPr>
              <a:t>Nonclinical and Clinical Strategies in the Development of Therapeutic Vaccines [</a:t>
            </a:r>
            <a:r>
              <a:rPr lang="en-US" sz="2800" i="1" dirty="0" smtClean="0">
                <a:latin typeface="Arial" charset="0"/>
                <a:cs typeface="Arial" charset="0"/>
              </a:rPr>
              <a:t>Maybe used in SIAC Showcase</a:t>
            </a:r>
            <a:r>
              <a:rPr lang="en-US" sz="2800" dirty="0" smtClean="0">
                <a:latin typeface="Arial" charset="0"/>
                <a:cs typeface="Arial" charset="0"/>
              </a:rPr>
              <a:t>]</a:t>
            </a:r>
          </a:p>
          <a:p>
            <a:pPr>
              <a:lnSpc>
                <a:spcPct val="90000"/>
              </a:lnSpc>
            </a:pPr>
            <a:r>
              <a:rPr lang="en-US" sz="2800" dirty="0" smtClean="0">
                <a:latin typeface="Arial" charset="0"/>
                <a:cs typeface="Arial" charset="0"/>
              </a:rPr>
              <a:t>Can Animal Models of Disease Be Used to Support Drug Development for Rare Diseases? Roadblock or Highway to Drug Approval? [</a:t>
            </a:r>
            <a:r>
              <a:rPr lang="en-US" sz="2800" i="1" dirty="0" smtClean="0">
                <a:latin typeface="Arial" charset="0"/>
                <a:cs typeface="Arial" charset="0"/>
              </a:rPr>
              <a:t>Maybe used in special session on rare diseases</a:t>
            </a:r>
            <a:r>
              <a:rPr lang="en-US" sz="2800" dirty="0" smtClean="0">
                <a:latin typeface="Arial" charset="0"/>
                <a:cs typeface="Arial" charset="0"/>
              </a:rPr>
              <a:t>]</a:t>
            </a:r>
          </a:p>
          <a:p>
            <a:pPr>
              <a:lnSpc>
                <a:spcPct val="90000"/>
              </a:lnSpc>
            </a:pPr>
            <a:r>
              <a:rPr lang="en-US" sz="2800" dirty="0" smtClean="0">
                <a:latin typeface="Arial" charset="0"/>
                <a:cs typeface="Arial" charset="0"/>
              </a:rPr>
              <a:t>The Impact of Volunteers on Early Drug Development: A Cross-Sectional Panel Discussion. [</a:t>
            </a:r>
            <a:r>
              <a:rPr lang="en-US" sz="2800" i="1" dirty="0" smtClean="0">
                <a:latin typeface="Arial" charset="0"/>
                <a:cs typeface="Arial" charset="0"/>
              </a:rPr>
              <a:t>Potentially interesting topic. Uncertain where appropriate.</a:t>
            </a:r>
            <a:r>
              <a:rPr lang="en-US" sz="2800" dirty="0" smtClean="0">
                <a:latin typeface="Arial" charset="0"/>
                <a:cs typeface="Arial" charset="0"/>
              </a:rPr>
              <a:t>]</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52D7B5B4-4558-45F6-AA6C-D0029AD9C4A5}"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474663" y="274638"/>
            <a:ext cx="8559800" cy="1143000"/>
          </a:xfrm>
        </p:spPr>
        <p:txBody>
          <a:bodyPr/>
          <a:lstStyle/>
          <a:p>
            <a:r>
              <a:rPr lang="en-US" smtClean="0">
                <a:latin typeface="Arial" charset="0"/>
                <a:cs typeface="Arial" charset="0"/>
              </a:rPr>
              <a:t>Where are the gaps?  If any?</a:t>
            </a:r>
          </a:p>
        </p:txBody>
      </p:sp>
      <p:sp>
        <p:nvSpPr>
          <p:cNvPr id="22535" name="Rectangle 7"/>
          <p:cNvSpPr>
            <a:spLocks noGrp="1"/>
          </p:cNvSpPr>
          <p:nvPr>
            <p:ph type="body" idx="4294967295"/>
          </p:nvPr>
        </p:nvSpPr>
        <p:spPr/>
        <p:txBody>
          <a:bodyPr/>
          <a:lstStyle/>
          <a:p>
            <a:r>
              <a:rPr lang="en-US" smtClean="0">
                <a:latin typeface="Arial" charset="0"/>
                <a:cs typeface="Arial" charset="0"/>
              </a:rPr>
              <a:t>Overall the balance seems acceptable.</a:t>
            </a:r>
          </a:p>
          <a:p>
            <a:r>
              <a:rPr lang="en-US" smtClean="0">
                <a:latin typeface="Arial" charset="0"/>
                <a:cs typeface="Arial" charset="0"/>
              </a:rPr>
              <a:t>Not a lot of direct exploration of drug development failures although some topics may have that as an underlying impetus.</a:t>
            </a:r>
          </a:p>
          <a:p>
            <a:r>
              <a:rPr lang="en-US" smtClean="0">
                <a:latin typeface="Arial" charset="0"/>
                <a:cs typeface="Arial" charset="0"/>
              </a:rPr>
              <a:t>Not many new nonclinical models although some of the topics may touch on these (e.g., assessment of carcinogenicity).</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CAA95820-9FAC-417B-B7CE-C515357F0293}"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74663" y="274638"/>
            <a:ext cx="8559800" cy="1143000"/>
          </a:xfrm>
        </p:spPr>
        <p:txBody>
          <a:bodyPr/>
          <a:lstStyle/>
          <a:p>
            <a:r>
              <a:rPr lang="en-US" smtClean="0">
                <a:latin typeface="Arial" charset="0"/>
                <a:cs typeface="Arial" charset="0"/>
              </a:rPr>
              <a:t>Potential speakers to invite</a:t>
            </a:r>
          </a:p>
        </p:txBody>
      </p:sp>
      <p:sp>
        <p:nvSpPr>
          <p:cNvPr id="23559" name="Rectangle 7"/>
          <p:cNvSpPr>
            <a:spLocks noGrp="1"/>
          </p:cNvSpPr>
          <p:nvPr>
            <p:ph type="body" idx="4294967295"/>
          </p:nvPr>
        </p:nvSpPr>
        <p:spPr/>
        <p:txBody>
          <a:bodyPr/>
          <a:lstStyle/>
          <a:p>
            <a:r>
              <a:rPr lang="en-US" smtClean="0">
                <a:latin typeface="Arial" charset="0"/>
                <a:cs typeface="Arial" charset="0"/>
              </a:rPr>
              <a:t>To help address first in human challenges with high risk products such as some biologic therapeutics – Dr. Howard Uderman (Pfizer)</a:t>
            </a:r>
          </a:p>
          <a:p>
            <a:r>
              <a:rPr lang="en-US" smtClean="0">
                <a:latin typeface="Arial" charset="0"/>
                <a:cs typeface="Arial" charset="0"/>
              </a:rPr>
              <a:t>To help address clinical applicability of dried blood spot technology – Dr. Christopher Evans (GSK)</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BD6E9DE-19AD-47B1-9FE8-8DD03415143D}"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362" y="1143000"/>
            <a:ext cx="8559800" cy="4525963"/>
          </a:xfrm>
        </p:spPr>
        <p:txBody>
          <a:bodyPr/>
          <a:lstStyle/>
          <a:p>
            <a:r>
              <a:rPr lang="en-US" sz="2800" dirty="0" smtClean="0"/>
              <a:t>Development of cost effective site budgets</a:t>
            </a:r>
          </a:p>
          <a:p>
            <a:r>
              <a:rPr lang="en-US" sz="2800" dirty="0" smtClean="0"/>
              <a:t>Patient enrollment including use of social media</a:t>
            </a:r>
          </a:p>
          <a:p>
            <a:r>
              <a:rPr lang="en-US" sz="2800" dirty="0" smtClean="0"/>
              <a:t>Protocol design optimization</a:t>
            </a:r>
          </a:p>
          <a:p>
            <a:r>
              <a:rPr lang="en-US" sz="2800" dirty="0" smtClean="0"/>
              <a:t>Approaches to risk based monitoring </a:t>
            </a:r>
          </a:p>
          <a:p>
            <a:r>
              <a:rPr lang="en-US" sz="2800" dirty="0" smtClean="0"/>
              <a:t>Supply chain management</a:t>
            </a:r>
          </a:p>
          <a:p>
            <a:r>
              <a:rPr lang="en-US" sz="2800" dirty="0" smtClean="0"/>
              <a:t>Ethical consideration in clinical studies</a:t>
            </a:r>
          </a:p>
          <a:p>
            <a:pPr lvl="1"/>
            <a:r>
              <a:rPr lang="en-US" dirty="0" smtClean="0"/>
              <a:t>Special populations</a:t>
            </a:r>
          </a:p>
          <a:p>
            <a:r>
              <a:rPr lang="en-US" sz="2800" dirty="0" smtClean="0"/>
              <a:t>Global study execution (emerging markets)</a:t>
            </a:r>
          </a:p>
          <a:p>
            <a:r>
              <a:rPr lang="en-US" sz="2800" dirty="0" smtClean="0"/>
              <a:t>Disruptive innovation to clinical study execution (Pfizer study)</a:t>
            </a:r>
            <a:endParaRPr lang="en-US" sz="2800" dirty="0"/>
          </a:p>
        </p:txBody>
      </p:sp>
      <p:sp>
        <p:nvSpPr>
          <p:cNvPr id="3" name="Title 2"/>
          <p:cNvSpPr>
            <a:spLocks noGrp="1"/>
          </p:cNvSpPr>
          <p:nvPr>
            <p:ph type="title"/>
          </p:nvPr>
        </p:nvSpPr>
        <p:spPr/>
        <p:txBody>
          <a:bodyPr/>
          <a:lstStyle/>
          <a:p>
            <a:r>
              <a:rPr lang="en-US" dirty="0" smtClean="0"/>
              <a:t>What is the focus and flow of this track for 2012?</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238127" y="609600"/>
            <a:ext cx="8081963" cy="1143000"/>
          </a:xfrm>
        </p:spPr>
        <p:txBody>
          <a:bodyPr rtlCol="0">
            <a:normAutofit fontScale="90000"/>
          </a:bodyPr>
          <a:lstStyle/>
          <a:p>
            <a:pPr algn="l" eaLnBrk="1" fontAlgn="auto" hangingPunct="1">
              <a:spcAft>
                <a:spcPts val="0"/>
              </a:spcAft>
              <a:defRPr/>
            </a:pP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Track Update</a:t>
            </a: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3600" i="1" dirty="0" smtClean="0">
                <a:solidFill>
                  <a:schemeClr val="bg1"/>
                </a:solidFill>
              </a:rPr>
              <a:t>Track 5:  Product Advertising </a:t>
            </a:r>
            <a:br>
              <a:rPr lang="en-US" sz="3600" i="1" dirty="0" smtClean="0">
                <a:solidFill>
                  <a:schemeClr val="bg1"/>
                </a:solidFill>
              </a:rPr>
            </a:br>
            <a:r>
              <a:rPr lang="en-US" sz="3600" i="1" dirty="0" smtClean="0">
                <a:solidFill>
                  <a:schemeClr val="bg1"/>
                </a:solidFill>
              </a:rPr>
              <a:t>and Marketing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Discuss the current regulatory landscape related to drug advertising and promotion.</a:t>
            </a:r>
          </a:p>
          <a:p>
            <a:pPr>
              <a:buNone/>
            </a:pPr>
            <a:endParaRPr lang="en-US" dirty="0" smtClean="0"/>
          </a:p>
        </p:txBody>
      </p:sp>
      <p:sp>
        <p:nvSpPr>
          <p:cNvPr id="3" name="Title 2"/>
          <p:cNvSpPr>
            <a:spLocks noGrp="1"/>
          </p:cNvSpPr>
          <p:nvPr>
            <p:ph type="title"/>
          </p:nvPr>
        </p:nvSpPr>
        <p:spPr/>
        <p:txBody>
          <a:bodyPr/>
          <a:lstStyle/>
          <a:p>
            <a:r>
              <a:rPr lang="en-US" dirty="0" smtClean="0"/>
              <a:t>Track Learning Objective and </a:t>
            </a:r>
            <a:r>
              <a:rPr lang="en-US" smtClean="0"/>
              <a:t>Targeted Audience</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dirty="0" smtClean="0"/>
              <a:t>	The Product Advertising and Marketing Track will focus on the advertising, promotion, and marketing of pharmaceuticals, and other medical products. Topics will include how advertising/promotion materials and programs are regulated, the political and legislative issues that affect marketing at both the federal, state and international levels, and innovations that are changing the marketing landscape. </a:t>
            </a:r>
            <a:endParaRPr lang="en-US" sz="2800" dirty="0"/>
          </a:p>
        </p:txBody>
      </p:sp>
      <p:sp>
        <p:nvSpPr>
          <p:cNvPr id="3" name="Title 2"/>
          <p:cNvSpPr>
            <a:spLocks noGrp="1"/>
          </p:cNvSpPr>
          <p:nvPr>
            <p:ph type="title"/>
          </p:nvPr>
        </p:nvSpPr>
        <p:spPr/>
        <p:txBody>
          <a:bodyPr/>
          <a:lstStyle/>
          <a:p>
            <a:r>
              <a:rPr lang="en-US" dirty="0" smtClean="0"/>
              <a:t>What is the focus and flow of this track for 2012?</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665" y="1066800"/>
            <a:ext cx="8559800" cy="5334000"/>
          </a:xfrm>
        </p:spPr>
        <p:txBody>
          <a:bodyPr/>
          <a:lstStyle/>
          <a:p>
            <a:pPr>
              <a:buNone/>
            </a:pPr>
            <a:r>
              <a:rPr lang="en-US" sz="2000" dirty="0" smtClean="0"/>
              <a:t>1. Marketing Primer</a:t>
            </a:r>
          </a:p>
          <a:p>
            <a:pPr>
              <a:buNone/>
            </a:pPr>
            <a:r>
              <a:rPr lang="en-US" sz="2000" dirty="0" smtClean="0"/>
              <a:t>2. FDA Enforcement Update</a:t>
            </a:r>
          </a:p>
          <a:p>
            <a:pPr>
              <a:buNone/>
            </a:pPr>
            <a:r>
              <a:rPr lang="en-US" sz="2000" dirty="0" smtClean="0"/>
              <a:t>Other topics we are considering at this point:</a:t>
            </a:r>
          </a:p>
          <a:p>
            <a:pPr>
              <a:buNone/>
            </a:pPr>
            <a:r>
              <a:rPr lang="en-US" sz="2000" dirty="0" smtClean="0"/>
              <a:t>- International session consisting of panelists from US, EU, Asia and New Zealand </a:t>
            </a:r>
          </a:p>
          <a:p>
            <a:pPr>
              <a:buNone/>
            </a:pPr>
            <a:r>
              <a:rPr lang="en-US" sz="2000" dirty="0" smtClean="0"/>
              <a:t>- Social media/DTC update session</a:t>
            </a:r>
          </a:p>
          <a:p>
            <a:pPr>
              <a:buNone/>
            </a:pPr>
            <a:r>
              <a:rPr lang="en-US" sz="2000" dirty="0" smtClean="0"/>
              <a:t>-Drug development utilizing a strong Targeted Product Profile – developing a drug for maximum commercialization. Development backwards/forwards. When should this be developed? Who should help in the development? Strategic thinking. Involvement of the Ad/Promo regulatory professional. Creating a strategic development plan with the end in mind. Maximizing the end of phase 2 meeting with this strategy in mind. How to involve the important FDA professional. This will have a strong emphasis on ad/promo regulatory professionals involvement in this process. This will have FDA, industry and perhaps consultant participation.</a:t>
            </a:r>
            <a:endParaRPr lang="en-US" sz="2000" dirty="0"/>
          </a:p>
        </p:txBody>
      </p:sp>
      <p:sp>
        <p:nvSpPr>
          <p:cNvPr id="3" name="Title 2"/>
          <p:cNvSpPr>
            <a:spLocks noGrp="1"/>
          </p:cNvSpPr>
          <p:nvPr>
            <p:ph type="title"/>
          </p:nvPr>
        </p:nvSpPr>
        <p:spPr/>
        <p:txBody>
          <a:bodyPr/>
          <a:lstStyle/>
          <a:p>
            <a:r>
              <a:rPr lang="en-US" dirty="0" smtClean="0"/>
              <a:t>Provide additional details of  planned content</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Joint compliance program with the medical communications track – looking at MSLs, publications, CME grants, investigator initiated trials, etc.</a:t>
            </a:r>
            <a:endParaRPr lang="en-US" dirty="0"/>
          </a:p>
        </p:txBody>
      </p:sp>
      <p:sp>
        <p:nvSpPr>
          <p:cNvPr id="3" name="Title 2"/>
          <p:cNvSpPr>
            <a:spLocks noGrp="1"/>
          </p:cNvSpPr>
          <p:nvPr>
            <p:ph type="title"/>
          </p:nvPr>
        </p:nvSpPr>
        <p:spPr/>
        <p:txBody>
          <a:bodyPr/>
          <a:lstStyle/>
          <a:p>
            <a:r>
              <a:rPr lang="en-US" dirty="0" smtClean="0"/>
              <a:t>Possible topics for collaboration with other Tracks </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Abstracts submitted did not include the requested topics for the track. We will be developing the four offerings for the track. </a:t>
            </a:r>
            <a:endParaRPr lang="en-US" dirty="0"/>
          </a:p>
        </p:txBody>
      </p:sp>
      <p:sp>
        <p:nvSpPr>
          <p:cNvPr id="3" name="Title 2"/>
          <p:cNvSpPr>
            <a:spLocks noGrp="1"/>
          </p:cNvSpPr>
          <p:nvPr>
            <p:ph type="title"/>
          </p:nvPr>
        </p:nvSpPr>
        <p:spPr/>
        <p:txBody>
          <a:bodyPr/>
          <a:lstStyle/>
          <a:p>
            <a:r>
              <a:rPr lang="en-US" dirty="0" smtClean="0"/>
              <a:t>Where are the gaps?  If any?</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Tom Abrams and Kate Gray from the Office of Prescription Drug Promotion, CDER </a:t>
            </a:r>
          </a:p>
        </p:txBody>
      </p:sp>
      <p:sp>
        <p:nvSpPr>
          <p:cNvPr id="3" name="Title 2"/>
          <p:cNvSpPr>
            <a:spLocks noGrp="1"/>
          </p:cNvSpPr>
          <p:nvPr>
            <p:ph type="title"/>
          </p:nvPr>
        </p:nvSpPr>
        <p:spPr/>
        <p:txBody>
          <a:bodyPr/>
          <a:lstStyle/>
          <a:p>
            <a:r>
              <a:rPr lang="en-US" dirty="0" smtClean="0"/>
              <a:t>Potential speakers to invite</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238125" y="609600"/>
            <a:ext cx="8081963" cy="1143000"/>
          </a:xfrm>
        </p:spPr>
        <p:txBody>
          <a:bodyPr rtlCol="0">
            <a:normAutofit fontScale="90000"/>
          </a:bodyPr>
          <a:lstStyle/>
          <a:p>
            <a:pPr algn="l" eaLnBrk="1" fontAlgn="auto" hangingPunct="1">
              <a:spcAft>
                <a:spcPts val="0"/>
              </a:spcAft>
              <a:defRPr/>
            </a:pP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Track Update:  Medical Writing and </a:t>
            </a:r>
            <a:br>
              <a:rPr lang="en-US" sz="3600" dirty="0" smtClean="0">
                <a:solidFill>
                  <a:schemeClr val="bg1"/>
                </a:solidFill>
              </a:rPr>
            </a:br>
            <a:r>
              <a:rPr lang="en-US" sz="3600" dirty="0" smtClean="0">
                <a:solidFill>
                  <a:schemeClr val="bg1"/>
                </a:solidFill>
              </a:rPr>
              <a:t>Medical Communications</a:t>
            </a: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3600" i="1" dirty="0" smtClean="0">
                <a:solidFill>
                  <a:schemeClr val="bg1"/>
                </a:solidFill>
              </a:rPr>
              <a:t>Track #:  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en-US" smtClean="0">
                <a:latin typeface="Arial" charset="0"/>
                <a:cs typeface="Arial" charset="0"/>
              </a:rPr>
              <a:t>Identify opportunities to collaborate and meet the expectations of multiple, global regulatory authorities, patients, payers, and other customers </a:t>
            </a:r>
          </a:p>
          <a:p>
            <a:r>
              <a:rPr lang="en-US" smtClean="0">
                <a:latin typeface="Arial" charset="0"/>
                <a:cs typeface="Arial" charset="0"/>
              </a:rPr>
              <a:t>Medical Communicators (ie, call center, medical information, MSL) and Medical Writers (clinical regulatory writing, publications writing and strategies/plans for scientific message management)</a:t>
            </a:r>
          </a:p>
        </p:txBody>
      </p:sp>
      <p:sp>
        <p:nvSpPr>
          <p:cNvPr id="16387" name="Title 2"/>
          <p:cNvSpPr>
            <a:spLocks noGrp="1"/>
          </p:cNvSpPr>
          <p:nvPr>
            <p:ph type="title"/>
          </p:nvPr>
        </p:nvSpPr>
        <p:spPr>
          <a:xfrm>
            <a:off x="474663" y="274638"/>
            <a:ext cx="6419850" cy="563562"/>
          </a:xfrm>
        </p:spPr>
        <p:txBody>
          <a:bodyPr/>
          <a:lstStyle/>
          <a:p>
            <a:r>
              <a:rPr lang="en-US" smtClean="0">
                <a:latin typeface="Arial" charset="0"/>
                <a:cs typeface="Arial" charset="0"/>
              </a:rPr>
              <a:t>Track Learning Objective and Targeted Audience</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70AC836F-A8B3-4E1C-83CF-34A6B0A59241}"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74663" y="1600200"/>
          <a:ext cx="8559800" cy="4302760"/>
        </p:xfrm>
        <a:graphic>
          <a:graphicData uri="http://schemas.openxmlformats.org/drawingml/2006/table">
            <a:tbl>
              <a:tblPr firstRow="1" bandRow="1">
                <a:tableStyleId>{5C22544A-7EE6-4342-B048-85BDC9FD1C3A}</a:tableStyleId>
              </a:tblPr>
              <a:tblGrid>
                <a:gridCol w="2139950"/>
                <a:gridCol w="2139950"/>
                <a:gridCol w="2139950"/>
                <a:gridCol w="2139950"/>
              </a:tblGrid>
              <a:tr h="370840">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r>
              <a:tr h="370840">
                <a:tc>
                  <a:txBody>
                    <a:bodyPr/>
                    <a:lstStyle/>
                    <a:p>
                      <a:r>
                        <a:rPr lang="en-US" dirty="0" smtClean="0"/>
                        <a:t>Benefit</a:t>
                      </a:r>
                      <a:r>
                        <a:rPr lang="en-US" baseline="0" dirty="0" smtClean="0"/>
                        <a:t> Risk Visualization (</a:t>
                      </a:r>
                      <a:r>
                        <a:rPr lang="en-US" baseline="0" dirty="0" err="1" smtClean="0"/>
                        <a:t>MC+MW</a:t>
                      </a:r>
                      <a:r>
                        <a:rPr lang="en-US" baseline="0" dirty="0" smtClean="0"/>
                        <a:t>)</a:t>
                      </a:r>
                    </a:p>
                    <a:p>
                      <a:endParaRPr lang="en-US" dirty="0"/>
                    </a:p>
                  </a:txBody>
                  <a:tcPr/>
                </a:tc>
                <a:tc>
                  <a:txBody>
                    <a:bodyPr/>
                    <a:lstStyle/>
                    <a:p>
                      <a:r>
                        <a:rPr lang="en-US" dirty="0" smtClean="0"/>
                        <a:t>Publish or perish (</a:t>
                      </a:r>
                      <a:r>
                        <a:rPr lang="en-US" dirty="0" err="1" smtClean="0"/>
                        <a:t>MC+MW</a:t>
                      </a:r>
                      <a:r>
                        <a:rPr lang="en-US" dirty="0" smtClean="0"/>
                        <a:t>)</a:t>
                      </a:r>
                      <a:endParaRPr lang="en-US" dirty="0"/>
                    </a:p>
                  </a:txBody>
                  <a:tcPr/>
                </a:tc>
                <a:tc>
                  <a:txBody>
                    <a:bodyPr/>
                    <a:lstStyle/>
                    <a:p>
                      <a:r>
                        <a:rPr lang="en-US" dirty="0" smtClean="0"/>
                        <a:t>Structured Authoring/DITA</a:t>
                      </a:r>
                      <a:r>
                        <a:rPr lang="en-US" baseline="0" dirty="0" smtClean="0"/>
                        <a:t> (</a:t>
                      </a:r>
                      <a:r>
                        <a:rPr lang="en-US" baseline="0" dirty="0" err="1" smtClean="0"/>
                        <a:t>MC+MW</a:t>
                      </a:r>
                      <a:r>
                        <a:rPr lang="en-US" baseline="0" dirty="0" smtClean="0"/>
                        <a:t>)</a:t>
                      </a:r>
                      <a:endParaRPr lang="en-US" dirty="0"/>
                    </a:p>
                  </a:txBody>
                  <a:tcPr/>
                </a:tc>
                <a:tc>
                  <a:txBody>
                    <a:bodyPr/>
                    <a:lstStyle/>
                    <a:p>
                      <a:r>
                        <a:rPr lang="en-US" dirty="0" smtClean="0"/>
                        <a:t>Adaptive</a:t>
                      </a:r>
                      <a:r>
                        <a:rPr lang="en-US" baseline="0" dirty="0" smtClean="0"/>
                        <a:t> Clinical Trial Design (MW)</a:t>
                      </a:r>
                      <a:endParaRPr lang="en-US" dirty="0"/>
                    </a:p>
                  </a:txBody>
                  <a:tcPr/>
                </a:tc>
              </a:tr>
              <a:tr h="370840">
                <a:tc>
                  <a:txBody>
                    <a:bodyPr/>
                    <a:lstStyle/>
                    <a:p>
                      <a:r>
                        <a:rPr lang="en-US" dirty="0" smtClean="0"/>
                        <a:t>Social Media &amp; Drug Safety (MC)</a:t>
                      </a:r>
                      <a:endParaRPr lang="en-US" dirty="0"/>
                    </a:p>
                  </a:txBody>
                  <a:tcPr/>
                </a:tc>
                <a:tc>
                  <a:txBody>
                    <a:bodyPr/>
                    <a:lstStyle/>
                    <a:p>
                      <a:r>
                        <a:rPr lang="en-US" dirty="0" smtClean="0"/>
                        <a:t>Promotional tactics (MC)</a:t>
                      </a:r>
                      <a:endParaRPr lang="en-US" dirty="0"/>
                    </a:p>
                  </a:txBody>
                  <a:tcPr/>
                </a:tc>
                <a:tc>
                  <a:txBody>
                    <a:bodyPr/>
                    <a:lstStyle/>
                    <a:p>
                      <a:r>
                        <a:rPr lang="en-US" dirty="0" smtClean="0"/>
                        <a:t>Global submissions (MW)</a:t>
                      </a:r>
                      <a:endParaRPr lang="en-US" dirty="0"/>
                    </a:p>
                  </a:txBody>
                  <a:tcPr/>
                </a:tc>
                <a:tc>
                  <a:txBody>
                    <a:bodyPr/>
                    <a:lstStyle/>
                    <a:p>
                      <a:r>
                        <a:rPr lang="en-US" dirty="0" smtClean="0"/>
                        <a:t>Building</a:t>
                      </a:r>
                      <a:r>
                        <a:rPr lang="en-US" baseline="0" dirty="0" smtClean="0"/>
                        <a:t> global capabilities (MW)</a:t>
                      </a:r>
                      <a:endParaRPr lang="en-US" dirty="0"/>
                    </a:p>
                  </a:txBody>
                  <a:tcPr/>
                </a:tc>
              </a:tr>
              <a:tr h="370840">
                <a:tc>
                  <a:txBody>
                    <a:bodyPr/>
                    <a:lstStyle/>
                    <a:p>
                      <a:r>
                        <a:rPr lang="en-US" dirty="0" smtClean="0"/>
                        <a:t>Wrangling</a:t>
                      </a:r>
                      <a:r>
                        <a:rPr lang="en-US" baseline="0" dirty="0" smtClean="0"/>
                        <a:t> Safety Docs (MW)</a:t>
                      </a:r>
                      <a:endParaRPr lang="en-US" dirty="0"/>
                    </a:p>
                  </a:txBody>
                  <a:tcPr/>
                </a:tc>
                <a:tc>
                  <a:txBody>
                    <a:bodyPr/>
                    <a:lstStyle/>
                    <a:p>
                      <a:r>
                        <a:rPr lang="en-US" dirty="0" smtClean="0"/>
                        <a:t>Design to Disclosure</a:t>
                      </a:r>
                      <a:r>
                        <a:rPr lang="en-US" baseline="0" dirty="0" smtClean="0"/>
                        <a:t> (MW)</a:t>
                      </a:r>
                      <a:endParaRPr lang="en-US" dirty="0"/>
                    </a:p>
                  </a:txBody>
                  <a:tcPr/>
                </a:tc>
                <a:tc>
                  <a:txBody>
                    <a:bodyPr/>
                    <a:lstStyle/>
                    <a:p>
                      <a:r>
                        <a:rPr lang="en-US" dirty="0" smtClean="0"/>
                        <a:t>Building  global capabilities</a:t>
                      </a:r>
                      <a:r>
                        <a:rPr lang="en-US" baseline="0" dirty="0" smtClean="0"/>
                        <a:t> (MC)</a:t>
                      </a:r>
                      <a:endParaRPr lang="en-US" dirty="0"/>
                    </a:p>
                  </a:txBody>
                  <a:tcPr/>
                </a:tc>
                <a:tc>
                  <a:txBody>
                    <a:bodyPr/>
                    <a:lstStyle/>
                    <a:p>
                      <a:r>
                        <a:rPr lang="en-US" dirty="0" smtClean="0"/>
                        <a:t>Back up:  leveraging technology</a:t>
                      </a:r>
                      <a:r>
                        <a:rPr lang="en-US" baseline="0" dirty="0" smtClean="0"/>
                        <a:t> in safety reporting (MW)</a:t>
                      </a:r>
                      <a:endParaRPr lang="en-US" dirty="0"/>
                    </a:p>
                  </a:txBody>
                  <a:tcPr/>
                </a:tc>
              </a:tr>
              <a:tr h="370840">
                <a:tc>
                  <a:txBody>
                    <a:bodyPr/>
                    <a:lstStyle/>
                    <a:p>
                      <a:endParaRPr lang="en-US"/>
                    </a:p>
                  </a:txBody>
                  <a:tcPr/>
                </a:tc>
                <a:tc>
                  <a:txBody>
                    <a:bodyPr/>
                    <a:lstStyle/>
                    <a:p>
                      <a:r>
                        <a:rPr lang="en-US" dirty="0" smtClean="0"/>
                        <a:t>SIAC showcase</a:t>
                      </a:r>
                    </a:p>
                    <a:p>
                      <a:r>
                        <a:rPr lang="en-US" dirty="0" smtClean="0"/>
                        <a:t>Technology (MC)</a:t>
                      </a:r>
                    </a:p>
                    <a:p>
                      <a:r>
                        <a:rPr lang="en-US" dirty="0" smtClean="0"/>
                        <a:t>Global practice</a:t>
                      </a:r>
                      <a:r>
                        <a:rPr lang="en-US" baseline="0" dirty="0" smtClean="0"/>
                        <a:t> &amp; </a:t>
                      </a:r>
                      <a:r>
                        <a:rPr lang="en-US" baseline="0" dirty="0" err="1" smtClean="0"/>
                        <a:t>collab</a:t>
                      </a:r>
                      <a:r>
                        <a:rPr lang="en-US" baseline="0" dirty="0" smtClean="0"/>
                        <a:t> (MW)</a:t>
                      </a:r>
                      <a:endParaRPr lang="en-US" dirty="0"/>
                    </a:p>
                  </a:txBody>
                  <a:tcPr/>
                </a:tc>
                <a:tc>
                  <a:txBody>
                    <a:bodyPr/>
                    <a:lstStyle/>
                    <a:p>
                      <a:r>
                        <a:rPr lang="en-US" dirty="0" err="1" smtClean="0"/>
                        <a:t>MSL</a:t>
                      </a:r>
                      <a:r>
                        <a:rPr lang="en-US" dirty="0" smtClean="0"/>
                        <a:t> (MC)</a:t>
                      </a:r>
                      <a:endParaRPr lang="en-US" dirty="0"/>
                    </a:p>
                  </a:txBody>
                  <a:tcPr/>
                </a:tc>
                <a:tc>
                  <a:txBody>
                    <a:bodyPr/>
                    <a:lstStyle/>
                    <a:p>
                      <a:endParaRPr lang="en-US"/>
                    </a:p>
                  </a:txBody>
                  <a:tcPr/>
                </a:tc>
              </a:tr>
            </a:tbl>
          </a:graphicData>
        </a:graphic>
      </p:graphicFrame>
      <p:sp>
        <p:nvSpPr>
          <p:cNvPr id="17442" name="Title 2"/>
          <p:cNvSpPr>
            <a:spLocks noGrp="1"/>
          </p:cNvSpPr>
          <p:nvPr>
            <p:ph type="title"/>
          </p:nvPr>
        </p:nvSpPr>
        <p:spPr>
          <a:xfrm>
            <a:off x="474663" y="274638"/>
            <a:ext cx="6419850" cy="563562"/>
          </a:xfrm>
        </p:spPr>
        <p:txBody>
          <a:bodyPr/>
          <a:lstStyle/>
          <a:p>
            <a:r>
              <a:rPr lang="en-US" smtClean="0">
                <a:latin typeface="Arial" charset="0"/>
                <a:cs typeface="Arial" charset="0"/>
              </a:rPr>
              <a:t>What is the focus and flow of this track for 2012?</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B08FF00F-5F13-4B01-9F80-6036AC521269}"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3562" y="1143000"/>
            <a:ext cx="8559800" cy="4525963"/>
          </a:xfrm>
        </p:spPr>
        <p:txBody>
          <a:bodyPr/>
          <a:lstStyle/>
          <a:p>
            <a:r>
              <a:rPr lang="en-US" dirty="0" smtClean="0"/>
              <a:t>28 total Sessions</a:t>
            </a:r>
          </a:p>
          <a:p>
            <a:pPr lvl="1"/>
            <a:r>
              <a:rPr lang="en-US" dirty="0" smtClean="0"/>
              <a:t>3 workshops (Metrics, Risk-based monitoring and Investigator site management)</a:t>
            </a:r>
          </a:p>
          <a:p>
            <a:pPr lvl="1"/>
            <a:r>
              <a:rPr lang="en-US" dirty="0" smtClean="0"/>
              <a:t>10 symposia</a:t>
            </a:r>
          </a:p>
          <a:p>
            <a:pPr lvl="1"/>
            <a:r>
              <a:rPr lang="en-US" dirty="0" smtClean="0"/>
              <a:t>11 sessions</a:t>
            </a:r>
          </a:p>
          <a:p>
            <a:pPr lvl="1"/>
            <a:r>
              <a:rPr lang="en-US" dirty="0" smtClean="0"/>
              <a:t>4 forums</a:t>
            </a:r>
          </a:p>
          <a:p>
            <a:pPr lvl="1"/>
            <a:r>
              <a:rPr lang="en-US" dirty="0" smtClean="0"/>
              <a:t>1 </a:t>
            </a:r>
            <a:r>
              <a:rPr lang="en-US" dirty="0"/>
              <a:t>poster</a:t>
            </a:r>
          </a:p>
          <a:p>
            <a:pPr lvl="1"/>
            <a:endParaRPr lang="en-US" dirty="0" smtClean="0"/>
          </a:p>
        </p:txBody>
      </p:sp>
      <p:sp>
        <p:nvSpPr>
          <p:cNvPr id="3" name="Title 2"/>
          <p:cNvSpPr>
            <a:spLocks noGrp="1"/>
          </p:cNvSpPr>
          <p:nvPr>
            <p:ph type="title"/>
          </p:nvPr>
        </p:nvSpPr>
        <p:spPr/>
        <p:txBody>
          <a:bodyPr/>
          <a:lstStyle/>
          <a:p>
            <a:r>
              <a:rPr lang="en-US" dirty="0" smtClean="0"/>
              <a:t>Provide additional details of  planned content</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82563" y="1066800"/>
          <a:ext cx="9143999" cy="5699760"/>
        </p:xfrm>
        <a:graphic>
          <a:graphicData uri="http://schemas.openxmlformats.org/drawingml/2006/table">
            <a:tbl>
              <a:tblPr firstRow="1" bandRow="1">
                <a:tableStyleId>{5C22544A-7EE6-4342-B048-85BDC9FD1C3A}</a:tableStyleId>
              </a:tblPr>
              <a:tblGrid>
                <a:gridCol w="1071774"/>
                <a:gridCol w="895407"/>
                <a:gridCol w="1058208"/>
                <a:gridCol w="2199754"/>
                <a:gridCol w="1626076"/>
                <a:gridCol w="986495"/>
                <a:gridCol w="1306285"/>
              </a:tblGrid>
              <a:tr h="407436">
                <a:tc>
                  <a:txBody>
                    <a:bodyPr/>
                    <a:lstStyle/>
                    <a:p>
                      <a:r>
                        <a:rPr lang="en-US" dirty="0" smtClean="0"/>
                        <a:t>Author</a:t>
                      </a:r>
                      <a:endParaRPr lang="en-US" dirty="0"/>
                    </a:p>
                  </a:txBody>
                  <a:tcPr/>
                </a:tc>
                <a:tc>
                  <a:txBody>
                    <a:bodyPr/>
                    <a:lstStyle/>
                    <a:p>
                      <a:r>
                        <a:rPr lang="en-US" dirty="0" smtClean="0"/>
                        <a:t>#</a:t>
                      </a:r>
                      <a:endParaRPr lang="en-US" dirty="0"/>
                    </a:p>
                  </a:txBody>
                  <a:tcPr/>
                </a:tc>
                <a:tc>
                  <a:txBody>
                    <a:bodyPr/>
                    <a:lstStyle/>
                    <a:p>
                      <a:r>
                        <a:rPr lang="en-US" dirty="0" smtClean="0"/>
                        <a:t>type</a:t>
                      </a:r>
                      <a:endParaRPr lang="en-US" dirty="0"/>
                    </a:p>
                  </a:txBody>
                  <a:tcPr/>
                </a:tc>
                <a:tc>
                  <a:txBody>
                    <a:bodyPr/>
                    <a:lstStyle/>
                    <a:p>
                      <a:r>
                        <a:rPr lang="en-US" dirty="0" smtClean="0"/>
                        <a:t>Title</a:t>
                      </a:r>
                      <a:endParaRPr lang="en-US" dirty="0"/>
                    </a:p>
                  </a:txBody>
                  <a:tcPr/>
                </a:tc>
                <a:tc>
                  <a:txBody>
                    <a:bodyPr/>
                    <a:lstStyle/>
                    <a:p>
                      <a:r>
                        <a:rPr lang="en-US" dirty="0" smtClean="0"/>
                        <a:t>level</a:t>
                      </a:r>
                      <a:endParaRPr lang="en-US" dirty="0"/>
                    </a:p>
                  </a:txBody>
                  <a:tcPr/>
                </a:tc>
                <a:tc>
                  <a:txBody>
                    <a:bodyPr/>
                    <a:lstStyle/>
                    <a:p>
                      <a:r>
                        <a:rPr lang="en-US" dirty="0" smtClean="0"/>
                        <a:t>Co</a:t>
                      </a:r>
                      <a:endParaRPr lang="en-US" dirty="0"/>
                    </a:p>
                  </a:txBody>
                  <a:tcPr/>
                </a:tc>
                <a:tc>
                  <a:txBody>
                    <a:bodyPr/>
                    <a:lstStyle/>
                    <a:p>
                      <a:r>
                        <a:rPr lang="en-US" dirty="0" smtClean="0"/>
                        <a:t>comments</a:t>
                      </a:r>
                      <a:endParaRPr lang="en-US" dirty="0"/>
                    </a:p>
                  </a:txBody>
                  <a:tcPr/>
                </a:tc>
              </a:tr>
              <a:tr h="1908810">
                <a:tc>
                  <a:txBody>
                    <a:bodyPr/>
                    <a:lstStyle/>
                    <a:p>
                      <a:r>
                        <a:rPr lang="en-US" dirty="0" smtClean="0"/>
                        <a:t>Rebecca Noel</a:t>
                      </a:r>
                      <a:endParaRPr lang="en-US" dirty="0"/>
                    </a:p>
                  </a:txBody>
                  <a:tcPr/>
                </a:tc>
                <a:tc>
                  <a:txBody>
                    <a:bodyPr/>
                    <a:lstStyle/>
                    <a:p>
                      <a:r>
                        <a:rPr lang="en-US" dirty="0" smtClean="0"/>
                        <a:t>43582</a:t>
                      </a:r>
                      <a:endParaRPr lang="en-US" dirty="0"/>
                    </a:p>
                  </a:txBody>
                  <a:tcPr/>
                </a:tc>
                <a:tc>
                  <a:txBody>
                    <a:bodyPr/>
                    <a:lstStyle/>
                    <a:p>
                      <a:r>
                        <a:rPr lang="en-US" dirty="0" smtClean="0"/>
                        <a:t>Session</a:t>
                      </a:r>
                      <a:endParaRPr lang="en-US" dirty="0"/>
                    </a:p>
                  </a:txBody>
                  <a:tcPr/>
                </a:tc>
                <a:tc>
                  <a:txBody>
                    <a:bodyPr/>
                    <a:lstStyle/>
                    <a:p>
                      <a:r>
                        <a:rPr lang="en-US" dirty="0" smtClean="0"/>
                        <a:t>Advancing</a:t>
                      </a:r>
                      <a:r>
                        <a:rPr lang="en-US" baseline="0" dirty="0" smtClean="0"/>
                        <a:t> benefit-risk visualization &amp; communication</a:t>
                      </a:r>
                      <a:endParaRPr lang="en-US" dirty="0"/>
                    </a:p>
                  </a:txBody>
                  <a:tcPr/>
                </a:tc>
                <a:tc>
                  <a:txBody>
                    <a:bodyPr/>
                    <a:lstStyle/>
                    <a:p>
                      <a:r>
                        <a:rPr lang="en-US" dirty="0" smtClean="0"/>
                        <a:t>Beg needs to change to </a:t>
                      </a:r>
                      <a:r>
                        <a:rPr lang="en-US" baseline="0" dirty="0" smtClean="0"/>
                        <a:t> Advanced</a:t>
                      </a:r>
                      <a:endParaRPr lang="en-US" dirty="0"/>
                    </a:p>
                  </a:txBody>
                  <a:tcPr/>
                </a:tc>
                <a:tc>
                  <a:txBody>
                    <a:bodyPr/>
                    <a:lstStyle/>
                    <a:p>
                      <a:r>
                        <a:rPr lang="en-US" dirty="0" smtClean="0"/>
                        <a:t>Lilly</a:t>
                      </a:r>
                      <a:endParaRPr lang="en-US" dirty="0"/>
                    </a:p>
                  </a:txBody>
                  <a:tcPr/>
                </a:tc>
                <a:tc>
                  <a:txBody>
                    <a:bodyPr/>
                    <a:lstStyle/>
                    <a:p>
                      <a:r>
                        <a:rPr lang="en-US" dirty="0" smtClean="0"/>
                        <a:t>Need</a:t>
                      </a:r>
                      <a:r>
                        <a:rPr lang="en-US" baseline="0" dirty="0" smtClean="0"/>
                        <a:t> focus both MC + MW; consider adding 43389; add focus from </a:t>
                      </a:r>
                      <a:r>
                        <a:rPr lang="en-US" baseline="0" dirty="0" err="1" smtClean="0"/>
                        <a:t>EMA</a:t>
                      </a:r>
                      <a:r>
                        <a:rPr lang="en-US" baseline="0" dirty="0" smtClean="0"/>
                        <a:t> &amp; FDA</a:t>
                      </a:r>
                      <a:endParaRPr lang="en-US" dirty="0"/>
                    </a:p>
                  </a:txBody>
                  <a:tcPr/>
                </a:tc>
              </a:tr>
              <a:tr h="948924">
                <a:tc>
                  <a:txBody>
                    <a:bodyPr/>
                    <a:lstStyle/>
                    <a:p>
                      <a:r>
                        <a:rPr lang="en-US" dirty="0" smtClean="0"/>
                        <a:t>Art </a:t>
                      </a:r>
                      <a:r>
                        <a:rPr lang="en-US" dirty="0" err="1" smtClean="0"/>
                        <a:t>Gertel</a:t>
                      </a:r>
                      <a:endParaRPr lang="en-US" dirty="0"/>
                    </a:p>
                  </a:txBody>
                  <a:tcPr/>
                </a:tc>
                <a:tc>
                  <a:txBody>
                    <a:bodyPr/>
                    <a:lstStyle/>
                    <a:p>
                      <a:r>
                        <a:rPr lang="en-US" dirty="0" smtClean="0"/>
                        <a:t>43201</a:t>
                      </a:r>
                      <a:endParaRPr lang="en-US" dirty="0"/>
                    </a:p>
                  </a:txBody>
                  <a:tcPr/>
                </a:tc>
                <a:tc>
                  <a:txBody>
                    <a:bodyPr/>
                    <a:lstStyle/>
                    <a:p>
                      <a:r>
                        <a:rPr lang="en-US" dirty="0" smtClean="0"/>
                        <a:t>Forum</a:t>
                      </a:r>
                      <a:endParaRPr lang="en-US" dirty="0"/>
                    </a:p>
                  </a:txBody>
                  <a:tcPr/>
                </a:tc>
                <a:tc>
                  <a:txBody>
                    <a:bodyPr/>
                    <a:lstStyle/>
                    <a:p>
                      <a:r>
                        <a:rPr lang="en-US" dirty="0" smtClean="0"/>
                        <a:t>Publish or Perish-retracted scientific</a:t>
                      </a:r>
                      <a:r>
                        <a:rPr lang="en-US" baseline="0" dirty="0" smtClean="0"/>
                        <a:t> literature</a:t>
                      </a:r>
                      <a:endParaRPr lang="en-US" dirty="0"/>
                    </a:p>
                  </a:txBody>
                  <a:tcPr/>
                </a:tc>
                <a:tc>
                  <a:txBody>
                    <a:bodyPr/>
                    <a:lstStyle/>
                    <a:p>
                      <a:r>
                        <a:rPr lang="en-US" dirty="0" smtClean="0"/>
                        <a:t>Beg. please change</a:t>
                      </a:r>
                      <a:r>
                        <a:rPr lang="en-US" baseline="0" dirty="0" smtClean="0"/>
                        <a:t> to </a:t>
                      </a:r>
                      <a:r>
                        <a:rPr lang="en-US" baseline="0" dirty="0" err="1" smtClean="0"/>
                        <a:t>Int</a:t>
                      </a:r>
                      <a:endParaRPr lang="en-US" dirty="0"/>
                    </a:p>
                  </a:txBody>
                  <a:tcPr/>
                </a:tc>
                <a:tc>
                  <a:txBody>
                    <a:bodyPr/>
                    <a:lstStyle/>
                    <a:p>
                      <a:r>
                        <a:rPr lang="en-US" dirty="0" err="1" smtClean="0"/>
                        <a:t>Beardsworth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Need</a:t>
                      </a:r>
                      <a:r>
                        <a:rPr lang="en-US" baseline="0" dirty="0" smtClean="0"/>
                        <a:t> focus both MC + MW</a:t>
                      </a:r>
                      <a:endParaRPr lang="en-US" dirty="0" smtClean="0"/>
                    </a:p>
                    <a:p>
                      <a:endParaRPr lang="en-US" dirty="0"/>
                    </a:p>
                  </a:txBody>
                  <a:tcPr/>
                </a:tc>
              </a:tr>
              <a:tr h="1817604">
                <a:tc>
                  <a:txBody>
                    <a:bodyPr/>
                    <a:lstStyle/>
                    <a:p>
                      <a:r>
                        <a:rPr lang="en-US" dirty="0" smtClean="0"/>
                        <a:t>Michael Brennan</a:t>
                      </a:r>
                      <a:endParaRPr lang="en-US" dirty="0"/>
                    </a:p>
                  </a:txBody>
                  <a:tcPr/>
                </a:tc>
                <a:tc>
                  <a:txBody>
                    <a:bodyPr/>
                    <a:lstStyle/>
                    <a:p>
                      <a:r>
                        <a:rPr lang="en-US" dirty="0" smtClean="0"/>
                        <a:t>43390</a:t>
                      </a:r>
                      <a:endParaRPr lang="en-US" dirty="0"/>
                    </a:p>
                  </a:txBody>
                  <a:tcPr/>
                </a:tc>
                <a:tc>
                  <a:txBody>
                    <a:bodyPr/>
                    <a:lstStyle/>
                    <a:p>
                      <a:r>
                        <a:rPr lang="en-US" dirty="0" smtClean="0"/>
                        <a:t>Workshop</a:t>
                      </a:r>
                      <a:endParaRPr lang="en-US" dirty="0"/>
                    </a:p>
                  </a:txBody>
                  <a:tcPr/>
                </a:tc>
                <a:tc>
                  <a:txBody>
                    <a:bodyPr/>
                    <a:lstStyle/>
                    <a:p>
                      <a:r>
                        <a:rPr lang="en-US" dirty="0" smtClean="0"/>
                        <a:t>Implementing SA:</a:t>
                      </a:r>
                      <a:r>
                        <a:rPr lang="en-US" baseline="0" dirty="0" smtClean="0"/>
                        <a:t> understanding the DITA model &amp; its applicability for content &amp; metadata management</a:t>
                      </a:r>
                      <a:endParaRPr lang="en-US" dirty="0"/>
                    </a:p>
                  </a:txBody>
                  <a:tcPr/>
                </a:tc>
                <a:tc>
                  <a:txBody>
                    <a:bodyPr/>
                    <a:lstStyle/>
                    <a:p>
                      <a:r>
                        <a:rPr lang="en-US" dirty="0" smtClean="0"/>
                        <a:t>Beginner</a:t>
                      </a:r>
                      <a:endParaRPr lang="en-US" dirty="0"/>
                    </a:p>
                  </a:txBody>
                  <a:tcPr/>
                </a:tc>
                <a:tc>
                  <a:txBody>
                    <a:bodyPr/>
                    <a:lstStyle/>
                    <a:p>
                      <a:r>
                        <a:rPr lang="en-US" dirty="0" smtClean="0"/>
                        <a:t>J&amp;J</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Need</a:t>
                      </a:r>
                      <a:r>
                        <a:rPr lang="en-US" baseline="0" dirty="0" smtClean="0"/>
                        <a:t> focus both MC + MW</a:t>
                      </a:r>
                      <a:endParaRPr lang="en-US" dirty="0" smtClean="0"/>
                    </a:p>
                    <a:p>
                      <a:endParaRPr lang="en-US" dirty="0"/>
                    </a:p>
                  </a:txBody>
                  <a:tcPr/>
                </a:tc>
              </a:tr>
            </a:tbl>
          </a:graphicData>
        </a:graphic>
      </p:graphicFrame>
      <p:sp>
        <p:nvSpPr>
          <p:cNvPr id="18476" name="Title 2"/>
          <p:cNvSpPr>
            <a:spLocks noGrp="1"/>
          </p:cNvSpPr>
          <p:nvPr>
            <p:ph type="title"/>
          </p:nvPr>
        </p:nvSpPr>
        <p:spPr>
          <a:xfrm>
            <a:off x="474663" y="274638"/>
            <a:ext cx="6718300" cy="563562"/>
          </a:xfrm>
        </p:spPr>
        <p:txBody>
          <a:bodyPr/>
          <a:lstStyle/>
          <a:p>
            <a:r>
              <a:rPr lang="en-US" smtClean="0">
                <a:latin typeface="Arial" charset="0"/>
                <a:cs typeface="Arial" charset="0"/>
              </a:rPr>
              <a:t>Provide additional details of  planned content:  MC+MW</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E2127C49-8E08-483F-9138-782D001A60D2}"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82563" y="990600"/>
          <a:ext cx="9144000" cy="5816936"/>
        </p:xfrm>
        <a:graphic>
          <a:graphicData uri="http://schemas.openxmlformats.org/drawingml/2006/table">
            <a:tbl>
              <a:tblPr firstRow="1" bandRow="1">
                <a:tableStyleId>{5C22544A-7EE6-4342-B048-85BDC9FD1C3A}</a:tableStyleId>
              </a:tblPr>
              <a:tblGrid>
                <a:gridCol w="1143001"/>
                <a:gridCol w="824180"/>
                <a:gridCol w="1058208"/>
                <a:gridCol w="2199754"/>
                <a:gridCol w="1626076"/>
                <a:gridCol w="986495"/>
                <a:gridCol w="1306286"/>
              </a:tblGrid>
              <a:tr h="416220">
                <a:tc>
                  <a:txBody>
                    <a:bodyPr/>
                    <a:lstStyle/>
                    <a:p>
                      <a:r>
                        <a:rPr lang="en-US" dirty="0" smtClean="0"/>
                        <a:t>Author</a:t>
                      </a:r>
                      <a:endParaRPr lang="en-US" dirty="0"/>
                    </a:p>
                  </a:txBody>
                  <a:tcPr/>
                </a:tc>
                <a:tc>
                  <a:txBody>
                    <a:bodyPr/>
                    <a:lstStyle/>
                    <a:p>
                      <a:r>
                        <a:rPr lang="en-US" dirty="0" smtClean="0"/>
                        <a:t>#</a:t>
                      </a:r>
                      <a:endParaRPr lang="en-US" dirty="0"/>
                    </a:p>
                  </a:txBody>
                  <a:tcPr/>
                </a:tc>
                <a:tc>
                  <a:txBody>
                    <a:bodyPr/>
                    <a:lstStyle/>
                    <a:p>
                      <a:r>
                        <a:rPr lang="en-US" dirty="0" smtClean="0"/>
                        <a:t>type</a:t>
                      </a:r>
                      <a:endParaRPr lang="en-US" dirty="0"/>
                    </a:p>
                  </a:txBody>
                  <a:tcPr/>
                </a:tc>
                <a:tc>
                  <a:txBody>
                    <a:bodyPr/>
                    <a:lstStyle/>
                    <a:p>
                      <a:r>
                        <a:rPr lang="en-US" dirty="0" smtClean="0"/>
                        <a:t>Title</a:t>
                      </a:r>
                      <a:endParaRPr lang="en-US" dirty="0"/>
                    </a:p>
                  </a:txBody>
                  <a:tcPr/>
                </a:tc>
                <a:tc>
                  <a:txBody>
                    <a:bodyPr/>
                    <a:lstStyle/>
                    <a:p>
                      <a:r>
                        <a:rPr lang="en-US" dirty="0" smtClean="0"/>
                        <a:t>level</a:t>
                      </a:r>
                      <a:endParaRPr lang="en-US" dirty="0"/>
                    </a:p>
                  </a:txBody>
                  <a:tcPr/>
                </a:tc>
                <a:tc>
                  <a:txBody>
                    <a:bodyPr/>
                    <a:lstStyle/>
                    <a:p>
                      <a:r>
                        <a:rPr lang="en-US" dirty="0" smtClean="0"/>
                        <a:t>Co</a:t>
                      </a:r>
                      <a:endParaRPr lang="en-US" dirty="0"/>
                    </a:p>
                  </a:txBody>
                  <a:tcPr/>
                </a:tc>
                <a:tc>
                  <a:txBody>
                    <a:bodyPr/>
                    <a:lstStyle/>
                    <a:p>
                      <a:r>
                        <a:rPr lang="en-US" dirty="0" smtClean="0"/>
                        <a:t>comments</a:t>
                      </a:r>
                      <a:endParaRPr lang="en-US" dirty="0"/>
                    </a:p>
                  </a:txBody>
                  <a:tcPr/>
                </a:tc>
              </a:tr>
              <a:tr h="955378">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n-US" dirty="0" err="1" smtClean="0"/>
                        <a:t>MSL</a:t>
                      </a:r>
                      <a:endParaRPr lang="en-US" dirty="0"/>
                    </a:p>
                  </a:txBody>
                  <a:tcPr/>
                </a:tc>
                <a:tc>
                  <a:txBody>
                    <a:bodyPr/>
                    <a:lstStyle/>
                    <a:p>
                      <a:r>
                        <a:rPr lang="en-US" dirty="0" smtClean="0"/>
                        <a:t>Advanced</a:t>
                      </a:r>
                      <a:endParaRPr lang="en-US" dirty="0"/>
                    </a:p>
                  </a:txBody>
                  <a:tcPr/>
                </a:tc>
                <a:tc>
                  <a:txBody>
                    <a:bodyPr/>
                    <a:lstStyle/>
                    <a:p>
                      <a:endParaRPr lang="en-US" dirty="0"/>
                    </a:p>
                  </a:txBody>
                  <a:tcPr/>
                </a:tc>
                <a:tc>
                  <a:txBody>
                    <a:bodyPr/>
                    <a:lstStyle/>
                    <a:p>
                      <a:r>
                        <a:rPr lang="en-US" dirty="0" smtClean="0"/>
                        <a:t>Maureen put placeholder </a:t>
                      </a:r>
                      <a:endParaRPr lang="en-US" dirty="0"/>
                    </a:p>
                  </a:txBody>
                  <a:tcPr/>
                </a:tc>
              </a:tr>
              <a:tr h="15192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 </a:t>
                      </a:r>
                      <a:r>
                        <a:rPr lang="en-US" baseline="0" dirty="0" smtClean="0"/>
                        <a:t>Chew.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Gregory </a:t>
                      </a:r>
                      <a:r>
                        <a:rPr lang="en-US" baseline="0" dirty="0" err="1" smtClean="0"/>
                        <a:t>Busse</a:t>
                      </a:r>
                      <a:r>
                        <a:rPr lang="en-US" baseline="0" dirty="0" smtClean="0"/>
                        <a:t>, FDA</a:t>
                      </a:r>
                      <a:endParaRPr lang="en-US" dirty="0" smtClean="0"/>
                    </a:p>
                    <a:p>
                      <a:endParaRPr lang="en-US" dirty="0"/>
                    </a:p>
                  </a:txBody>
                  <a:tcPr/>
                </a:tc>
                <a:tc>
                  <a:txBody>
                    <a:bodyPr/>
                    <a:lstStyle/>
                    <a:p>
                      <a:r>
                        <a:rPr lang="en-US" dirty="0" smtClean="0"/>
                        <a:t>43347</a:t>
                      </a:r>
                      <a:endParaRPr lang="en-US" dirty="0"/>
                    </a:p>
                  </a:txBody>
                  <a:tcPr/>
                </a:tc>
                <a:tc>
                  <a:txBody>
                    <a:bodyPr/>
                    <a:lstStyle/>
                    <a:p>
                      <a:r>
                        <a:rPr lang="en-US" dirty="0" smtClean="0"/>
                        <a:t>Forum</a:t>
                      </a:r>
                      <a:endParaRPr lang="en-US" dirty="0"/>
                    </a:p>
                  </a:txBody>
                  <a:tcPr/>
                </a:tc>
                <a:tc>
                  <a:txBody>
                    <a:bodyPr/>
                    <a:lstStyle/>
                    <a:p>
                      <a:r>
                        <a:rPr lang="en-US" dirty="0" smtClean="0"/>
                        <a:t>Communicating</a:t>
                      </a:r>
                      <a:r>
                        <a:rPr lang="en-US" baseline="0" dirty="0" smtClean="0"/>
                        <a:t> Drug Safety Information using Social Media:  FDA &amp; Industry perspectives</a:t>
                      </a:r>
                      <a:endParaRPr lang="en-US" dirty="0"/>
                    </a:p>
                  </a:txBody>
                  <a:tcPr/>
                </a:tc>
                <a:tc>
                  <a:txBody>
                    <a:bodyPr/>
                    <a:lstStyle/>
                    <a:p>
                      <a:r>
                        <a:rPr lang="en-US" dirty="0" smtClean="0"/>
                        <a:t>Beginner</a:t>
                      </a:r>
                      <a:r>
                        <a:rPr lang="en-US" baseline="0" dirty="0" smtClean="0"/>
                        <a:t> – should it be intermediate</a:t>
                      </a:r>
                      <a:endParaRPr lang="en-US" dirty="0"/>
                    </a:p>
                  </a:txBody>
                  <a:tcPr/>
                </a:tc>
                <a:tc>
                  <a:txBody>
                    <a:bodyPr/>
                    <a:lstStyle/>
                    <a:p>
                      <a:r>
                        <a:rPr lang="en-US" dirty="0" smtClean="0"/>
                        <a:t>FDA</a:t>
                      </a:r>
                      <a:endParaRPr lang="en-US" dirty="0"/>
                    </a:p>
                  </a:txBody>
                  <a:tcPr/>
                </a:tc>
                <a:tc>
                  <a:txBody>
                    <a:bodyPr/>
                    <a:lstStyle/>
                    <a:p>
                      <a:r>
                        <a:rPr lang="en-US" dirty="0" smtClean="0"/>
                        <a:t>Send 43523 &amp; 43853 to Dr Chew.</a:t>
                      </a:r>
                      <a:r>
                        <a:rPr lang="en-US" baseline="0" dirty="0" smtClean="0"/>
                        <a:t>  Natalie to reach out </a:t>
                      </a:r>
                      <a:endParaRPr lang="en-US" b="1" dirty="0"/>
                    </a:p>
                  </a:txBody>
                  <a:tcPr/>
                </a:tc>
              </a:tr>
              <a:tr h="1026295">
                <a:tc>
                  <a:txBody>
                    <a:bodyPr/>
                    <a:lstStyle/>
                    <a:p>
                      <a:r>
                        <a:rPr lang="en-US" dirty="0" smtClean="0"/>
                        <a:t>David </a:t>
                      </a:r>
                      <a:r>
                        <a:rPr lang="en-US" dirty="0" err="1" smtClean="0"/>
                        <a:t>Clemow</a:t>
                      </a:r>
                      <a:endParaRPr lang="en-US" dirty="0" smtClean="0"/>
                    </a:p>
                    <a:p>
                      <a:r>
                        <a:rPr lang="en-US" dirty="0" smtClean="0"/>
                        <a:t>(</a:t>
                      </a:r>
                      <a:r>
                        <a:rPr lang="en-US" baseline="0" dirty="0" smtClean="0"/>
                        <a:t>Lucy Rose)</a:t>
                      </a:r>
                      <a:endParaRPr lang="en-US" dirty="0"/>
                    </a:p>
                  </a:txBody>
                  <a:tcPr/>
                </a:tc>
                <a:tc>
                  <a:txBody>
                    <a:bodyPr/>
                    <a:lstStyle/>
                    <a:p>
                      <a:r>
                        <a:rPr lang="en-US" dirty="0" smtClean="0"/>
                        <a:t>43732</a:t>
                      </a:r>
                      <a:endParaRPr lang="en-US" dirty="0"/>
                    </a:p>
                  </a:txBody>
                  <a:tcPr/>
                </a:tc>
                <a:tc>
                  <a:txBody>
                    <a:bodyPr/>
                    <a:lstStyle/>
                    <a:p>
                      <a:r>
                        <a:rPr lang="en-US" dirty="0" smtClean="0"/>
                        <a:t>Session</a:t>
                      </a:r>
                      <a:endParaRPr lang="en-US" dirty="0"/>
                    </a:p>
                  </a:txBody>
                  <a:tcPr/>
                </a:tc>
                <a:tc>
                  <a:txBody>
                    <a:bodyPr/>
                    <a:lstStyle/>
                    <a:p>
                      <a:r>
                        <a:rPr lang="en-US" dirty="0" smtClean="0"/>
                        <a:t>Medical</a:t>
                      </a:r>
                      <a:r>
                        <a:rPr lang="en-US" baseline="0" dirty="0" smtClean="0"/>
                        <a:t> contributions to promotional tactics (review last years’ feedback)</a:t>
                      </a:r>
                      <a:endParaRPr lang="en-US" dirty="0"/>
                    </a:p>
                  </a:txBody>
                  <a:tcPr/>
                </a:tc>
                <a:tc>
                  <a:txBody>
                    <a:bodyPr/>
                    <a:lstStyle/>
                    <a:p>
                      <a:r>
                        <a:rPr lang="en-US" dirty="0" smtClean="0"/>
                        <a:t>Beginner</a:t>
                      </a:r>
                      <a:r>
                        <a:rPr lang="en-US" baseline="0" dirty="0" smtClean="0"/>
                        <a:t> – should it be </a:t>
                      </a:r>
                      <a:r>
                        <a:rPr lang="en-US" baseline="0" dirty="0" err="1" smtClean="0"/>
                        <a:t>int</a:t>
                      </a:r>
                      <a:r>
                        <a:rPr lang="en-US" baseline="0" dirty="0" smtClean="0"/>
                        <a:t>?</a:t>
                      </a:r>
                      <a:endParaRPr lang="en-US" dirty="0"/>
                    </a:p>
                  </a:txBody>
                  <a:tcPr/>
                </a:tc>
                <a:tc>
                  <a:txBody>
                    <a:bodyPr/>
                    <a:lstStyle/>
                    <a:p>
                      <a:r>
                        <a:rPr lang="en-US" dirty="0" smtClean="0"/>
                        <a:t>Lilly</a:t>
                      </a:r>
                      <a:endParaRPr lang="en-US" dirty="0"/>
                    </a:p>
                  </a:txBody>
                  <a:tcPr/>
                </a:tc>
                <a:tc>
                  <a:txBody>
                    <a:bodyPr/>
                    <a:lstStyle/>
                    <a:p>
                      <a:r>
                        <a:rPr lang="en-US" dirty="0" smtClean="0"/>
                        <a:t>Consider</a:t>
                      </a:r>
                      <a:r>
                        <a:rPr lang="en-US" baseline="0" dirty="0" smtClean="0"/>
                        <a:t> as joint with Adv/Promotion/Compliance</a:t>
                      </a:r>
                      <a:endParaRPr lang="en-US" dirty="0"/>
                    </a:p>
                  </a:txBody>
                  <a:tcPr/>
                </a:tc>
              </a:tr>
              <a:tr h="1219387">
                <a:tc>
                  <a:txBody>
                    <a:bodyPr/>
                    <a:lstStyle/>
                    <a:p>
                      <a:r>
                        <a:rPr lang="en-US" dirty="0" smtClean="0"/>
                        <a:t>Natalie to find chair</a:t>
                      </a:r>
                      <a:endParaRPr lang="en-US" dirty="0"/>
                    </a:p>
                  </a:txBody>
                  <a:tcPr/>
                </a:tc>
                <a:tc>
                  <a:txBody>
                    <a:bodyPr/>
                    <a:lstStyle/>
                    <a:p>
                      <a:r>
                        <a:rPr lang="en-US" dirty="0" smtClean="0"/>
                        <a:t>43279</a:t>
                      </a:r>
                    </a:p>
                    <a:p>
                      <a:r>
                        <a:rPr lang="en-US" dirty="0" smtClean="0"/>
                        <a:t>44011</a:t>
                      </a:r>
                      <a:endParaRPr lang="en-US" dirty="0"/>
                    </a:p>
                  </a:txBody>
                  <a:tcPr/>
                </a:tc>
                <a:tc>
                  <a:txBody>
                    <a:bodyPr/>
                    <a:lstStyle/>
                    <a:p>
                      <a:r>
                        <a:rPr lang="en-US" dirty="0" smtClean="0"/>
                        <a:t>Symposium</a:t>
                      </a:r>
                      <a:endParaRPr lang="en-US" dirty="0"/>
                    </a:p>
                  </a:txBody>
                  <a:tcPr/>
                </a:tc>
                <a:tc>
                  <a:txBody>
                    <a:bodyPr/>
                    <a:lstStyle/>
                    <a:p>
                      <a:r>
                        <a:rPr lang="en-US" dirty="0" smtClean="0"/>
                        <a:t>Building Global Medical Communications capability</a:t>
                      </a:r>
                      <a:endParaRPr lang="en-US" dirty="0"/>
                    </a:p>
                  </a:txBody>
                  <a:tcPr/>
                </a:tc>
                <a:tc>
                  <a:txBody>
                    <a:bodyPr/>
                    <a:lstStyle/>
                    <a:p>
                      <a:r>
                        <a:rPr lang="en-US" dirty="0" smtClean="0"/>
                        <a:t>Beginner</a:t>
                      </a:r>
                      <a:endParaRPr lang="en-US" dirty="0"/>
                    </a:p>
                  </a:txBody>
                  <a:tcPr/>
                </a:tc>
                <a:tc>
                  <a:txBody>
                    <a:bodyPr/>
                    <a:lstStyle/>
                    <a:p>
                      <a:r>
                        <a:rPr lang="en-US" dirty="0" err="1" smtClean="0"/>
                        <a:t>tbd</a:t>
                      </a:r>
                      <a:endParaRPr lang="en-US" dirty="0"/>
                    </a:p>
                  </a:txBody>
                  <a:tcPr/>
                </a:tc>
                <a:tc>
                  <a:txBody>
                    <a:bodyPr/>
                    <a:lstStyle/>
                    <a:p>
                      <a:r>
                        <a:rPr lang="en-US" dirty="0" smtClean="0"/>
                        <a:t>Call center, med info, </a:t>
                      </a:r>
                      <a:r>
                        <a:rPr lang="en-US" baseline="0" dirty="0" smtClean="0"/>
                        <a:t> new service delivery models</a:t>
                      </a:r>
                      <a:endParaRPr lang="en-US" dirty="0"/>
                    </a:p>
                  </a:txBody>
                  <a:tcPr/>
                </a:tc>
              </a:tr>
            </a:tbl>
          </a:graphicData>
        </a:graphic>
      </p:graphicFrame>
      <p:sp>
        <p:nvSpPr>
          <p:cNvPr id="19508" name="Title 2"/>
          <p:cNvSpPr>
            <a:spLocks noGrp="1"/>
          </p:cNvSpPr>
          <p:nvPr>
            <p:ph type="title"/>
          </p:nvPr>
        </p:nvSpPr>
        <p:spPr>
          <a:xfrm>
            <a:off x="474663" y="274638"/>
            <a:ext cx="6419850" cy="563562"/>
          </a:xfrm>
        </p:spPr>
        <p:txBody>
          <a:bodyPr/>
          <a:lstStyle/>
          <a:p>
            <a:r>
              <a:rPr lang="en-US" smtClean="0">
                <a:latin typeface="Arial" charset="0"/>
                <a:cs typeface="Arial" charset="0"/>
              </a:rPr>
              <a:t>Provide additional details of  planned content:  MC</a:t>
            </a:r>
          </a:p>
        </p:txBody>
      </p:sp>
      <p:sp>
        <p:nvSpPr>
          <p:cNvPr id="4" name="Date Placeholder 3"/>
          <p:cNvSpPr>
            <a:spLocks noGrp="1"/>
          </p:cNvSpPr>
          <p:nvPr>
            <p:ph type="dt"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4881A308-AE71-4518-9F1D-E540C1E00389}"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0" y="990600"/>
          <a:ext cx="9509125" cy="5394960"/>
        </p:xfrm>
        <a:graphic>
          <a:graphicData uri="http://schemas.openxmlformats.org/drawingml/2006/table">
            <a:tbl>
              <a:tblPr firstRow="1" bandRow="1">
                <a:tableStyleId>{5C22544A-7EE6-4342-B048-85BDC9FD1C3A}</a:tableStyleId>
              </a:tblPr>
              <a:tblGrid>
                <a:gridCol w="1249362"/>
                <a:gridCol w="796370"/>
                <a:gridCol w="1100463"/>
                <a:gridCol w="2287591"/>
                <a:gridCol w="1378176"/>
                <a:gridCol w="1066800"/>
                <a:gridCol w="1630363"/>
              </a:tblGrid>
              <a:tr h="419917">
                <a:tc>
                  <a:txBody>
                    <a:bodyPr/>
                    <a:lstStyle/>
                    <a:p>
                      <a:r>
                        <a:rPr lang="en-US" dirty="0" smtClean="0"/>
                        <a:t>Author</a:t>
                      </a:r>
                      <a:endParaRPr lang="en-US" dirty="0"/>
                    </a:p>
                  </a:txBody>
                  <a:tcPr/>
                </a:tc>
                <a:tc>
                  <a:txBody>
                    <a:bodyPr/>
                    <a:lstStyle/>
                    <a:p>
                      <a:r>
                        <a:rPr lang="en-US" dirty="0" smtClean="0"/>
                        <a:t>#</a:t>
                      </a:r>
                      <a:endParaRPr lang="en-US" dirty="0"/>
                    </a:p>
                  </a:txBody>
                  <a:tcPr/>
                </a:tc>
                <a:tc>
                  <a:txBody>
                    <a:bodyPr/>
                    <a:lstStyle/>
                    <a:p>
                      <a:r>
                        <a:rPr lang="en-US" dirty="0" smtClean="0"/>
                        <a:t>type</a:t>
                      </a:r>
                      <a:endParaRPr lang="en-US" dirty="0"/>
                    </a:p>
                  </a:txBody>
                  <a:tcPr/>
                </a:tc>
                <a:tc>
                  <a:txBody>
                    <a:bodyPr/>
                    <a:lstStyle/>
                    <a:p>
                      <a:r>
                        <a:rPr lang="en-US" dirty="0" smtClean="0"/>
                        <a:t>Title</a:t>
                      </a:r>
                      <a:endParaRPr lang="en-US" dirty="0"/>
                    </a:p>
                  </a:txBody>
                  <a:tcPr/>
                </a:tc>
                <a:tc>
                  <a:txBody>
                    <a:bodyPr/>
                    <a:lstStyle/>
                    <a:p>
                      <a:r>
                        <a:rPr lang="en-US" dirty="0" smtClean="0"/>
                        <a:t>level</a:t>
                      </a:r>
                      <a:endParaRPr lang="en-US" dirty="0"/>
                    </a:p>
                  </a:txBody>
                  <a:tcPr/>
                </a:tc>
                <a:tc>
                  <a:txBody>
                    <a:bodyPr/>
                    <a:lstStyle/>
                    <a:p>
                      <a:r>
                        <a:rPr lang="en-US" dirty="0" smtClean="0"/>
                        <a:t>Co</a:t>
                      </a:r>
                      <a:endParaRPr lang="en-US" dirty="0"/>
                    </a:p>
                  </a:txBody>
                  <a:tcPr/>
                </a:tc>
                <a:tc>
                  <a:txBody>
                    <a:bodyPr/>
                    <a:lstStyle/>
                    <a:p>
                      <a:r>
                        <a:rPr lang="en-US" dirty="0" smtClean="0"/>
                        <a:t>comments</a:t>
                      </a:r>
                      <a:endParaRPr lang="en-US" dirty="0"/>
                    </a:p>
                  </a:txBody>
                  <a:tcPr/>
                </a:tc>
              </a:tr>
              <a:tr h="1256483">
                <a:tc>
                  <a:txBody>
                    <a:bodyPr/>
                    <a:lstStyle/>
                    <a:p>
                      <a:r>
                        <a:rPr lang="en-US" dirty="0" smtClean="0"/>
                        <a:t>Purcell</a:t>
                      </a:r>
                    </a:p>
                    <a:p>
                      <a:r>
                        <a:rPr lang="en-US" dirty="0" err="1" smtClean="0"/>
                        <a:t>Maxemow</a:t>
                      </a:r>
                      <a:endParaRPr lang="en-US" dirty="0" smtClean="0"/>
                    </a:p>
                    <a:p>
                      <a:r>
                        <a:rPr lang="en-US" dirty="0" smtClean="0"/>
                        <a:t>McLean</a:t>
                      </a:r>
                      <a:endParaRPr lang="en-US" dirty="0"/>
                    </a:p>
                  </a:txBody>
                  <a:tcPr/>
                </a:tc>
                <a:tc>
                  <a:txBody>
                    <a:bodyPr/>
                    <a:lstStyle/>
                    <a:p>
                      <a:r>
                        <a:rPr lang="en-US" dirty="0" smtClean="0"/>
                        <a:t>42499</a:t>
                      </a:r>
                    </a:p>
                    <a:p>
                      <a:r>
                        <a:rPr lang="en-US" dirty="0" smtClean="0"/>
                        <a:t>43305</a:t>
                      </a:r>
                    </a:p>
                    <a:p>
                      <a:r>
                        <a:rPr lang="en-US" dirty="0" smtClean="0"/>
                        <a:t>43009</a:t>
                      </a:r>
                      <a:endParaRPr lang="en-US" dirty="0"/>
                    </a:p>
                  </a:txBody>
                  <a:tcPr/>
                </a:tc>
                <a:tc>
                  <a:txBody>
                    <a:bodyPr/>
                    <a:lstStyle/>
                    <a:p>
                      <a:r>
                        <a:rPr lang="en-US" dirty="0" smtClean="0"/>
                        <a:t>Symposium</a:t>
                      </a:r>
                      <a:endParaRPr lang="en-US" dirty="0"/>
                    </a:p>
                  </a:txBody>
                  <a:tcPr/>
                </a:tc>
                <a:tc>
                  <a:txBody>
                    <a:bodyPr/>
                    <a:lstStyle/>
                    <a:p>
                      <a:r>
                        <a:rPr lang="en-US" dirty="0" smtClean="0"/>
                        <a:t>MW Competencies and best practice in the Global </a:t>
                      </a:r>
                      <a:r>
                        <a:rPr lang="en-US" dirty="0" err="1" smtClean="0"/>
                        <a:t>Env</a:t>
                      </a:r>
                      <a:endParaRPr lang="en-US" dirty="0"/>
                    </a:p>
                  </a:txBody>
                  <a:tcPr/>
                </a:tc>
                <a:tc>
                  <a:txBody>
                    <a:bodyPr/>
                    <a:lstStyle/>
                    <a:p>
                      <a:r>
                        <a:rPr lang="en-US" dirty="0" smtClean="0"/>
                        <a:t>Beginner</a:t>
                      </a:r>
                      <a:endParaRPr lang="en-US" dirty="0"/>
                    </a:p>
                  </a:txBody>
                  <a:tcPr/>
                </a:tc>
                <a:tc>
                  <a:txBody>
                    <a:bodyPr/>
                    <a:lstStyle/>
                    <a:p>
                      <a:r>
                        <a:rPr lang="en-US" dirty="0" err="1" smtClean="0"/>
                        <a:t>Urtech</a:t>
                      </a:r>
                      <a:endParaRPr lang="en-US" dirty="0" smtClean="0"/>
                    </a:p>
                    <a:p>
                      <a:r>
                        <a:rPr lang="en-US" dirty="0" smtClean="0"/>
                        <a:t>INC Res</a:t>
                      </a:r>
                    </a:p>
                    <a:p>
                      <a:r>
                        <a:rPr lang="en-US" dirty="0" smtClean="0"/>
                        <a:t>MMS holdings</a:t>
                      </a:r>
                      <a:endParaRPr lang="en-US" dirty="0"/>
                    </a:p>
                  </a:txBody>
                  <a:tcPr/>
                </a:tc>
                <a:tc>
                  <a:txBody>
                    <a:bodyPr/>
                    <a:lstStyle/>
                    <a:p>
                      <a:r>
                        <a:rPr lang="en-US" dirty="0" smtClean="0"/>
                        <a:t>Ask Purcell</a:t>
                      </a:r>
                      <a:r>
                        <a:rPr lang="en-US" baseline="0" dirty="0" smtClean="0"/>
                        <a:t> to chair</a:t>
                      </a:r>
                      <a:endParaRPr lang="en-US" dirty="0"/>
                    </a:p>
                  </a:txBody>
                  <a:tcPr/>
                </a:tc>
              </a:tr>
              <a:tr h="1143000">
                <a:tc>
                  <a:txBody>
                    <a:bodyPr/>
                    <a:lstStyle/>
                    <a:p>
                      <a:r>
                        <a:rPr lang="en-US" sz="1600" dirty="0" smtClean="0"/>
                        <a:t>Getz (chair)</a:t>
                      </a:r>
                    </a:p>
                    <a:p>
                      <a:r>
                        <a:rPr lang="en-US" sz="1600" dirty="0" err="1" smtClean="0"/>
                        <a:t>Swaminathan</a:t>
                      </a:r>
                      <a:endParaRPr lang="en-US" sz="1600" dirty="0" smtClean="0"/>
                    </a:p>
                    <a:p>
                      <a:r>
                        <a:rPr lang="en-US" sz="1600" dirty="0" err="1" smtClean="0"/>
                        <a:t>Gawrylewski</a:t>
                      </a:r>
                      <a:endParaRPr lang="en-US" sz="1600" dirty="0" smtClean="0"/>
                    </a:p>
                    <a:p>
                      <a:endParaRPr lang="en-US" dirty="0"/>
                    </a:p>
                  </a:txBody>
                  <a:tcPr/>
                </a:tc>
                <a:tc>
                  <a:txBody>
                    <a:bodyPr/>
                    <a:lstStyle/>
                    <a:p>
                      <a:r>
                        <a:rPr lang="en-US" dirty="0" smtClean="0"/>
                        <a:t>43072</a:t>
                      </a:r>
                    </a:p>
                    <a:p>
                      <a:r>
                        <a:rPr lang="en-US" dirty="0" smtClean="0"/>
                        <a:t>43807</a:t>
                      </a:r>
                    </a:p>
                    <a:p>
                      <a:r>
                        <a:rPr lang="en-US" dirty="0" smtClean="0"/>
                        <a:t>43994</a:t>
                      </a:r>
                      <a:endParaRPr lang="en-US" dirty="0"/>
                    </a:p>
                  </a:txBody>
                  <a:tcPr/>
                </a:tc>
                <a:tc>
                  <a:txBody>
                    <a:bodyPr/>
                    <a:lstStyle/>
                    <a:p>
                      <a:r>
                        <a:rPr lang="en-US" dirty="0" smtClean="0"/>
                        <a:t>Session or symposium</a:t>
                      </a:r>
                      <a:endParaRPr lang="en-US" dirty="0"/>
                    </a:p>
                  </a:txBody>
                  <a:tcPr/>
                </a:tc>
                <a:tc>
                  <a:txBody>
                    <a:bodyPr/>
                    <a:lstStyle/>
                    <a:p>
                      <a:r>
                        <a:rPr lang="en-US" dirty="0" smtClean="0"/>
                        <a:t>From Design to Disclosure pleasing</a:t>
                      </a:r>
                      <a:r>
                        <a:rPr lang="en-US" baseline="0" dirty="0" smtClean="0"/>
                        <a:t> multiple masters</a:t>
                      </a:r>
                      <a:endParaRPr lang="en-US" dirty="0"/>
                    </a:p>
                  </a:txBody>
                  <a:tcPr/>
                </a:tc>
                <a:tc>
                  <a:txBody>
                    <a:bodyPr/>
                    <a:lstStyle/>
                    <a:p>
                      <a:r>
                        <a:rPr lang="en-US" dirty="0" smtClean="0"/>
                        <a:t>Intermediate</a:t>
                      </a:r>
                      <a:endParaRPr lang="en-US" dirty="0"/>
                    </a:p>
                  </a:txBody>
                  <a:tcPr/>
                </a:tc>
                <a:tc>
                  <a:txBody>
                    <a:bodyPr/>
                    <a:lstStyle/>
                    <a:p>
                      <a:r>
                        <a:rPr lang="en-US" dirty="0" smtClean="0"/>
                        <a:t>Tufts</a:t>
                      </a:r>
                    </a:p>
                    <a:p>
                      <a:r>
                        <a:rPr lang="en-US" dirty="0" err="1" smtClean="0"/>
                        <a:t>GSK</a:t>
                      </a:r>
                      <a:endParaRPr lang="en-US" dirty="0" smtClean="0"/>
                    </a:p>
                    <a:p>
                      <a:r>
                        <a:rPr lang="en-US" dirty="0" smtClean="0"/>
                        <a:t>J&amp;J</a:t>
                      </a:r>
                      <a:endParaRPr lang="en-US" dirty="0"/>
                    </a:p>
                  </a:txBody>
                  <a:tcPr/>
                </a:tc>
                <a:tc>
                  <a:txBody>
                    <a:bodyPr/>
                    <a:lstStyle/>
                    <a:p>
                      <a:r>
                        <a:rPr lang="en-US" sz="1600" dirty="0" smtClean="0"/>
                        <a:t>Need to ensure focus on solutions, implementation</a:t>
                      </a:r>
                      <a:endParaRPr lang="en-US" sz="1600" dirty="0"/>
                    </a:p>
                  </a:txBody>
                  <a:tcPr/>
                </a:tc>
              </a:tr>
              <a:tr h="834802">
                <a:tc>
                  <a:txBody>
                    <a:bodyPr/>
                    <a:lstStyle/>
                    <a:p>
                      <a:r>
                        <a:rPr lang="en-US" dirty="0" smtClean="0"/>
                        <a:t>Van </a:t>
                      </a:r>
                      <a:r>
                        <a:rPr lang="en-US" dirty="0" err="1" smtClean="0"/>
                        <a:t>Etten</a:t>
                      </a:r>
                      <a:endParaRPr lang="en-US" dirty="0"/>
                    </a:p>
                  </a:txBody>
                  <a:tcPr/>
                </a:tc>
                <a:tc>
                  <a:txBody>
                    <a:bodyPr/>
                    <a:lstStyle/>
                    <a:p>
                      <a:r>
                        <a:rPr lang="en-US" dirty="0" smtClean="0"/>
                        <a:t>43217</a:t>
                      </a:r>
                      <a:endParaRPr lang="en-US" dirty="0"/>
                    </a:p>
                  </a:txBody>
                  <a:tcPr/>
                </a:tc>
                <a:tc>
                  <a:txBody>
                    <a:bodyPr/>
                    <a:lstStyle/>
                    <a:p>
                      <a:r>
                        <a:rPr lang="en-US" dirty="0" smtClean="0"/>
                        <a:t>Session</a:t>
                      </a:r>
                      <a:endParaRPr lang="en-US" dirty="0"/>
                    </a:p>
                  </a:txBody>
                  <a:tcPr/>
                </a:tc>
                <a:tc>
                  <a:txBody>
                    <a:bodyPr/>
                    <a:lstStyle/>
                    <a:p>
                      <a:r>
                        <a:rPr lang="en-US" sz="1200" dirty="0" smtClean="0"/>
                        <a:t>Wrangling</a:t>
                      </a:r>
                      <a:r>
                        <a:rPr lang="en-US" sz="1200" baseline="0" dirty="0" smtClean="0"/>
                        <a:t> the bestiary of safety documents:  coordination &amp; integration across multiple requirements</a:t>
                      </a:r>
                      <a:endParaRPr lang="en-US" sz="1200" dirty="0"/>
                    </a:p>
                  </a:txBody>
                  <a:tcPr/>
                </a:tc>
                <a:tc>
                  <a:txBody>
                    <a:bodyPr/>
                    <a:lstStyle/>
                    <a:p>
                      <a:r>
                        <a:rPr lang="en-US" dirty="0" smtClean="0"/>
                        <a:t>Intermediate</a:t>
                      </a:r>
                      <a:endParaRPr lang="en-US" dirty="0"/>
                    </a:p>
                  </a:txBody>
                  <a:tcPr/>
                </a:tc>
                <a:tc>
                  <a:txBody>
                    <a:bodyPr/>
                    <a:lstStyle/>
                    <a:p>
                      <a:r>
                        <a:rPr lang="en-US" dirty="0" smtClean="0"/>
                        <a:t>Amgen</a:t>
                      </a:r>
                      <a:endParaRPr lang="en-US" dirty="0"/>
                    </a:p>
                  </a:txBody>
                  <a:tcPr/>
                </a:tc>
                <a:tc>
                  <a:txBody>
                    <a:bodyPr/>
                    <a:lstStyle/>
                    <a:p>
                      <a:r>
                        <a:rPr lang="en-US" dirty="0" smtClean="0"/>
                        <a:t>He’s proposed </a:t>
                      </a:r>
                      <a:r>
                        <a:rPr lang="en-US" dirty="0" err="1" smtClean="0"/>
                        <a:t>Hecker</a:t>
                      </a:r>
                      <a:r>
                        <a:rPr lang="en-US" dirty="0" smtClean="0"/>
                        <a:t> (?) and Hoffman</a:t>
                      </a:r>
                      <a:endParaRPr lang="en-US" dirty="0"/>
                    </a:p>
                  </a:txBody>
                  <a:tcPr/>
                </a:tc>
              </a:tr>
              <a:tr h="419917">
                <a:tc>
                  <a:txBody>
                    <a:bodyPr/>
                    <a:lstStyle/>
                    <a:p>
                      <a:r>
                        <a:rPr lang="en-US" dirty="0" err="1" smtClean="0"/>
                        <a:t>Hecker</a:t>
                      </a:r>
                      <a:endParaRPr lang="en-US" dirty="0" smtClean="0"/>
                    </a:p>
                  </a:txBody>
                  <a:tcPr/>
                </a:tc>
                <a:tc>
                  <a:txBody>
                    <a:bodyPr/>
                    <a:lstStyle/>
                    <a:p>
                      <a:r>
                        <a:rPr lang="en-US" dirty="0" smtClean="0"/>
                        <a:t>43506</a:t>
                      </a:r>
                      <a:endParaRPr lang="en-US" dirty="0"/>
                    </a:p>
                  </a:txBody>
                  <a:tcPr/>
                </a:tc>
                <a:tc>
                  <a:txBody>
                    <a:bodyPr/>
                    <a:lstStyle/>
                    <a:p>
                      <a:r>
                        <a:rPr lang="en-US" dirty="0" smtClean="0"/>
                        <a:t>Session</a:t>
                      </a:r>
                      <a:endParaRPr lang="en-US" dirty="0"/>
                    </a:p>
                  </a:txBody>
                  <a:tcPr/>
                </a:tc>
                <a:tc>
                  <a:txBody>
                    <a:bodyPr/>
                    <a:lstStyle/>
                    <a:p>
                      <a:r>
                        <a:rPr lang="en-US" dirty="0" smtClean="0"/>
                        <a:t>Efficient</a:t>
                      </a:r>
                      <a:r>
                        <a:rPr lang="en-US" baseline="0" dirty="0" smtClean="0"/>
                        <a:t> Regulatory medical writing for global submissions including “ICH outlier” authorities</a:t>
                      </a:r>
                      <a:endParaRPr lang="en-US" dirty="0"/>
                    </a:p>
                  </a:txBody>
                  <a:tcPr/>
                </a:tc>
                <a:tc>
                  <a:txBody>
                    <a:bodyPr/>
                    <a:lstStyle/>
                    <a:p>
                      <a:r>
                        <a:rPr lang="en-US" dirty="0" smtClean="0"/>
                        <a:t>Advanced</a:t>
                      </a:r>
                      <a:endParaRPr lang="en-US" dirty="0"/>
                    </a:p>
                  </a:txBody>
                  <a:tcPr/>
                </a:tc>
                <a:tc>
                  <a:txBody>
                    <a:bodyPr/>
                    <a:lstStyle/>
                    <a:p>
                      <a:r>
                        <a:rPr lang="en-US" dirty="0" err="1" smtClean="0"/>
                        <a:t>Hecker</a:t>
                      </a:r>
                      <a:r>
                        <a:rPr lang="en-US" dirty="0" smtClean="0"/>
                        <a:t> &amp; </a:t>
                      </a:r>
                      <a:r>
                        <a:rPr lang="en-US" smtClean="0"/>
                        <a:t>assoc,</a:t>
                      </a:r>
                      <a:endParaRPr lang="en-US" dirty="0" smtClean="0"/>
                    </a:p>
                  </a:txBody>
                  <a:tcPr/>
                </a:tc>
                <a:tc>
                  <a:txBody>
                    <a:bodyPr/>
                    <a:lstStyle/>
                    <a:p>
                      <a:r>
                        <a:rPr lang="en-US" dirty="0" smtClean="0"/>
                        <a:t>Request for FDA</a:t>
                      </a:r>
                      <a:r>
                        <a:rPr lang="en-US" baseline="0" dirty="0" smtClean="0"/>
                        <a:t> speaker </a:t>
                      </a:r>
                      <a:r>
                        <a:rPr lang="en-US" baseline="0" dirty="0" err="1" smtClean="0"/>
                        <a:t>Justina</a:t>
                      </a:r>
                      <a:r>
                        <a:rPr lang="en-US" baseline="0" dirty="0" smtClean="0"/>
                        <a:t> </a:t>
                      </a:r>
                      <a:r>
                        <a:rPr lang="en-US" baseline="0" dirty="0" err="1" smtClean="0"/>
                        <a:t>Molzon</a:t>
                      </a:r>
                      <a:endParaRPr lang="en-US" dirty="0"/>
                    </a:p>
                  </a:txBody>
                  <a:tcPr/>
                </a:tc>
              </a:tr>
            </a:tbl>
          </a:graphicData>
        </a:graphic>
      </p:graphicFrame>
      <p:sp>
        <p:nvSpPr>
          <p:cNvPr id="20532" name="Title 2"/>
          <p:cNvSpPr>
            <a:spLocks noGrp="1"/>
          </p:cNvSpPr>
          <p:nvPr>
            <p:ph type="title"/>
          </p:nvPr>
        </p:nvSpPr>
        <p:spPr>
          <a:xfrm>
            <a:off x="474663" y="274638"/>
            <a:ext cx="6419850" cy="563562"/>
          </a:xfrm>
        </p:spPr>
        <p:txBody>
          <a:bodyPr/>
          <a:lstStyle/>
          <a:p>
            <a:r>
              <a:rPr lang="en-US" smtClean="0">
                <a:latin typeface="Arial" charset="0"/>
                <a:cs typeface="Arial" charset="0"/>
              </a:rPr>
              <a:t>Provide additional details of  planned content: MW</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B0258773-E7C6-440B-AAC4-EA39CBE87F2A}"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0" y="990600"/>
          <a:ext cx="9509125" cy="4814076"/>
        </p:xfrm>
        <a:graphic>
          <a:graphicData uri="http://schemas.openxmlformats.org/drawingml/2006/table">
            <a:tbl>
              <a:tblPr firstRow="1" bandRow="1">
                <a:tableStyleId>{5C22544A-7EE6-4342-B048-85BDC9FD1C3A}</a:tableStyleId>
              </a:tblPr>
              <a:tblGrid>
                <a:gridCol w="1249362"/>
                <a:gridCol w="796370"/>
                <a:gridCol w="1100463"/>
                <a:gridCol w="2287591"/>
                <a:gridCol w="1378176"/>
                <a:gridCol w="1066800"/>
                <a:gridCol w="1630363"/>
              </a:tblGrid>
              <a:tr h="419917">
                <a:tc>
                  <a:txBody>
                    <a:bodyPr/>
                    <a:lstStyle/>
                    <a:p>
                      <a:r>
                        <a:rPr lang="en-US" dirty="0" smtClean="0"/>
                        <a:t>Author</a:t>
                      </a:r>
                      <a:endParaRPr lang="en-US" dirty="0"/>
                    </a:p>
                  </a:txBody>
                  <a:tcPr/>
                </a:tc>
                <a:tc>
                  <a:txBody>
                    <a:bodyPr/>
                    <a:lstStyle/>
                    <a:p>
                      <a:r>
                        <a:rPr lang="en-US" dirty="0" smtClean="0"/>
                        <a:t>#</a:t>
                      </a:r>
                      <a:endParaRPr lang="en-US" dirty="0"/>
                    </a:p>
                  </a:txBody>
                  <a:tcPr/>
                </a:tc>
                <a:tc>
                  <a:txBody>
                    <a:bodyPr/>
                    <a:lstStyle/>
                    <a:p>
                      <a:r>
                        <a:rPr lang="en-US" dirty="0" smtClean="0"/>
                        <a:t>type</a:t>
                      </a:r>
                      <a:endParaRPr lang="en-US" dirty="0"/>
                    </a:p>
                  </a:txBody>
                  <a:tcPr/>
                </a:tc>
                <a:tc>
                  <a:txBody>
                    <a:bodyPr/>
                    <a:lstStyle/>
                    <a:p>
                      <a:r>
                        <a:rPr lang="en-US" dirty="0" smtClean="0"/>
                        <a:t>Title</a:t>
                      </a:r>
                      <a:endParaRPr lang="en-US" dirty="0"/>
                    </a:p>
                  </a:txBody>
                  <a:tcPr/>
                </a:tc>
                <a:tc>
                  <a:txBody>
                    <a:bodyPr/>
                    <a:lstStyle/>
                    <a:p>
                      <a:r>
                        <a:rPr lang="en-US" dirty="0" smtClean="0"/>
                        <a:t>level</a:t>
                      </a:r>
                      <a:endParaRPr lang="en-US" dirty="0"/>
                    </a:p>
                  </a:txBody>
                  <a:tcPr/>
                </a:tc>
                <a:tc>
                  <a:txBody>
                    <a:bodyPr/>
                    <a:lstStyle/>
                    <a:p>
                      <a:r>
                        <a:rPr lang="en-US" dirty="0" smtClean="0"/>
                        <a:t>Co</a:t>
                      </a:r>
                      <a:endParaRPr lang="en-US" dirty="0"/>
                    </a:p>
                  </a:txBody>
                  <a:tcPr/>
                </a:tc>
                <a:tc>
                  <a:txBody>
                    <a:bodyPr/>
                    <a:lstStyle/>
                    <a:p>
                      <a:r>
                        <a:rPr lang="en-US" dirty="0" smtClean="0"/>
                        <a:t>comments</a:t>
                      </a:r>
                      <a:endParaRPr lang="en-US" dirty="0"/>
                    </a:p>
                  </a:txBody>
                  <a:tcPr/>
                </a:tc>
              </a:tr>
              <a:tr h="1256483">
                <a:tc>
                  <a:txBody>
                    <a:bodyPr/>
                    <a:lstStyle/>
                    <a:p>
                      <a:r>
                        <a:rPr lang="en-US" dirty="0" err="1" smtClean="0"/>
                        <a:t>Mozzicato</a:t>
                      </a:r>
                      <a:endParaRPr lang="en-US" dirty="0" smtClean="0"/>
                    </a:p>
                    <a:p>
                      <a:r>
                        <a:rPr lang="en-US" dirty="0" err="1" smtClean="0"/>
                        <a:t>Guld</a:t>
                      </a:r>
                      <a:endParaRPr lang="en-US" dirty="0" smtClean="0"/>
                    </a:p>
                    <a:p>
                      <a:r>
                        <a:rPr lang="en-US" dirty="0" smtClean="0"/>
                        <a:t>Zink</a:t>
                      </a:r>
                      <a:endParaRPr lang="en-US" dirty="0"/>
                    </a:p>
                  </a:txBody>
                  <a:tcPr/>
                </a:tc>
                <a:tc>
                  <a:txBody>
                    <a:bodyPr/>
                    <a:lstStyle/>
                    <a:p>
                      <a:r>
                        <a:rPr lang="en-US" dirty="0" smtClean="0"/>
                        <a:t>42874</a:t>
                      </a:r>
                    </a:p>
                    <a:p>
                      <a:r>
                        <a:rPr lang="en-US" dirty="0" smtClean="0"/>
                        <a:t>43153</a:t>
                      </a:r>
                    </a:p>
                    <a:p>
                      <a:r>
                        <a:rPr lang="en-US" dirty="0" smtClean="0"/>
                        <a:t>43379</a:t>
                      </a:r>
                      <a:endParaRPr lang="en-US" dirty="0"/>
                    </a:p>
                  </a:txBody>
                  <a:tcPr/>
                </a:tc>
                <a:tc>
                  <a:txBody>
                    <a:bodyPr/>
                    <a:lstStyle/>
                    <a:p>
                      <a:r>
                        <a:rPr lang="en-US" dirty="0" smtClean="0"/>
                        <a:t>symposium</a:t>
                      </a:r>
                      <a:endParaRPr lang="en-US" dirty="0"/>
                    </a:p>
                  </a:txBody>
                  <a:tcPr/>
                </a:tc>
                <a:tc>
                  <a:txBody>
                    <a:bodyPr/>
                    <a:lstStyle/>
                    <a:p>
                      <a:r>
                        <a:rPr lang="en-US" dirty="0" smtClean="0"/>
                        <a:t>Leveraging technology in  safety  writing and reporting</a:t>
                      </a:r>
                      <a:endParaRPr lang="en-US" dirty="0"/>
                    </a:p>
                  </a:txBody>
                  <a:tcPr/>
                </a:tc>
                <a:tc>
                  <a:txBody>
                    <a:bodyPr/>
                    <a:lstStyle/>
                    <a:p>
                      <a:r>
                        <a:rPr lang="en-US" dirty="0" smtClean="0"/>
                        <a:t>Beg</a:t>
                      </a:r>
                      <a:endParaRPr lang="en-US" dirty="0"/>
                    </a:p>
                  </a:txBody>
                  <a:tcPr/>
                </a:tc>
                <a:tc>
                  <a:txBody>
                    <a:bodyPr/>
                    <a:lstStyle/>
                    <a:p>
                      <a:r>
                        <a:rPr lang="en-US" dirty="0" err="1" smtClean="0"/>
                        <a:t>MEDRA</a:t>
                      </a:r>
                      <a:r>
                        <a:rPr lang="en-US" dirty="0" smtClean="0"/>
                        <a:t> </a:t>
                      </a:r>
                      <a:r>
                        <a:rPr lang="en-US" dirty="0" err="1" smtClean="0"/>
                        <a:t>MSSO</a:t>
                      </a:r>
                      <a:endParaRPr lang="en-US" dirty="0" smtClean="0"/>
                    </a:p>
                    <a:p>
                      <a:r>
                        <a:rPr lang="en-US" dirty="0" smtClean="0"/>
                        <a:t>BMS</a:t>
                      </a:r>
                    </a:p>
                    <a:p>
                      <a:r>
                        <a:rPr lang="en-US" dirty="0" smtClean="0"/>
                        <a:t>SAS</a:t>
                      </a:r>
                      <a:endParaRPr lang="en-US" dirty="0"/>
                    </a:p>
                  </a:txBody>
                  <a:tcPr/>
                </a:tc>
                <a:tc>
                  <a:txBody>
                    <a:bodyPr/>
                    <a:lstStyle/>
                    <a:p>
                      <a:r>
                        <a:rPr lang="en-US" dirty="0" smtClean="0"/>
                        <a:t>Back up.</a:t>
                      </a:r>
                    </a:p>
                    <a:p>
                      <a:r>
                        <a:rPr lang="en-US" dirty="0" smtClean="0"/>
                        <a:t>Who to chair?</a:t>
                      </a:r>
                      <a:endParaRPr lang="en-US" dirty="0"/>
                    </a:p>
                  </a:txBody>
                  <a:tcPr/>
                </a:tc>
              </a:tr>
              <a:tr h="1295400">
                <a:tc>
                  <a:txBody>
                    <a:bodyPr/>
                    <a:lstStyle/>
                    <a:p>
                      <a:r>
                        <a:rPr lang="en-US" dirty="0" err="1" smtClean="0"/>
                        <a:t>Sietsema</a:t>
                      </a:r>
                      <a:endParaRPr lang="en-US" dirty="0"/>
                    </a:p>
                  </a:txBody>
                  <a:tcPr/>
                </a:tc>
                <a:tc>
                  <a:txBody>
                    <a:bodyPr/>
                    <a:lstStyle/>
                    <a:p>
                      <a:r>
                        <a:rPr lang="en-US" dirty="0" smtClean="0"/>
                        <a:t>43050</a:t>
                      </a:r>
                      <a:endParaRPr lang="en-US" dirty="0"/>
                    </a:p>
                  </a:txBody>
                  <a:tcPr/>
                </a:tc>
                <a:tc>
                  <a:txBody>
                    <a:bodyPr/>
                    <a:lstStyle/>
                    <a:p>
                      <a:r>
                        <a:rPr lang="en-US" dirty="0" smtClean="0"/>
                        <a:t>Session</a:t>
                      </a:r>
                      <a:endParaRPr lang="en-US" dirty="0"/>
                    </a:p>
                  </a:txBody>
                  <a:tcPr/>
                </a:tc>
                <a:tc>
                  <a:txBody>
                    <a:bodyPr/>
                    <a:lstStyle/>
                    <a:p>
                      <a:r>
                        <a:rPr lang="en-US" dirty="0" smtClean="0"/>
                        <a:t>Recent advances in adaptive</a:t>
                      </a:r>
                      <a:r>
                        <a:rPr lang="en-US" baseline="0" dirty="0" smtClean="0"/>
                        <a:t> clinical trial designs for medical writers</a:t>
                      </a:r>
                      <a:endParaRPr lang="en-US" dirty="0"/>
                    </a:p>
                  </a:txBody>
                  <a:tcPr/>
                </a:tc>
                <a:tc>
                  <a:txBody>
                    <a:bodyPr/>
                    <a:lstStyle/>
                    <a:p>
                      <a:r>
                        <a:rPr lang="en-US" dirty="0" smtClean="0"/>
                        <a:t>Intermediate</a:t>
                      </a:r>
                      <a:endParaRPr lang="en-US" dirty="0"/>
                    </a:p>
                  </a:txBody>
                  <a:tcPr/>
                </a:tc>
                <a:tc>
                  <a:txBody>
                    <a:bodyPr/>
                    <a:lstStyle/>
                    <a:p>
                      <a:r>
                        <a:rPr lang="en-US" dirty="0" smtClean="0"/>
                        <a:t>INC research</a:t>
                      </a:r>
                      <a:endParaRPr lang="en-US" dirty="0"/>
                    </a:p>
                  </a:txBody>
                  <a:tcPr/>
                </a:tc>
                <a:tc>
                  <a:txBody>
                    <a:bodyPr/>
                    <a:lstStyle/>
                    <a:p>
                      <a:r>
                        <a:rPr lang="en-US" dirty="0" smtClean="0"/>
                        <a:t>Need to make it relevant</a:t>
                      </a:r>
                      <a:r>
                        <a:rPr lang="en-US" baseline="0" dirty="0" smtClean="0"/>
                        <a:t> to writing.  Speaker wants FDA speaker</a:t>
                      </a:r>
                      <a:endParaRPr lang="en-US" dirty="0"/>
                    </a:p>
                  </a:txBody>
                  <a:tcPr/>
                </a:tc>
              </a:tr>
              <a:tr h="83480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1991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1991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21564" name="Title 2"/>
          <p:cNvSpPr>
            <a:spLocks noGrp="1"/>
          </p:cNvSpPr>
          <p:nvPr>
            <p:ph type="title"/>
          </p:nvPr>
        </p:nvSpPr>
        <p:spPr>
          <a:xfrm>
            <a:off x="474663" y="274638"/>
            <a:ext cx="6419850" cy="563562"/>
          </a:xfrm>
        </p:spPr>
        <p:txBody>
          <a:bodyPr/>
          <a:lstStyle/>
          <a:p>
            <a:r>
              <a:rPr lang="en-US" smtClean="0">
                <a:latin typeface="Arial" charset="0"/>
                <a:cs typeface="Arial" charset="0"/>
              </a:rPr>
              <a:t>Provide additional details of  planned content: MW</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433ACE2-3635-48FC-9F45-8BDC172F0244}"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p:txBody>
          <a:bodyPr/>
          <a:lstStyle/>
          <a:p>
            <a:r>
              <a:rPr lang="en-US" smtClean="0">
                <a:latin typeface="Arial" charset="0"/>
                <a:cs typeface="Arial" charset="0"/>
              </a:rPr>
              <a:t>Explored adaptive clinical trials and leveraging social media and leveraging technology in safety reporting.</a:t>
            </a:r>
          </a:p>
          <a:p>
            <a:r>
              <a:rPr lang="en-US" smtClean="0">
                <a:latin typeface="Arial" charset="0"/>
                <a:cs typeface="Arial" charset="0"/>
              </a:rPr>
              <a:t>All landed in track 6, no overlap with other tracks</a:t>
            </a:r>
          </a:p>
        </p:txBody>
      </p:sp>
      <p:sp>
        <p:nvSpPr>
          <p:cNvPr id="22531" name="Title 2"/>
          <p:cNvSpPr>
            <a:spLocks noGrp="1"/>
          </p:cNvSpPr>
          <p:nvPr>
            <p:ph type="title"/>
          </p:nvPr>
        </p:nvSpPr>
        <p:spPr>
          <a:xfrm>
            <a:off x="474663" y="274638"/>
            <a:ext cx="6419850" cy="563562"/>
          </a:xfrm>
        </p:spPr>
        <p:txBody>
          <a:bodyPr/>
          <a:lstStyle/>
          <a:p>
            <a:r>
              <a:rPr lang="en-US" smtClean="0">
                <a:latin typeface="Arial" charset="0"/>
                <a:cs typeface="Arial" charset="0"/>
              </a:rPr>
              <a:t>Possible topics for collaboration with other Tracks </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09DC2F0D-CF75-43E8-87BB-588BFD78C550}"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lstStyle/>
          <a:p>
            <a:r>
              <a:rPr lang="en-US" smtClean="0">
                <a:latin typeface="Arial" charset="0"/>
                <a:cs typeface="Arial" charset="0"/>
              </a:rPr>
              <a:t>REMs, CER/EBM may be opportunity to get Medical Communications perspective</a:t>
            </a:r>
          </a:p>
          <a:p>
            <a:r>
              <a:rPr lang="en-US" smtClean="0">
                <a:latin typeface="Arial" charset="0"/>
                <a:cs typeface="Arial" charset="0"/>
              </a:rPr>
              <a:t>PROs may be opportunity to get Medical writing perspective</a:t>
            </a:r>
          </a:p>
        </p:txBody>
      </p:sp>
      <p:sp>
        <p:nvSpPr>
          <p:cNvPr id="23555" name="Title 2"/>
          <p:cNvSpPr>
            <a:spLocks noGrp="1"/>
          </p:cNvSpPr>
          <p:nvPr>
            <p:ph type="title"/>
          </p:nvPr>
        </p:nvSpPr>
        <p:spPr>
          <a:xfrm>
            <a:off x="474663" y="274638"/>
            <a:ext cx="6419850" cy="563562"/>
          </a:xfrm>
        </p:spPr>
        <p:txBody>
          <a:bodyPr/>
          <a:lstStyle/>
          <a:p>
            <a:r>
              <a:rPr lang="en-US" smtClean="0">
                <a:latin typeface="Arial" charset="0"/>
                <a:cs typeface="Arial" charset="0"/>
              </a:rPr>
              <a:t>Where are the gaps?  If any?</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8C03A1A9-395C-449A-B89B-4867FB5F1583}"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r>
              <a:rPr lang="en-US" smtClean="0">
                <a:latin typeface="Arial" charset="0"/>
                <a:cs typeface="Arial" charset="0"/>
              </a:rPr>
              <a:t>To invite Justina Molzon for 43506 (global subs)</a:t>
            </a:r>
          </a:p>
          <a:p>
            <a:r>
              <a:rPr lang="en-US" smtClean="0">
                <a:latin typeface="Arial" charset="0"/>
                <a:cs typeface="Arial" charset="0"/>
              </a:rPr>
              <a:t>Invite FDA speaker for 43050 (adaptive trial)</a:t>
            </a:r>
          </a:p>
          <a:p>
            <a:r>
              <a:rPr lang="en-US" smtClean="0">
                <a:latin typeface="Arial" charset="0"/>
                <a:cs typeface="Arial" charset="0"/>
              </a:rPr>
              <a:t>Dr Chew FDA 43347  invite Gregory Busse</a:t>
            </a:r>
          </a:p>
          <a:p>
            <a:endParaRPr lang="en-US" smtClean="0">
              <a:latin typeface="Arial" charset="0"/>
              <a:cs typeface="Arial" charset="0"/>
            </a:endParaRPr>
          </a:p>
        </p:txBody>
      </p:sp>
      <p:sp>
        <p:nvSpPr>
          <p:cNvPr id="24579" name="Title 2"/>
          <p:cNvSpPr>
            <a:spLocks noGrp="1"/>
          </p:cNvSpPr>
          <p:nvPr>
            <p:ph type="title"/>
          </p:nvPr>
        </p:nvSpPr>
        <p:spPr>
          <a:xfrm>
            <a:off x="474663" y="274638"/>
            <a:ext cx="6419850" cy="563562"/>
          </a:xfrm>
        </p:spPr>
        <p:txBody>
          <a:bodyPr/>
          <a:lstStyle/>
          <a:p>
            <a:r>
              <a:rPr lang="en-US" smtClean="0">
                <a:latin typeface="Arial" charset="0"/>
                <a:cs typeface="Arial" charset="0"/>
              </a:rPr>
              <a:t>Potential speakers to invite</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8A81CDD6-B5F7-4189-8021-6268AFA440C7}"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74663" y="1600200"/>
          <a:ext cx="8559800" cy="5125720"/>
        </p:xfrm>
        <a:graphic>
          <a:graphicData uri="http://schemas.openxmlformats.org/drawingml/2006/table">
            <a:tbl>
              <a:tblPr firstRow="1" bandRow="1">
                <a:tableStyleId>{5C22544A-7EE6-4342-B048-85BDC9FD1C3A}</a:tableStyleId>
              </a:tblPr>
              <a:tblGrid>
                <a:gridCol w="2139950"/>
                <a:gridCol w="2139950"/>
                <a:gridCol w="2139950"/>
                <a:gridCol w="2139950"/>
              </a:tblGrid>
              <a:tr h="370840">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r>
              <a:tr h="370840">
                <a:tc>
                  <a:txBody>
                    <a:bodyPr/>
                    <a:lstStyle/>
                    <a:p>
                      <a:r>
                        <a:rPr lang="en-US" dirty="0" smtClean="0"/>
                        <a:t>Benefit</a:t>
                      </a:r>
                      <a:r>
                        <a:rPr lang="en-US" baseline="0" dirty="0" smtClean="0"/>
                        <a:t> Risk Visualization (</a:t>
                      </a:r>
                      <a:r>
                        <a:rPr lang="en-US" baseline="0" dirty="0" err="1" smtClean="0"/>
                        <a:t>MC+MW</a:t>
                      </a:r>
                      <a:r>
                        <a:rPr lang="en-US" baseline="0" dirty="0" smtClean="0"/>
                        <a:t>) </a:t>
                      </a:r>
                      <a:r>
                        <a:rPr lang="en-US" dirty="0" smtClean="0">
                          <a:solidFill>
                            <a:srgbClr val="FF0000"/>
                          </a:solidFill>
                        </a:rPr>
                        <a:t>Mary</a:t>
                      </a:r>
                      <a:r>
                        <a:rPr lang="en-US" baseline="0" dirty="0" smtClean="0">
                          <a:solidFill>
                            <a:srgbClr val="FF0000"/>
                          </a:solidFill>
                        </a:rPr>
                        <a:t> or Janet</a:t>
                      </a:r>
                      <a:endParaRPr lang="en-US" baseline="0" dirty="0" smtClean="0"/>
                    </a:p>
                    <a:p>
                      <a:endParaRPr lang="en-US" dirty="0"/>
                    </a:p>
                  </a:txBody>
                  <a:tcPr/>
                </a:tc>
                <a:tc>
                  <a:txBody>
                    <a:bodyPr/>
                    <a:lstStyle/>
                    <a:p>
                      <a:r>
                        <a:rPr lang="en-US" dirty="0" smtClean="0"/>
                        <a:t>Publish or perish (</a:t>
                      </a:r>
                      <a:r>
                        <a:rPr lang="en-US" dirty="0" err="1" smtClean="0"/>
                        <a:t>MC+MW</a:t>
                      </a:r>
                      <a:r>
                        <a:rPr lang="en-US" dirty="0" smtClean="0"/>
                        <a:t>) </a:t>
                      </a:r>
                      <a:r>
                        <a:rPr lang="en-US" dirty="0" smtClean="0">
                          <a:solidFill>
                            <a:srgbClr val="FF0000"/>
                          </a:solidFill>
                        </a:rPr>
                        <a:t>Mary</a:t>
                      </a:r>
                      <a:r>
                        <a:rPr lang="en-US" baseline="0" dirty="0" smtClean="0">
                          <a:solidFill>
                            <a:srgbClr val="FF0000"/>
                          </a:solidFill>
                        </a:rPr>
                        <a:t> or Janet</a:t>
                      </a:r>
                      <a:endParaRPr lang="en-US" dirty="0"/>
                    </a:p>
                  </a:txBody>
                  <a:tcPr/>
                </a:tc>
                <a:tc>
                  <a:txBody>
                    <a:bodyPr/>
                    <a:lstStyle/>
                    <a:p>
                      <a:r>
                        <a:rPr lang="en-US" dirty="0" smtClean="0"/>
                        <a:t>Structured Authoring/DITA</a:t>
                      </a:r>
                      <a:r>
                        <a:rPr lang="en-US" baseline="0" dirty="0" smtClean="0"/>
                        <a:t> (</a:t>
                      </a:r>
                      <a:r>
                        <a:rPr lang="en-US" baseline="0" dirty="0" err="1" smtClean="0"/>
                        <a:t>MC+MW</a:t>
                      </a:r>
                      <a:r>
                        <a:rPr lang="en-US" baseline="0" dirty="0" smtClean="0"/>
                        <a:t>) </a:t>
                      </a:r>
                      <a:r>
                        <a:rPr lang="en-US" dirty="0" smtClean="0">
                          <a:solidFill>
                            <a:srgbClr val="FF0000"/>
                          </a:solidFill>
                        </a:rPr>
                        <a:t>Mary</a:t>
                      </a:r>
                      <a:r>
                        <a:rPr lang="en-US" baseline="0" dirty="0" smtClean="0">
                          <a:solidFill>
                            <a:srgbClr val="FF0000"/>
                          </a:solidFill>
                        </a:rPr>
                        <a:t> or Janet</a:t>
                      </a:r>
                      <a:endParaRPr lang="en-US" dirty="0">
                        <a:solidFill>
                          <a:srgbClr val="FF0000"/>
                        </a:solidFill>
                      </a:endParaRPr>
                    </a:p>
                  </a:txBody>
                  <a:tcPr/>
                </a:tc>
                <a:tc>
                  <a:txBody>
                    <a:bodyPr/>
                    <a:lstStyle/>
                    <a:p>
                      <a:r>
                        <a:rPr lang="en-US" dirty="0" smtClean="0"/>
                        <a:t>Adaptive</a:t>
                      </a:r>
                      <a:r>
                        <a:rPr lang="en-US" baseline="0" dirty="0" smtClean="0"/>
                        <a:t> Clinical Trial Design (MW) </a:t>
                      </a:r>
                      <a:r>
                        <a:rPr lang="en-US" dirty="0" smtClean="0">
                          <a:solidFill>
                            <a:srgbClr val="FF0000"/>
                          </a:solidFill>
                        </a:rPr>
                        <a:t>Mary</a:t>
                      </a:r>
                      <a:r>
                        <a:rPr lang="en-US" baseline="0" dirty="0" smtClean="0">
                          <a:solidFill>
                            <a:srgbClr val="FF0000"/>
                          </a:solidFill>
                        </a:rPr>
                        <a:t> or Janet</a:t>
                      </a:r>
                      <a:endParaRPr lang="en-US" dirty="0"/>
                    </a:p>
                  </a:txBody>
                  <a:tcPr/>
                </a:tc>
              </a:tr>
              <a:tr h="370840">
                <a:tc>
                  <a:txBody>
                    <a:bodyPr/>
                    <a:lstStyle/>
                    <a:p>
                      <a:r>
                        <a:rPr lang="en-US" dirty="0" smtClean="0"/>
                        <a:t>Social Media &amp; Drug Safety (MC) </a:t>
                      </a:r>
                      <a:r>
                        <a:rPr lang="en-US" dirty="0" smtClean="0">
                          <a:solidFill>
                            <a:srgbClr val="FF0000"/>
                          </a:solidFill>
                        </a:rPr>
                        <a:t>Natalie</a:t>
                      </a:r>
                      <a:endParaRPr lang="en-US" dirty="0">
                        <a:solidFill>
                          <a:srgbClr val="FF0000"/>
                        </a:solidFill>
                      </a:endParaRPr>
                    </a:p>
                  </a:txBody>
                  <a:tcPr/>
                </a:tc>
                <a:tc>
                  <a:txBody>
                    <a:bodyPr/>
                    <a:lstStyle/>
                    <a:p>
                      <a:r>
                        <a:rPr lang="en-US" dirty="0" smtClean="0"/>
                        <a:t>Promotional tactics (MC) </a:t>
                      </a:r>
                      <a:r>
                        <a:rPr lang="en-US" dirty="0" smtClean="0">
                          <a:solidFill>
                            <a:srgbClr val="FF0000"/>
                          </a:solidFill>
                        </a:rPr>
                        <a:t>Natalie</a:t>
                      </a:r>
                      <a:endParaRPr lang="en-US" dirty="0"/>
                    </a:p>
                  </a:txBody>
                  <a:tcPr/>
                </a:tc>
                <a:tc>
                  <a:txBody>
                    <a:bodyPr/>
                    <a:lstStyle/>
                    <a:p>
                      <a:r>
                        <a:rPr lang="en-US" dirty="0" smtClean="0"/>
                        <a:t>Global submissions (MW)  </a:t>
                      </a:r>
                      <a:r>
                        <a:rPr lang="en-US" dirty="0" smtClean="0">
                          <a:solidFill>
                            <a:srgbClr val="FF0000"/>
                          </a:solidFill>
                        </a:rPr>
                        <a:t>Mary</a:t>
                      </a:r>
                      <a:r>
                        <a:rPr lang="en-US" baseline="0" dirty="0" smtClean="0">
                          <a:solidFill>
                            <a:srgbClr val="FF0000"/>
                          </a:solidFill>
                        </a:rPr>
                        <a:t> or Janet</a:t>
                      </a:r>
                      <a:endParaRPr lang="en-US" dirty="0">
                        <a:solidFill>
                          <a:srgbClr val="FF0000"/>
                        </a:solidFill>
                      </a:endParaRPr>
                    </a:p>
                  </a:txBody>
                  <a:tcPr/>
                </a:tc>
                <a:tc>
                  <a:txBody>
                    <a:bodyPr/>
                    <a:lstStyle/>
                    <a:p>
                      <a:r>
                        <a:rPr lang="en-US" dirty="0" smtClean="0"/>
                        <a:t>Building</a:t>
                      </a:r>
                      <a:r>
                        <a:rPr lang="en-US" baseline="0" dirty="0" smtClean="0"/>
                        <a:t> global capabilities (MW) </a:t>
                      </a:r>
                      <a:r>
                        <a:rPr lang="en-US" dirty="0" smtClean="0">
                          <a:solidFill>
                            <a:srgbClr val="FF0000"/>
                          </a:solidFill>
                        </a:rPr>
                        <a:t>Mary</a:t>
                      </a:r>
                      <a:r>
                        <a:rPr lang="en-US" baseline="0" dirty="0" smtClean="0">
                          <a:solidFill>
                            <a:srgbClr val="FF0000"/>
                          </a:solidFill>
                        </a:rPr>
                        <a:t> or Janet</a:t>
                      </a:r>
                      <a:endParaRPr lang="en-US" dirty="0"/>
                    </a:p>
                  </a:txBody>
                  <a:tcPr/>
                </a:tc>
              </a:tr>
              <a:tr h="370840">
                <a:tc>
                  <a:txBody>
                    <a:bodyPr/>
                    <a:lstStyle/>
                    <a:p>
                      <a:r>
                        <a:rPr lang="en-US" dirty="0" smtClean="0"/>
                        <a:t>Wrangling</a:t>
                      </a:r>
                      <a:r>
                        <a:rPr lang="en-US" baseline="0" dirty="0" smtClean="0"/>
                        <a:t> Safety Docs (MW) </a:t>
                      </a:r>
                      <a:r>
                        <a:rPr lang="en-US" dirty="0" smtClean="0">
                          <a:solidFill>
                            <a:srgbClr val="FF0000"/>
                          </a:solidFill>
                        </a:rPr>
                        <a:t>Mary</a:t>
                      </a:r>
                      <a:r>
                        <a:rPr lang="en-US" baseline="0" dirty="0" smtClean="0">
                          <a:solidFill>
                            <a:srgbClr val="FF0000"/>
                          </a:solidFill>
                        </a:rPr>
                        <a:t> or Janet</a:t>
                      </a:r>
                      <a:endParaRPr lang="en-US" dirty="0"/>
                    </a:p>
                  </a:txBody>
                  <a:tcPr/>
                </a:tc>
                <a:tc>
                  <a:txBody>
                    <a:bodyPr/>
                    <a:lstStyle/>
                    <a:p>
                      <a:r>
                        <a:rPr lang="en-US" dirty="0" smtClean="0"/>
                        <a:t>Design to Disclosure</a:t>
                      </a:r>
                      <a:r>
                        <a:rPr lang="en-US" baseline="0" dirty="0" smtClean="0"/>
                        <a:t> (MW)</a:t>
                      </a:r>
                      <a:endParaRPr lang="en-US" dirty="0"/>
                    </a:p>
                  </a:txBody>
                  <a:tcPr/>
                </a:tc>
                <a:tc>
                  <a:txBody>
                    <a:bodyPr/>
                    <a:lstStyle/>
                    <a:p>
                      <a:r>
                        <a:rPr lang="en-US" dirty="0" smtClean="0"/>
                        <a:t>Building  global capabilities</a:t>
                      </a:r>
                      <a:r>
                        <a:rPr lang="en-US" baseline="0" dirty="0" smtClean="0"/>
                        <a:t> (MC) </a:t>
                      </a:r>
                      <a:r>
                        <a:rPr lang="en-US" dirty="0" smtClean="0">
                          <a:solidFill>
                            <a:srgbClr val="FF0000"/>
                          </a:solidFill>
                        </a:rPr>
                        <a:t>Natalie</a:t>
                      </a:r>
                      <a:endParaRPr lang="en-US" dirty="0"/>
                    </a:p>
                  </a:txBody>
                  <a:tcPr/>
                </a:tc>
                <a:tc>
                  <a:txBody>
                    <a:bodyPr/>
                    <a:lstStyle/>
                    <a:p>
                      <a:r>
                        <a:rPr lang="en-US" dirty="0" smtClean="0"/>
                        <a:t>Back up:  leveraging technology</a:t>
                      </a:r>
                      <a:r>
                        <a:rPr lang="en-US" baseline="0" dirty="0" smtClean="0"/>
                        <a:t> in safety reporting (MW) </a:t>
                      </a:r>
                      <a:r>
                        <a:rPr lang="en-US" dirty="0" smtClean="0">
                          <a:solidFill>
                            <a:srgbClr val="FF0000"/>
                          </a:solidFill>
                        </a:rPr>
                        <a:t>Mary</a:t>
                      </a:r>
                      <a:r>
                        <a:rPr lang="en-US" baseline="0" dirty="0" smtClean="0">
                          <a:solidFill>
                            <a:srgbClr val="FF0000"/>
                          </a:solidFill>
                        </a:rPr>
                        <a:t> or Janet</a:t>
                      </a:r>
                      <a:endParaRPr lang="en-US" dirty="0"/>
                    </a:p>
                  </a:txBody>
                  <a:tcPr/>
                </a:tc>
              </a:tr>
              <a:tr h="370840">
                <a:tc>
                  <a:txBody>
                    <a:bodyPr/>
                    <a:lstStyle/>
                    <a:p>
                      <a:endParaRPr lang="en-US"/>
                    </a:p>
                  </a:txBody>
                  <a:tcPr/>
                </a:tc>
                <a:tc>
                  <a:txBody>
                    <a:bodyPr/>
                    <a:lstStyle/>
                    <a:p>
                      <a:r>
                        <a:rPr lang="en-US" dirty="0" smtClean="0"/>
                        <a:t>SIAC showcase</a:t>
                      </a:r>
                    </a:p>
                    <a:p>
                      <a:r>
                        <a:rPr lang="en-US" dirty="0" smtClean="0"/>
                        <a:t>Technology (MC)</a:t>
                      </a:r>
                    </a:p>
                    <a:p>
                      <a:r>
                        <a:rPr lang="en-US" dirty="0" smtClean="0"/>
                        <a:t>Global practice</a:t>
                      </a:r>
                      <a:r>
                        <a:rPr lang="en-US" baseline="0" dirty="0" smtClean="0"/>
                        <a:t> &amp; </a:t>
                      </a:r>
                      <a:r>
                        <a:rPr lang="en-US" baseline="0" dirty="0" err="1" smtClean="0"/>
                        <a:t>collab</a:t>
                      </a:r>
                      <a:r>
                        <a:rPr lang="en-US" baseline="0" dirty="0" smtClean="0"/>
                        <a:t> (MW)</a:t>
                      </a:r>
                      <a:endParaRPr lang="en-US" dirty="0"/>
                    </a:p>
                  </a:txBody>
                  <a:tcPr/>
                </a:tc>
                <a:tc>
                  <a:txBody>
                    <a:bodyPr/>
                    <a:lstStyle/>
                    <a:p>
                      <a:r>
                        <a:rPr lang="en-US" dirty="0" err="1" smtClean="0"/>
                        <a:t>MSL</a:t>
                      </a:r>
                      <a:r>
                        <a:rPr lang="en-US" dirty="0" smtClean="0"/>
                        <a:t> (MC) </a:t>
                      </a:r>
                      <a:r>
                        <a:rPr lang="en-US" dirty="0" smtClean="0">
                          <a:solidFill>
                            <a:srgbClr val="FF0000"/>
                          </a:solidFill>
                        </a:rPr>
                        <a:t>Natalie</a:t>
                      </a:r>
                      <a:endParaRPr lang="en-US" dirty="0"/>
                    </a:p>
                  </a:txBody>
                  <a:tcPr/>
                </a:tc>
                <a:tc>
                  <a:txBody>
                    <a:bodyPr/>
                    <a:lstStyle/>
                    <a:p>
                      <a:endParaRPr lang="en-US"/>
                    </a:p>
                  </a:txBody>
                  <a:tcPr/>
                </a:tc>
              </a:tr>
            </a:tbl>
          </a:graphicData>
        </a:graphic>
      </p:graphicFrame>
      <p:sp>
        <p:nvSpPr>
          <p:cNvPr id="25634" name="Title 2"/>
          <p:cNvSpPr>
            <a:spLocks noGrp="1"/>
          </p:cNvSpPr>
          <p:nvPr>
            <p:ph type="title"/>
          </p:nvPr>
        </p:nvSpPr>
        <p:spPr>
          <a:xfrm>
            <a:off x="474663" y="274638"/>
            <a:ext cx="6419850" cy="563562"/>
          </a:xfrm>
        </p:spPr>
        <p:txBody>
          <a:bodyPr/>
          <a:lstStyle/>
          <a:p>
            <a:r>
              <a:rPr lang="en-US" smtClean="0">
                <a:latin typeface="Arial" charset="0"/>
                <a:cs typeface="Arial" charset="0"/>
              </a:rPr>
              <a:t>What is the focus and flow of this track for 2012?</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BB1E5F23-47E7-43A0-A76B-C9E7666FD9B7}"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238127" y="609600"/>
            <a:ext cx="8081963" cy="1143000"/>
          </a:xfrm>
        </p:spPr>
        <p:txBody>
          <a:bodyPr rtlCol="0">
            <a:normAutofit fontScale="90000"/>
          </a:bodyPr>
          <a:lstStyle/>
          <a:p>
            <a:pPr algn="l" eaLnBrk="1" fontAlgn="auto" hangingPunct="1">
              <a:spcAft>
                <a:spcPts val="0"/>
              </a:spcAft>
              <a:defRPr/>
            </a:pP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Track Update</a:t>
            </a: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3600" i="1" dirty="0" smtClean="0">
                <a:solidFill>
                  <a:schemeClr val="bg1"/>
                </a:solidFill>
              </a:rPr>
              <a:t>Track #:  7</a:t>
            </a:r>
            <a:br>
              <a:rPr lang="en-US" sz="3600" i="1" dirty="0" smtClean="0">
                <a:solidFill>
                  <a:schemeClr val="bg1"/>
                </a:solidFill>
              </a:rPr>
            </a:br>
            <a:r>
              <a:rPr lang="en-US" sz="3600" i="1" dirty="0" smtClean="0">
                <a:solidFill>
                  <a:schemeClr val="bg1"/>
                </a:solidFill>
              </a:rPr>
              <a:t>Processes and Technologies</a:t>
            </a:r>
            <a:br>
              <a:rPr lang="en-US" sz="3600" i="1" dirty="0" smtClean="0">
                <a:solidFill>
                  <a:schemeClr val="bg1"/>
                </a:solidFill>
              </a:rPr>
            </a:br>
            <a:r>
              <a:rPr lang="en-US" sz="3600" i="1" dirty="0" smtClean="0">
                <a:solidFill>
                  <a:schemeClr val="bg1"/>
                </a:solidFill>
              </a:rPr>
              <a:t>for Clinical Research</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665" y="1143000"/>
            <a:ext cx="8559800" cy="5257800"/>
          </a:xfrm>
        </p:spPr>
        <p:txBody>
          <a:bodyPr/>
          <a:lstStyle/>
          <a:p>
            <a:r>
              <a:rPr lang="en-US" dirty="0" smtClean="0"/>
              <a:t>Objectives:</a:t>
            </a:r>
          </a:p>
          <a:p>
            <a:pPr lvl="1"/>
            <a:r>
              <a:rPr lang="en-US" dirty="0" smtClean="0"/>
              <a:t>Describe how innovative and collaborative technologies and processes have been or could be used in clinical research to yield measurable benefit</a:t>
            </a:r>
          </a:p>
          <a:p>
            <a:pPr lvl="1"/>
            <a:r>
              <a:rPr lang="en-US" dirty="0" smtClean="0"/>
              <a:t>Describe how processes and technologies in clinical research bring progress in medicine and assist in the delivery of health care</a:t>
            </a:r>
          </a:p>
          <a:p>
            <a:r>
              <a:rPr lang="en-US" dirty="0" smtClean="0"/>
              <a:t>Targeted audience:</a:t>
            </a:r>
          </a:p>
          <a:p>
            <a:pPr lvl="1"/>
            <a:r>
              <a:rPr lang="en-US" dirty="0" smtClean="0"/>
              <a:t>Those who select/lead/use new processes and technologies </a:t>
            </a:r>
          </a:p>
          <a:p>
            <a:endParaRPr lang="en-US" dirty="0" smtClean="0"/>
          </a:p>
        </p:txBody>
      </p:sp>
      <p:sp>
        <p:nvSpPr>
          <p:cNvPr id="3" name="Title 2"/>
          <p:cNvSpPr>
            <a:spLocks noGrp="1"/>
          </p:cNvSpPr>
          <p:nvPr>
            <p:ph type="title"/>
          </p:nvPr>
        </p:nvSpPr>
        <p:spPr/>
        <p:txBody>
          <a:bodyPr/>
          <a:lstStyle/>
          <a:p>
            <a:r>
              <a:rPr lang="en-US" dirty="0" smtClean="0"/>
              <a:t>Track Learning Objective and Targeted Audience</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362" y="1371600"/>
            <a:ext cx="8559800" cy="4525963"/>
          </a:xfrm>
        </p:spPr>
        <p:txBody>
          <a:bodyPr/>
          <a:lstStyle/>
          <a:p>
            <a:r>
              <a:rPr lang="en-US" dirty="0" smtClean="0"/>
              <a:t>TMF (Track 7)</a:t>
            </a:r>
          </a:p>
          <a:p>
            <a:r>
              <a:rPr lang="en-US" dirty="0" smtClean="0"/>
              <a:t>Protocol Design (Track 2)</a:t>
            </a:r>
          </a:p>
          <a:p>
            <a:r>
              <a:rPr lang="en-US" dirty="0" smtClean="0"/>
              <a:t>Impact of outsourcing in clinical trial execution (governance, quality)</a:t>
            </a:r>
          </a:p>
          <a:p>
            <a:r>
              <a:rPr lang="en-US" dirty="0" smtClean="0"/>
              <a:t>FDA site inspections (Track 11)</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Possible topics for collaboration with other Tracks </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665" y="1295400"/>
            <a:ext cx="8559800" cy="4953000"/>
          </a:xfrm>
        </p:spPr>
        <p:txBody>
          <a:bodyPr/>
          <a:lstStyle/>
          <a:p>
            <a:r>
              <a:rPr lang="en-US" dirty="0" smtClean="0"/>
              <a:t>Focus:</a:t>
            </a:r>
          </a:p>
          <a:p>
            <a:pPr lvl="1"/>
            <a:r>
              <a:rPr lang="en-US" dirty="0" smtClean="0"/>
              <a:t>Educate and solicit ideas from those who conduct clinical trials, by offering sessions that are new and different, incorporate case studies, reflect a global perspective, and demonstrate measurable benefit</a:t>
            </a:r>
          </a:p>
          <a:p>
            <a:r>
              <a:rPr lang="en-US" dirty="0" smtClean="0"/>
              <a:t>Flow:</a:t>
            </a:r>
          </a:p>
          <a:p>
            <a:pPr lvl="1"/>
            <a:r>
              <a:rPr lang="en-US" dirty="0" smtClean="0"/>
              <a:t>Continuum from tried-and-true through innovative case studies to emerging, but not yet proven, future possibilities</a:t>
            </a:r>
          </a:p>
          <a:p>
            <a:pPr lvl="1"/>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What is the focus and flow of this track for 2012?</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2400" dirty="0" smtClean="0"/>
              <a:t>Economics</a:t>
            </a:r>
          </a:p>
          <a:p>
            <a:r>
              <a:rPr lang="en-US" sz="2400" dirty="0" smtClean="0"/>
              <a:t>Adaptive trials</a:t>
            </a:r>
          </a:p>
          <a:p>
            <a:r>
              <a:rPr lang="en-US" sz="2400" dirty="0" smtClean="0"/>
              <a:t>eProtocol thru eTMF</a:t>
            </a:r>
          </a:p>
          <a:p>
            <a:r>
              <a:rPr lang="en-US" sz="2400" dirty="0" smtClean="0"/>
              <a:t>Patient engagement strategies</a:t>
            </a:r>
          </a:p>
          <a:p>
            <a:r>
              <a:rPr lang="en-US" sz="2400" dirty="0" smtClean="0"/>
              <a:t>Patient benefit</a:t>
            </a:r>
          </a:p>
          <a:p>
            <a:r>
              <a:rPr lang="en-US" sz="2400" dirty="0" smtClean="0"/>
              <a:t>Standards</a:t>
            </a:r>
          </a:p>
          <a:p>
            <a:r>
              <a:rPr lang="en-US" sz="2400" dirty="0" smtClean="0"/>
              <a:t>Security</a:t>
            </a:r>
          </a:p>
          <a:p>
            <a:r>
              <a:rPr lang="en-US" sz="2400" dirty="0" smtClean="0"/>
              <a:t>Cloud</a:t>
            </a:r>
          </a:p>
          <a:p>
            <a:endParaRPr lang="en-US" sz="1600" dirty="0" smtClean="0"/>
          </a:p>
          <a:p>
            <a:endParaRPr lang="en-US" sz="1600" dirty="0"/>
          </a:p>
        </p:txBody>
      </p:sp>
      <p:sp>
        <p:nvSpPr>
          <p:cNvPr id="7" name="Content Placeholder 6"/>
          <p:cNvSpPr>
            <a:spLocks noGrp="1"/>
          </p:cNvSpPr>
          <p:nvPr>
            <p:ph sz="half" idx="2"/>
          </p:nvPr>
        </p:nvSpPr>
        <p:spPr>
          <a:xfrm>
            <a:off x="4373562" y="1600205"/>
            <a:ext cx="4660107" cy="4525963"/>
          </a:xfrm>
        </p:spPr>
        <p:txBody>
          <a:bodyPr/>
          <a:lstStyle/>
          <a:p>
            <a:r>
              <a:rPr lang="en-US" sz="2400" dirty="0" smtClean="0"/>
              <a:t>Validation (Workshop?)</a:t>
            </a:r>
          </a:p>
          <a:p>
            <a:r>
              <a:rPr lang="en-US" sz="2400" dirty="0" smtClean="0"/>
              <a:t>Social media</a:t>
            </a:r>
          </a:p>
          <a:p>
            <a:r>
              <a:rPr lang="en-US" sz="2400" dirty="0" smtClean="0"/>
              <a:t>EHR</a:t>
            </a:r>
          </a:p>
          <a:p>
            <a:r>
              <a:rPr lang="en-US" sz="2400" dirty="0" smtClean="0"/>
              <a:t>Telemedicine</a:t>
            </a:r>
          </a:p>
          <a:p>
            <a:r>
              <a:rPr lang="en-US" sz="2400" dirty="0" smtClean="0"/>
              <a:t>CDM</a:t>
            </a:r>
          </a:p>
          <a:p>
            <a:r>
              <a:rPr lang="en-US" sz="2400" dirty="0" smtClean="0"/>
              <a:t>Endpoints (including labeling)</a:t>
            </a:r>
          </a:p>
          <a:p>
            <a:r>
              <a:rPr lang="en-US" sz="2400" dirty="0" smtClean="0"/>
              <a:t>Post approval</a:t>
            </a:r>
          </a:p>
          <a:p>
            <a:r>
              <a:rPr lang="en-US" sz="2400" dirty="0" smtClean="0"/>
              <a:t>Data warehousing/data mining</a:t>
            </a:r>
          </a:p>
          <a:p>
            <a:r>
              <a:rPr lang="en-US" sz="2400" dirty="0" smtClean="0"/>
              <a:t>Workshop: PRO Instrument Development</a:t>
            </a:r>
            <a:endParaRPr lang="en-US" sz="2400" dirty="0"/>
          </a:p>
        </p:txBody>
      </p:sp>
      <p:sp>
        <p:nvSpPr>
          <p:cNvPr id="3" name="Title 2"/>
          <p:cNvSpPr>
            <a:spLocks noGrp="1"/>
          </p:cNvSpPr>
          <p:nvPr>
            <p:ph type="title"/>
          </p:nvPr>
        </p:nvSpPr>
        <p:spPr/>
        <p:txBody>
          <a:bodyPr/>
          <a:lstStyle/>
          <a:p>
            <a:r>
              <a:rPr lang="en-US" dirty="0" smtClean="0"/>
              <a:t>Provide additional details of  planned content</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665" y="1143000"/>
            <a:ext cx="8559800" cy="5334000"/>
          </a:xfrm>
        </p:spPr>
        <p:txBody>
          <a:bodyPr/>
          <a:lstStyle/>
          <a:p>
            <a:r>
              <a:rPr lang="en-US" b="1" dirty="0" smtClean="0"/>
              <a:t>Telemedicine: mobile health within clinical research </a:t>
            </a:r>
            <a:r>
              <a:rPr lang="en-US" i="1" dirty="0" smtClean="0"/>
              <a:t>(Medical Devices, HEO/CER, Clin Ops Tracks)</a:t>
            </a:r>
          </a:p>
          <a:p>
            <a:r>
              <a:rPr lang="en-US" b="1" dirty="0" smtClean="0"/>
              <a:t>EHR</a:t>
            </a:r>
            <a:r>
              <a:rPr lang="en-US" dirty="0" smtClean="0"/>
              <a:t> </a:t>
            </a:r>
            <a:r>
              <a:rPr lang="en-US" i="1" dirty="0" smtClean="0"/>
              <a:t>(Clin Ops Track)</a:t>
            </a:r>
          </a:p>
          <a:p>
            <a:r>
              <a:rPr lang="en-US" b="1" dirty="0" smtClean="0"/>
              <a:t>Measuring effectiveness/efficiencies of technologies </a:t>
            </a:r>
            <a:r>
              <a:rPr lang="en-US" i="1" dirty="0" smtClean="0"/>
              <a:t>(Outsourcing Track)</a:t>
            </a:r>
          </a:p>
          <a:p>
            <a:r>
              <a:rPr lang="en-US" b="1" dirty="0" smtClean="0"/>
              <a:t>Education challenges and opportunities </a:t>
            </a:r>
            <a:r>
              <a:rPr lang="en-US" i="1" dirty="0" smtClean="0"/>
              <a:t>(Professional Development Track)</a:t>
            </a:r>
          </a:p>
          <a:p>
            <a:r>
              <a:rPr lang="en-US" b="1" dirty="0" err="1" smtClean="0"/>
              <a:t>eTMF</a:t>
            </a:r>
            <a:r>
              <a:rPr lang="en-US" b="1" dirty="0" smtClean="0"/>
              <a:t> </a:t>
            </a:r>
            <a:r>
              <a:rPr lang="en-US" i="1" dirty="0" smtClean="0"/>
              <a:t>(</a:t>
            </a:r>
            <a:r>
              <a:rPr lang="en-US" i="1" dirty="0" err="1" smtClean="0"/>
              <a:t>Clin</a:t>
            </a:r>
            <a:r>
              <a:rPr lang="en-US" i="1" dirty="0" smtClean="0"/>
              <a:t> Ops Track)</a:t>
            </a:r>
          </a:p>
          <a:p>
            <a:r>
              <a:rPr lang="en-US" i="1" dirty="0" smtClean="0"/>
              <a:t>More to come…..</a:t>
            </a:r>
            <a:endParaRPr lang="en-US" i="1" dirty="0"/>
          </a:p>
        </p:txBody>
      </p:sp>
      <p:sp>
        <p:nvSpPr>
          <p:cNvPr id="3" name="Title 2"/>
          <p:cNvSpPr>
            <a:spLocks noGrp="1"/>
          </p:cNvSpPr>
          <p:nvPr>
            <p:ph type="title"/>
          </p:nvPr>
        </p:nvSpPr>
        <p:spPr/>
        <p:txBody>
          <a:bodyPr/>
          <a:lstStyle/>
          <a:p>
            <a:r>
              <a:rPr lang="en-US" dirty="0" smtClean="0"/>
              <a:t>Possible topics for collaboration with other Tracks </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Still need to address:</a:t>
            </a:r>
          </a:p>
          <a:p>
            <a:pPr lvl="1"/>
            <a:r>
              <a:rPr lang="en-US" dirty="0" smtClean="0"/>
              <a:t>Automated understanding of data (statistics)</a:t>
            </a:r>
          </a:p>
          <a:p>
            <a:pPr lvl="1"/>
            <a:r>
              <a:rPr lang="en-US" dirty="0" smtClean="0"/>
              <a:t>Sponsor perspective</a:t>
            </a:r>
          </a:p>
          <a:p>
            <a:r>
              <a:rPr lang="en-US" dirty="0" smtClean="0"/>
              <a:t>Still need to map abstracts to defined topics</a:t>
            </a:r>
          </a:p>
        </p:txBody>
      </p:sp>
      <p:sp>
        <p:nvSpPr>
          <p:cNvPr id="3" name="Title 2"/>
          <p:cNvSpPr>
            <a:spLocks noGrp="1"/>
          </p:cNvSpPr>
          <p:nvPr>
            <p:ph type="title"/>
          </p:nvPr>
        </p:nvSpPr>
        <p:spPr/>
        <p:txBody>
          <a:bodyPr/>
          <a:lstStyle/>
          <a:p>
            <a:r>
              <a:rPr lang="en-US" dirty="0" smtClean="0"/>
              <a:t>Where are the gaps?  If any?</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Todd Park - HHS</a:t>
            </a:r>
            <a:endParaRPr lang="en-US" dirty="0"/>
          </a:p>
        </p:txBody>
      </p:sp>
      <p:sp>
        <p:nvSpPr>
          <p:cNvPr id="3" name="Title 2"/>
          <p:cNvSpPr>
            <a:spLocks noGrp="1"/>
          </p:cNvSpPr>
          <p:nvPr>
            <p:ph type="title"/>
          </p:nvPr>
        </p:nvSpPr>
        <p:spPr/>
        <p:txBody>
          <a:bodyPr/>
          <a:lstStyle/>
          <a:p>
            <a:r>
              <a:rPr lang="en-US" dirty="0" smtClean="0"/>
              <a:t>Potential speakers to invite</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238127" y="609600"/>
            <a:ext cx="8859835" cy="1143000"/>
          </a:xfrm>
        </p:spPr>
        <p:txBody>
          <a:bodyPr rtlCol="0">
            <a:normAutofit fontScale="90000"/>
          </a:bodyPr>
          <a:lstStyle/>
          <a:p>
            <a:pPr algn="l" eaLnBrk="1" fontAlgn="auto" hangingPunct="1">
              <a:spcAft>
                <a:spcPts val="0"/>
              </a:spcAft>
              <a:defRPr/>
            </a:pP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Track Update</a:t>
            </a:r>
            <a:r>
              <a:rPr lang="en-US" sz="4800" dirty="0" smtClean="0">
                <a:solidFill>
                  <a:schemeClr val="bg1"/>
                </a:solidFill>
              </a:rPr>
              <a:t>: </a:t>
            </a:r>
            <a:r>
              <a:rPr lang="en-US" sz="3600" dirty="0" smtClean="0">
                <a:solidFill>
                  <a:schemeClr val="bg1"/>
                </a:solidFill>
              </a:rPr>
              <a:t>Regulatory Affairs and Submissions</a:t>
            </a: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3600" i="1" dirty="0" smtClean="0">
                <a:solidFill>
                  <a:schemeClr val="bg1"/>
                </a:solidFill>
              </a:rPr>
              <a:t>Track #: 8</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Discuss latest global regulatory trends and developments that impact the industry</a:t>
            </a:r>
          </a:p>
          <a:p>
            <a:r>
              <a:rPr lang="en-US" dirty="0" smtClean="0"/>
              <a:t>Target audience: regulatory affairs, regulatory policy, operations/e-submission specialists</a:t>
            </a:r>
            <a:endParaRPr lang="en-US" dirty="0"/>
          </a:p>
        </p:txBody>
      </p:sp>
      <p:sp>
        <p:nvSpPr>
          <p:cNvPr id="3" name="Title 2"/>
          <p:cNvSpPr>
            <a:spLocks noGrp="1"/>
          </p:cNvSpPr>
          <p:nvPr>
            <p:ph type="title"/>
          </p:nvPr>
        </p:nvSpPr>
        <p:spPr/>
        <p:txBody>
          <a:bodyPr/>
          <a:lstStyle/>
          <a:p>
            <a:r>
              <a:rPr lang="en-US" dirty="0" smtClean="0"/>
              <a:t>Track Learning Objective and </a:t>
            </a:r>
            <a:r>
              <a:rPr lang="en-US" smtClean="0"/>
              <a:t>Targeted Audience</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Local and global topics pertaining to development, submission, approval and beyond.</a:t>
            </a:r>
          </a:p>
          <a:p>
            <a:r>
              <a:rPr lang="en-US" dirty="0" smtClean="0"/>
              <a:t>Emphasizes regulatory trends, strategic regulatory issues and practices, and tactical issues that affect the regulatory process</a:t>
            </a:r>
            <a:endParaRPr lang="en-US" dirty="0"/>
          </a:p>
        </p:txBody>
      </p:sp>
      <p:sp>
        <p:nvSpPr>
          <p:cNvPr id="3" name="Title 2"/>
          <p:cNvSpPr>
            <a:spLocks noGrp="1"/>
          </p:cNvSpPr>
          <p:nvPr>
            <p:ph type="title"/>
          </p:nvPr>
        </p:nvSpPr>
        <p:spPr/>
        <p:txBody>
          <a:bodyPr/>
          <a:lstStyle/>
          <a:p>
            <a:r>
              <a:rPr lang="en-US" dirty="0" smtClean="0"/>
              <a:t>What is the focus and flow of this track for 2012?</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75456" y="1600205"/>
            <a:ext cx="4199864" cy="5257795"/>
          </a:xfrm>
        </p:spPr>
        <p:txBody>
          <a:bodyPr/>
          <a:lstStyle/>
          <a:p>
            <a:r>
              <a:rPr lang="en-US" sz="2400" dirty="0" smtClean="0"/>
              <a:t>Global </a:t>
            </a:r>
            <a:r>
              <a:rPr lang="en-US" sz="2400" smtClean="0"/>
              <a:t>development strategies</a:t>
            </a:r>
            <a:endParaRPr lang="en-US" sz="2400" dirty="0" smtClean="0"/>
          </a:p>
          <a:p>
            <a:r>
              <a:rPr lang="en-US" sz="2400" dirty="0" smtClean="0"/>
              <a:t>Emerging markets</a:t>
            </a:r>
          </a:p>
          <a:p>
            <a:r>
              <a:rPr lang="en-US" sz="2400" dirty="0" err="1" smtClean="0"/>
              <a:t>Biosimilars</a:t>
            </a:r>
            <a:endParaRPr lang="en-US" sz="2400" dirty="0" smtClean="0"/>
          </a:p>
          <a:p>
            <a:r>
              <a:rPr lang="en-US" sz="2400" dirty="0" smtClean="0"/>
              <a:t>Therapeutics/diagnostics co-development</a:t>
            </a:r>
          </a:p>
          <a:p>
            <a:r>
              <a:rPr lang="en-US" sz="2400" dirty="0" smtClean="0"/>
              <a:t>Transparency</a:t>
            </a:r>
          </a:p>
          <a:p>
            <a:r>
              <a:rPr lang="en-US" sz="2400" dirty="0" smtClean="0"/>
              <a:t>Benefit-Risk</a:t>
            </a:r>
          </a:p>
          <a:p>
            <a:r>
              <a:rPr lang="en-US" sz="2400" dirty="0" smtClean="0"/>
              <a:t>Vaccines</a:t>
            </a:r>
          </a:p>
          <a:p>
            <a:endParaRPr lang="en-US" dirty="0"/>
          </a:p>
        </p:txBody>
      </p:sp>
      <p:sp>
        <p:nvSpPr>
          <p:cNvPr id="3" name="Content Placeholder 2"/>
          <p:cNvSpPr>
            <a:spLocks noGrp="1"/>
          </p:cNvSpPr>
          <p:nvPr>
            <p:ph sz="half" idx="2"/>
          </p:nvPr>
        </p:nvSpPr>
        <p:spPr/>
        <p:txBody>
          <a:bodyPr/>
          <a:lstStyle/>
          <a:p>
            <a:r>
              <a:rPr lang="en-US" sz="2400" dirty="0" smtClean="0"/>
              <a:t>Orphan/rare disease</a:t>
            </a:r>
          </a:p>
          <a:p>
            <a:r>
              <a:rPr lang="en-US" sz="2400" dirty="0" smtClean="0"/>
              <a:t>Pediatrics</a:t>
            </a:r>
          </a:p>
          <a:p>
            <a:r>
              <a:rPr lang="en-US" sz="2400" dirty="0" smtClean="0"/>
              <a:t>Rx-OTC switch</a:t>
            </a:r>
          </a:p>
          <a:p>
            <a:r>
              <a:rPr lang="en-US" sz="2400" dirty="0" smtClean="0"/>
              <a:t>PDUFA V</a:t>
            </a:r>
          </a:p>
          <a:p>
            <a:r>
              <a:rPr lang="en-US" sz="2400" dirty="0" smtClean="0"/>
              <a:t>Drug Shortages</a:t>
            </a:r>
          </a:p>
          <a:p>
            <a:r>
              <a:rPr lang="en-US" sz="2400" dirty="0" smtClean="0"/>
              <a:t>IND safety reporting requirements</a:t>
            </a:r>
          </a:p>
          <a:p>
            <a:r>
              <a:rPr lang="en-US" sz="2400" dirty="0" smtClean="0"/>
              <a:t>Patient advocacy</a:t>
            </a:r>
            <a:endParaRPr lang="en-US" sz="2400" dirty="0"/>
          </a:p>
        </p:txBody>
      </p:sp>
      <p:sp>
        <p:nvSpPr>
          <p:cNvPr id="4" name="Title 3"/>
          <p:cNvSpPr>
            <a:spLocks noGrp="1"/>
          </p:cNvSpPr>
          <p:nvPr>
            <p:ph type="title"/>
          </p:nvPr>
        </p:nvSpPr>
        <p:spPr/>
        <p:txBody>
          <a:bodyPr/>
          <a:lstStyle/>
          <a:p>
            <a:r>
              <a:rPr lang="en-US" dirty="0" smtClean="0"/>
              <a:t>Provide additional details of  planned content</a:t>
            </a:r>
            <a:endParaRPr lang="en-US" dirty="0"/>
          </a:p>
        </p:txBody>
      </p:sp>
      <p:sp>
        <p:nvSpPr>
          <p:cNvPr id="5" name="Date Placeholder 4"/>
          <p:cNvSpPr>
            <a:spLocks noGrp="1"/>
          </p:cNvSpPr>
          <p:nvPr>
            <p:ph type="dt" sz="half" idx="10"/>
          </p:nvPr>
        </p:nvSpPr>
        <p:spPr/>
        <p:txBody>
          <a:bodyPr/>
          <a:lstStyle/>
          <a:p>
            <a:pPr>
              <a:defRPr/>
            </a:pPr>
            <a:r>
              <a:rPr lang="en-US" dirty="0" smtClean="0"/>
              <a:t>Drug Information Association</a:t>
            </a:r>
            <a:endParaRPr lang="en-US" dirty="0"/>
          </a:p>
        </p:txBody>
      </p:sp>
      <p:sp>
        <p:nvSpPr>
          <p:cNvPr id="6" name="Footer Placeholder 5"/>
          <p:cNvSpPr>
            <a:spLocks noGrp="1"/>
          </p:cNvSpPr>
          <p:nvPr>
            <p:ph type="ftr" sz="quarter" idx="11"/>
          </p:nvPr>
        </p:nvSpPr>
        <p:spPr/>
        <p:txBody>
          <a:bodyPr/>
          <a:lstStyle/>
          <a:p>
            <a:pPr>
              <a:defRPr/>
            </a:pPr>
            <a:r>
              <a:rPr lang="en-US" smtClean="0"/>
              <a:t>www.diahome.org</a:t>
            </a:r>
            <a:endParaRPr lang="en-US"/>
          </a:p>
        </p:txBody>
      </p:sp>
      <p:sp>
        <p:nvSpPr>
          <p:cNvPr id="7" name="Slide Number Placeholder 6"/>
          <p:cNvSpPr>
            <a:spLocks noGrp="1"/>
          </p:cNvSpPr>
          <p:nvPr>
            <p:ph type="sldNum" sz="quarter" idx="12"/>
          </p:nvPr>
        </p:nvSpPr>
        <p:spPr/>
        <p:txBody>
          <a:bodyPr/>
          <a:lstStyle/>
          <a:p>
            <a:pPr>
              <a:defRPr/>
            </a:pPr>
            <a:fld id="{99E43613-2B99-4FD9-B207-79D6161F4733}"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Potential for multi-track sessions:</a:t>
            </a:r>
          </a:p>
          <a:p>
            <a:pPr lvl="1"/>
            <a:r>
              <a:rPr lang="en-US" dirty="0" smtClean="0"/>
              <a:t>Benefit-Risk (Statistics)</a:t>
            </a:r>
          </a:p>
          <a:p>
            <a:pPr lvl="1"/>
            <a:r>
              <a:rPr lang="en-US" dirty="0" smtClean="0"/>
              <a:t>Drug Shortages (Quality)</a:t>
            </a:r>
          </a:p>
          <a:p>
            <a:pPr lvl="1"/>
            <a:r>
              <a:rPr lang="en-US" dirty="0" smtClean="0"/>
              <a:t>Patient Perspective (Clinical)</a:t>
            </a:r>
          </a:p>
          <a:p>
            <a:pPr lvl="1"/>
            <a:r>
              <a:rPr lang="en-US" dirty="0" smtClean="0"/>
              <a:t>REMS/Safety (PV)</a:t>
            </a:r>
          </a:p>
          <a:p>
            <a:pPr lvl="1"/>
            <a:r>
              <a:rPr lang="en-US" dirty="0" smtClean="0"/>
              <a:t>Vaccines (Outsourcing)</a:t>
            </a:r>
          </a:p>
          <a:p>
            <a:pPr lvl="1"/>
            <a:r>
              <a:rPr lang="en-US" dirty="0" smtClean="0"/>
              <a:t>E-submissions collaborative outsourcing (Outsourcing)</a:t>
            </a:r>
          </a:p>
          <a:p>
            <a:pPr lvl="1"/>
            <a:r>
              <a:rPr lang="en-US" dirty="0" smtClean="0"/>
              <a:t>Emerging </a:t>
            </a:r>
            <a:r>
              <a:rPr lang="en-US" dirty="0" err="1" smtClean="0"/>
              <a:t>Mkts</a:t>
            </a:r>
            <a:r>
              <a:rPr lang="en-US" dirty="0" smtClean="0"/>
              <a:t> </a:t>
            </a:r>
            <a:r>
              <a:rPr lang="en-US" dirty="0" err="1" smtClean="0"/>
              <a:t>Reg</a:t>
            </a:r>
            <a:r>
              <a:rPr lang="en-US" dirty="0" smtClean="0"/>
              <a:t> Intelligence (multiple)</a:t>
            </a:r>
            <a:endParaRPr lang="en-US" dirty="0"/>
          </a:p>
        </p:txBody>
      </p:sp>
      <p:sp>
        <p:nvSpPr>
          <p:cNvPr id="3" name="Title 2"/>
          <p:cNvSpPr>
            <a:spLocks noGrp="1"/>
          </p:cNvSpPr>
          <p:nvPr>
            <p:ph type="title"/>
          </p:nvPr>
        </p:nvSpPr>
        <p:spPr/>
        <p:txBody>
          <a:bodyPr/>
          <a:lstStyle/>
          <a:p>
            <a:r>
              <a:rPr lang="en-US" dirty="0" smtClean="0"/>
              <a:t>Possible topics for collaboration with other Tracks </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Managing clinical studies during mergers and acquisitions</a:t>
            </a:r>
          </a:p>
          <a:p>
            <a:r>
              <a:rPr lang="en-US" dirty="0" smtClean="0"/>
              <a:t>Partnership (CRO/Sponsor) governance impact on study execution/project teams</a:t>
            </a:r>
          </a:p>
          <a:p>
            <a:endParaRPr lang="en-US" dirty="0"/>
          </a:p>
        </p:txBody>
      </p:sp>
      <p:sp>
        <p:nvSpPr>
          <p:cNvPr id="3" name="Title 2"/>
          <p:cNvSpPr>
            <a:spLocks noGrp="1"/>
          </p:cNvSpPr>
          <p:nvPr>
            <p:ph type="title"/>
          </p:nvPr>
        </p:nvSpPr>
        <p:spPr/>
        <p:txBody>
          <a:bodyPr/>
          <a:lstStyle/>
          <a:p>
            <a:r>
              <a:rPr lang="en-US" dirty="0" smtClean="0"/>
              <a:t>Where are the gaps?  If any?</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Pediatrics (Public Policy)</a:t>
            </a:r>
          </a:p>
          <a:p>
            <a:r>
              <a:rPr lang="en-US" dirty="0" smtClean="0"/>
              <a:t>FDA/EMA/PMDA (Global Health Authorities)</a:t>
            </a:r>
          </a:p>
          <a:p>
            <a:r>
              <a:rPr lang="en-US" dirty="0" smtClean="0"/>
              <a:t>Potential Poster Sessions (clinical topics)</a:t>
            </a:r>
          </a:p>
          <a:p>
            <a:pPr lvl="1"/>
            <a:r>
              <a:rPr lang="en-US" dirty="0" smtClean="0"/>
              <a:t>QT study heart rate correction</a:t>
            </a:r>
          </a:p>
          <a:p>
            <a:pPr lvl="1"/>
            <a:r>
              <a:rPr lang="en-US" dirty="0" smtClean="0"/>
              <a:t>Medical imaging repository</a:t>
            </a:r>
          </a:p>
          <a:p>
            <a:pPr lvl="1"/>
            <a:r>
              <a:rPr lang="en-US" dirty="0" smtClean="0"/>
              <a:t>Alzheimer biomarkers</a:t>
            </a:r>
          </a:p>
          <a:p>
            <a:pPr lvl="1"/>
            <a:r>
              <a:rPr lang="en-US" dirty="0" smtClean="0"/>
              <a:t>Nuclear cardiology scans</a:t>
            </a:r>
          </a:p>
          <a:p>
            <a:r>
              <a:rPr lang="en-US" dirty="0" smtClean="0"/>
              <a:t>Nanotechnology (Devices)</a:t>
            </a:r>
            <a:endParaRPr lang="en-US" dirty="0"/>
          </a:p>
        </p:txBody>
      </p:sp>
      <p:sp>
        <p:nvSpPr>
          <p:cNvPr id="3" name="Title 2"/>
          <p:cNvSpPr>
            <a:spLocks noGrp="1"/>
          </p:cNvSpPr>
          <p:nvPr>
            <p:ph type="title"/>
          </p:nvPr>
        </p:nvSpPr>
        <p:spPr/>
        <p:txBody>
          <a:bodyPr/>
          <a:lstStyle/>
          <a:p>
            <a:r>
              <a:rPr lang="en-US" dirty="0" smtClean="0"/>
              <a:t>Possible topics for collaboration with other Tracks </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Drug shortage – need to expand – possible forum?</a:t>
            </a:r>
            <a:endParaRPr lang="en-US" dirty="0"/>
          </a:p>
        </p:txBody>
      </p:sp>
      <p:sp>
        <p:nvSpPr>
          <p:cNvPr id="3" name="Title 2"/>
          <p:cNvSpPr>
            <a:spLocks noGrp="1"/>
          </p:cNvSpPr>
          <p:nvPr>
            <p:ph type="title"/>
          </p:nvPr>
        </p:nvSpPr>
        <p:spPr/>
        <p:txBody>
          <a:bodyPr/>
          <a:lstStyle/>
          <a:p>
            <a:r>
              <a:rPr lang="en-US" dirty="0" smtClean="0"/>
              <a:t>Where are the gaps?  If any?</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Combining speakers for consolidated topics</a:t>
            </a:r>
            <a:endParaRPr lang="en-US" dirty="0"/>
          </a:p>
        </p:txBody>
      </p:sp>
      <p:sp>
        <p:nvSpPr>
          <p:cNvPr id="3" name="Title 2"/>
          <p:cNvSpPr>
            <a:spLocks noGrp="1"/>
          </p:cNvSpPr>
          <p:nvPr>
            <p:ph type="title"/>
          </p:nvPr>
        </p:nvSpPr>
        <p:spPr/>
        <p:txBody>
          <a:bodyPr/>
          <a:lstStyle/>
          <a:p>
            <a:r>
              <a:rPr lang="en-US" dirty="0" smtClean="0"/>
              <a:t>Potential speakers to invite</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238127" y="609600"/>
            <a:ext cx="8081963" cy="1143000"/>
          </a:xfrm>
        </p:spPr>
        <p:txBody>
          <a:bodyPr rtlCol="0">
            <a:normAutofit fontScale="90000"/>
          </a:bodyPr>
          <a:lstStyle/>
          <a:p>
            <a:pPr algn="l" eaLnBrk="1" fontAlgn="auto" hangingPunct="1">
              <a:spcAft>
                <a:spcPts val="0"/>
              </a:spcAft>
              <a:defRPr/>
            </a:pP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Track Update</a:t>
            </a: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3600" i="1" dirty="0" smtClean="0">
                <a:solidFill>
                  <a:schemeClr val="bg1"/>
                </a:solidFill>
              </a:rPr>
              <a:t>Track # 9:  Medical Diagnostics </a:t>
            </a:r>
            <a:br>
              <a:rPr lang="en-US" sz="3600" i="1" dirty="0" smtClean="0">
                <a:solidFill>
                  <a:schemeClr val="bg1"/>
                </a:solidFill>
              </a:rPr>
            </a:br>
            <a:r>
              <a:rPr lang="en-US" sz="3600" i="1" dirty="0" smtClean="0">
                <a:solidFill>
                  <a:schemeClr val="bg1"/>
                </a:solidFill>
              </a:rPr>
              <a:t>and Devices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Track Learning Objective: </a:t>
            </a:r>
          </a:p>
          <a:p>
            <a:r>
              <a:rPr lang="en-US" dirty="0" smtClean="0"/>
              <a:t>Identify opportunities for drug companies to address changing regulations in the area of medical devices, diagnostics, and drug/device combination products.</a:t>
            </a:r>
          </a:p>
          <a:p>
            <a:endParaRPr lang="en-US" dirty="0"/>
          </a:p>
        </p:txBody>
      </p:sp>
      <p:sp>
        <p:nvSpPr>
          <p:cNvPr id="3" name="Title 2"/>
          <p:cNvSpPr>
            <a:spLocks noGrp="1"/>
          </p:cNvSpPr>
          <p:nvPr>
            <p:ph type="title"/>
          </p:nvPr>
        </p:nvSpPr>
        <p:spPr/>
        <p:txBody>
          <a:bodyPr/>
          <a:lstStyle/>
          <a:p>
            <a:r>
              <a:rPr lang="en-US" dirty="0" smtClean="0"/>
              <a:t>Track Learning Objective and </a:t>
            </a:r>
            <a:r>
              <a:rPr lang="en-US" smtClean="0"/>
              <a:t>Targeted Audience</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665" y="1219200"/>
            <a:ext cx="8559800" cy="4906967"/>
          </a:xfrm>
        </p:spPr>
        <p:txBody>
          <a:bodyPr/>
          <a:lstStyle/>
          <a:p>
            <a:r>
              <a:rPr lang="en-US" dirty="0" smtClean="0"/>
              <a:t>Topics we plan to cover	</a:t>
            </a:r>
          </a:p>
          <a:p>
            <a:pPr lvl="1">
              <a:spcBef>
                <a:spcPts val="0"/>
              </a:spcBef>
            </a:pPr>
            <a:r>
              <a:rPr lang="en-US" dirty="0" smtClean="0"/>
              <a:t>Venture Capitalists fund opportunities in the drug device combo area</a:t>
            </a:r>
            <a:endParaRPr lang="en-US" sz="3600" dirty="0" smtClean="0"/>
          </a:p>
          <a:p>
            <a:pPr lvl="1">
              <a:spcBef>
                <a:spcPts val="0"/>
              </a:spcBef>
            </a:pPr>
            <a:r>
              <a:rPr lang="en-US" dirty="0" smtClean="0"/>
              <a:t>CDRH PLENARY with past CDRH Directors</a:t>
            </a:r>
            <a:endParaRPr lang="en-US" sz="3600" dirty="0" smtClean="0"/>
          </a:p>
          <a:p>
            <a:pPr lvl="1">
              <a:spcBef>
                <a:spcPts val="0"/>
              </a:spcBef>
            </a:pPr>
            <a:r>
              <a:rPr lang="en-US" dirty="0" smtClean="0"/>
              <a:t>Changes in the 510 (k)</a:t>
            </a:r>
            <a:endParaRPr lang="en-US" sz="3600" dirty="0" smtClean="0"/>
          </a:p>
          <a:p>
            <a:pPr lvl="1">
              <a:spcBef>
                <a:spcPts val="0"/>
              </a:spcBef>
            </a:pPr>
            <a:r>
              <a:rPr lang="en-US" dirty="0" smtClean="0"/>
              <a:t>Companion Diagnostic</a:t>
            </a:r>
            <a:endParaRPr lang="en-US" sz="3600" dirty="0" smtClean="0"/>
          </a:p>
          <a:p>
            <a:pPr lvl="1">
              <a:spcBef>
                <a:spcPts val="0"/>
              </a:spcBef>
            </a:pPr>
            <a:r>
              <a:rPr lang="en-US" dirty="0" smtClean="0"/>
              <a:t>IVD         </a:t>
            </a:r>
            <a:endParaRPr lang="en-US" sz="3600" dirty="0" smtClean="0"/>
          </a:p>
          <a:p>
            <a:pPr lvl="1">
              <a:spcBef>
                <a:spcPts val="0"/>
              </a:spcBef>
            </a:pPr>
            <a:r>
              <a:rPr lang="en-US" dirty="0" smtClean="0"/>
              <a:t>Combination products</a:t>
            </a:r>
            <a:endParaRPr lang="en-US" sz="3600" dirty="0" smtClean="0"/>
          </a:p>
          <a:p>
            <a:pPr lvl="1">
              <a:spcBef>
                <a:spcPts val="0"/>
              </a:spcBef>
            </a:pPr>
            <a:r>
              <a:rPr lang="en-US" dirty="0" smtClean="0"/>
              <a:t>Device reform  (Asia Pacific</a:t>
            </a:r>
            <a:r>
              <a:rPr lang="en-US" i="1" dirty="0" smtClean="0"/>
              <a:t>)</a:t>
            </a:r>
            <a:endParaRPr lang="en-US" sz="3200" dirty="0" smtClean="0"/>
          </a:p>
          <a:p>
            <a:pPr lvl="1">
              <a:spcBef>
                <a:spcPts val="0"/>
              </a:spcBef>
            </a:pPr>
            <a:r>
              <a:rPr lang="en-US" dirty="0" smtClean="0"/>
              <a:t>Device reform and recast (EU) </a:t>
            </a:r>
            <a:endParaRPr lang="en-US" sz="3600" dirty="0" smtClean="0"/>
          </a:p>
          <a:p>
            <a:pPr lvl="1">
              <a:spcBef>
                <a:spcPts val="0"/>
              </a:spcBef>
            </a:pPr>
            <a:r>
              <a:rPr lang="en-US" dirty="0" smtClean="0"/>
              <a:t>OTC and Home Use</a:t>
            </a:r>
            <a:r>
              <a:rPr lang="en-US" sz="3600" dirty="0" smtClean="0"/>
              <a:t> </a:t>
            </a:r>
            <a:endParaRPr lang="en-US" sz="4800" dirty="0" smtClean="0"/>
          </a:p>
          <a:p>
            <a:pPr lvl="1"/>
            <a:endParaRPr lang="en-US" dirty="0"/>
          </a:p>
        </p:txBody>
      </p:sp>
      <p:sp>
        <p:nvSpPr>
          <p:cNvPr id="3" name="Title 2"/>
          <p:cNvSpPr>
            <a:spLocks noGrp="1"/>
          </p:cNvSpPr>
          <p:nvPr>
            <p:ph type="title"/>
          </p:nvPr>
        </p:nvSpPr>
        <p:spPr/>
        <p:txBody>
          <a:bodyPr/>
          <a:lstStyle/>
          <a:p>
            <a:r>
              <a:rPr lang="en-US" dirty="0" smtClean="0"/>
              <a:t>What is the focus and flow of this track for 2012?</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Collaborating with Public Policy (Track 10) on “Litigation Management Strategies: The Role of “Human Factors” Experts in Medical Device Litigation”</a:t>
            </a:r>
            <a:endParaRPr lang="en-US" dirty="0"/>
          </a:p>
        </p:txBody>
      </p:sp>
      <p:sp>
        <p:nvSpPr>
          <p:cNvPr id="3" name="Title 2"/>
          <p:cNvSpPr>
            <a:spLocks noGrp="1"/>
          </p:cNvSpPr>
          <p:nvPr>
            <p:ph type="title"/>
          </p:nvPr>
        </p:nvSpPr>
        <p:spPr/>
        <p:txBody>
          <a:bodyPr/>
          <a:lstStyle/>
          <a:p>
            <a:r>
              <a:rPr lang="en-US" dirty="0" smtClean="0"/>
              <a:t>Possible topics for collaboration with other Tracks </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Heather Rosecrans and Daniel Schultz of Green Leaf Health </a:t>
            </a:r>
            <a:r>
              <a:rPr lang="en-US" dirty="0" err="1" smtClean="0"/>
              <a:t>llc</a:t>
            </a:r>
            <a:endParaRPr lang="en-US" dirty="0" smtClean="0"/>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Potential speakers to invite</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238127" y="609600"/>
            <a:ext cx="8081963" cy="1143000"/>
          </a:xfrm>
        </p:spPr>
        <p:txBody>
          <a:bodyPr rtlCol="0">
            <a:normAutofit fontScale="90000"/>
          </a:bodyPr>
          <a:lstStyle/>
          <a:p>
            <a:pPr algn="l" eaLnBrk="1" fontAlgn="auto" hangingPunct="1">
              <a:spcAft>
                <a:spcPts val="0"/>
              </a:spcAft>
              <a:defRPr/>
            </a:pP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Track Update</a:t>
            </a: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3600" i="1" dirty="0" smtClean="0">
                <a:solidFill>
                  <a:schemeClr val="bg1"/>
                </a:solidFill>
              </a:rPr>
              <a:t>Track 10:  Public Policy,  </a:t>
            </a:r>
            <a:br>
              <a:rPr lang="en-US" sz="3600" i="1" dirty="0" smtClean="0">
                <a:solidFill>
                  <a:schemeClr val="bg1"/>
                </a:solidFill>
              </a:rPr>
            </a:br>
            <a:r>
              <a:rPr lang="en-US" sz="3600" i="1" dirty="0" smtClean="0">
                <a:solidFill>
                  <a:schemeClr val="bg1"/>
                </a:solidFill>
              </a:rPr>
              <a:t>Healthcare Compliance </a:t>
            </a:r>
            <a:br>
              <a:rPr lang="en-US" sz="3600" i="1" dirty="0" smtClean="0">
                <a:solidFill>
                  <a:schemeClr val="bg1"/>
                </a:solidFill>
              </a:rPr>
            </a:br>
            <a:r>
              <a:rPr lang="en-US" sz="3600" i="1" dirty="0" smtClean="0">
                <a:solidFill>
                  <a:schemeClr val="bg1"/>
                </a:solidFill>
              </a:rPr>
              <a:t>and Regulatory Law</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Track 10 will feature discussions, panels and forums on topics pulled from headline industry news which impacts the way industry conducts business, interacts with health authorities, and is perceived by the public</a:t>
            </a:r>
          </a:p>
          <a:p>
            <a:r>
              <a:rPr lang="en-US" sz="2400" dirty="0" smtClean="0"/>
              <a:t>Track 10 audience demographics in 2011 demonstrate that more than 50% of attendees:</a:t>
            </a:r>
          </a:p>
          <a:p>
            <a:pPr lvl="1"/>
            <a:r>
              <a:rPr lang="en-US" sz="2000" dirty="0" smtClean="0"/>
              <a:t>Have &gt; 11 years of experience in industry</a:t>
            </a:r>
          </a:p>
          <a:p>
            <a:pPr lvl="1"/>
            <a:r>
              <a:rPr lang="en-US" sz="2000" dirty="0" smtClean="0"/>
              <a:t>Are at least at an executive level of industry</a:t>
            </a:r>
          </a:p>
          <a:p>
            <a:r>
              <a:rPr lang="en-US" sz="2400" dirty="0" smtClean="0"/>
              <a:t>Therefore, Track 10 needs to go beyond training on regulatory and legal fundamentals, and focus on Intermediate and Advanced sessions raising the level of dialogue</a:t>
            </a:r>
          </a:p>
          <a:p>
            <a:endParaRPr lang="en-US" sz="1800" dirty="0"/>
          </a:p>
        </p:txBody>
      </p:sp>
      <p:sp>
        <p:nvSpPr>
          <p:cNvPr id="3" name="Title 2"/>
          <p:cNvSpPr>
            <a:spLocks noGrp="1"/>
          </p:cNvSpPr>
          <p:nvPr>
            <p:ph type="title"/>
          </p:nvPr>
        </p:nvSpPr>
        <p:spPr/>
        <p:txBody>
          <a:bodyPr/>
          <a:lstStyle/>
          <a:p>
            <a:r>
              <a:rPr lang="en-US" dirty="0" smtClean="0"/>
              <a:t>Track Learning Objective and </a:t>
            </a:r>
            <a:r>
              <a:rPr lang="en-US" smtClean="0"/>
              <a:t>Targeted Audience</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Study subjects </a:t>
            </a:r>
          </a:p>
          <a:p>
            <a:r>
              <a:rPr lang="en-US" dirty="0" smtClean="0"/>
              <a:t>Patient advocacy group</a:t>
            </a:r>
          </a:p>
          <a:p>
            <a:r>
              <a:rPr lang="en-US" dirty="0" smtClean="0"/>
              <a:t>Other industries</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Potential speakers to invite</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Highlight and discuss current compliance and policy topics and implications among multiple stakeholders</a:t>
            </a:r>
          </a:p>
          <a:p>
            <a:r>
              <a:rPr lang="en-US" dirty="0" smtClean="0"/>
              <a:t>Include topics large enough to gain cross regional perspective</a:t>
            </a:r>
          </a:p>
          <a:p>
            <a:r>
              <a:rPr lang="en-US" dirty="0" smtClean="0"/>
              <a:t>Focus and expand discussion on globally impactful regional topics</a:t>
            </a:r>
          </a:p>
        </p:txBody>
      </p:sp>
      <p:sp>
        <p:nvSpPr>
          <p:cNvPr id="3" name="Title 2"/>
          <p:cNvSpPr>
            <a:spLocks noGrp="1"/>
          </p:cNvSpPr>
          <p:nvPr>
            <p:ph type="title"/>
          </p:nvPr>
        </p:nvSpPr>
        <p:spPr/>
        <p:txBody>
          <a:bodyPr/>
          <a:lstStyle/>
          <a:p>
            <a:r>
              <a:rPr lang="en-US" dirty="0" smtClean="0"/>
              <a:t>What is the focus and flow of this track for 2012?</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665" y="1219200"/>
            <a:ext cx="8559800" cy="4906967"/>
          </a:xfrm>
        </p:spPr>
        <p:txBody>
          <a:bodyPr/>
          <a:lstStyle/>
          <a:p>
            <a:r>
              <a:rPr lang="en-US" sz="2000" dirty="0" smtClean="0"/>
              <a:t>New theories of legal liability or trends in industry behavior that increase the risk of product liability lawsuits</a:t>
            </a:r>
          </a:p>
          <a:p>
            <a:pPr lvl="1"/>
            <a:r>
              <a:rPr lang="en-US" sz="1600" dirty="0" smtClean="0"/>
              <a:t>Symposium:  legal aspects of clinical trial compliance, creating a non-conflicts policy; inspection readiness</a:t>
            </a:r>
          </a:p>
          <a:p>
            <a:pPr lvl="1"/>
            <a:r>
              <a:rPr lang="en-US" sz="1600" dirty="0" smtClean="0"/>
              <a:t>Product liability in EU and US</a:t>
            </a:r>
          </a:p>
          <a:p>
            <a:pPr lvl="1"/>
            <a:r>
              <a:rPr lang="en-US" sz="1600" dirty="0" smtClean="0"/>
              <a:t>Civil and criminal liability from clinical trials</a:t>
            </a:r>
          </a:p>
          <a:p>
            <a:pPr lvl="1"/>
            <a:r>
              <a:rPr lang="en-US" sz="1600" dirty="0" smtClean="0"/>
              <a:t>Mock trial:  clinical trials on trial</a:t>
            </a:r>
          </a:p>
          <a:p>
            <a:pPr lvl="1"/>
            <a:r>
              <a:rPr lang="en-US" sz="1600" dirty="0" smtClean="0"/>
              <a:t>Off label use:  practical and legal considerations</a:t>
            </a:r>
          </a:p>
          <a:p>
            <a:r>
              <a:rPr lang="en-US" sz="2000" dirty="0" smtClean="0"/>
              <a:t>Review global regulatory changes and requirements impacting industry strategy, operations and compliance</a:t>
            </a:r>
          </a:p>
          <a:p>
            <a:pPr lvl="1"/>
            <a:r>
              <a:rPr lang="en-US" sz="1600" dirty="0" smtClean="0"/>
              <a:t>International cooperation among regulatory agencies</a:t>
            </a:r>
          </a:p>
          <a:p>
            <a:pPr lvl="1"/>
            <a:r>
              <a:rPr lang="en-US" sz="1600" dirty="0" err="1" smtClean="0"/>
              <a:t>Biosimilars</a:t>
            </a:r>
            <a:r>
              <a:rPr lang="en-US" sz="1600" dirty="0" smtClean="0"/>
              <a:t> legislation &amp; requirements in contrast to small molecule generics</a:t>
            </a:r>
          </a:p>
          <a:p>
            <a:r>
              <a:rPr lang="en-US" sz="2000" dirty="0" smtClean="0"/>
              <a:t>New theories of government enforcement</a:t>
            </a:r>
          </a:p>
          <a:p>
            <a:pPr lvl="1"/>
            <a:r>
              <a:rPr lang="en-US" sz="1600" dirty="0" smtClean="0"/>
              <a:t>Policy and enforcement trends</a:t>
            </a:r>
          </a:p>
          <a:p>
            <a:pPr lvl="1"/>
            <a:r>
              <a:rPr lang="en-US" sz="1600" dirty="0" smtClean="0"/>
              <a:t>EU Compliance trends and impact</a:t>
            </a:r>
          </a:p>
          <a:p>
            <a:pPr lvl="1"/>
            <a:r>
              <a:rPr lang="en-US" sz="1600" dirty="0" smtClean="0"/>
              <a:t>Mock trial:  marketing practices on trial</a:t>
            </a:r>
          </a:p>
          <a:p>
            <a:pPr lvl="1"/>
            <a:r>
              <a:rPr lang="en-US" sz="1600" dirty="0" smtClean="0"/>
              <a:t>Regulatory compliance driving business advantages</a:t>
            </a:r>
          </a:p>
          <a:p>
            <a:pPr>
              <a:buNone/>
            </a:pPr>
            <a:endParaRPr lang="en-US" dirty="0"/>
          </a:p>
        </p:txBody>
      </p:sp>
      <p:sp>
        <p:nvSpPr>
          <p:cNvPr id="3" name="Title 2"/>
          <p:cNvSpPr>
            <a:spLocks noGrp="1"/>
          </p:cNvSpPr>
          <p:nvPr>
            <p:ph type="title"/>
          </p:nvPr>
        </p:nvSpPr>
        <p:spPr/>
        <p:txBody>
          <a:bodyPr/>
          <a:lstStyle/>
          <a:p>
            <a:r>
              <a:rPr lang="en-US" dirty="0" smtClean="0"/>
              <a:t>Provide additional details of  planned content</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Clinical Operations: compliance topics</a:t>
            </a:r>
          </a:p>
          <a:p>
            <a:r>
              <a:rPr lang="en-US" dirty="0" smtClean="0"/>
              <a:t>Product Advertising and Communications: Mock trial on Marketing Practices:</a:t>
            </a:r>
          </a:p>
          <a:p>
            <a:r>
              <a:rPr lang="en-US" dirty="0" smtClean="0"/>
              <a:t>Global Agency:  International Cooperation Among Agencies</a:t>
            </a:r>
          </a:p>
          <a:p>
            <a:r>
              <a:rPr lang="en-US" dirty="0" smtClean="0"/>
              <a:t>Executive:  Emerging development and policy trends in the economics of the biopharmaceutical industry</a:t>
            </a:r>
          </a:p>
          <a:p>
            <a:endParaRPr lang="en-US" dirty="0"/>
          </a:p>
        </p:txBody>
      </p:sp>
      <p:sp>
        <p:nvSpPr>
          <p:cNvPr id="3" name="Title 2"/>
          <p:cNvSpPr>
            <a:spLocks noGrp="1"/>
          </p:cNvSpPr>
          <p:nvPr>
            <p:ph type="title"/>
          </p:nvPr>
        </p:nvSpPr>
        <p:spPr/>
        <p:txBody>
          <a:bodyPr/>
          <a:lstStyle/>
          <a:p>
            <a:r>
              <a:rPr lang="en-US" dirty="0" smtClean="0"/>
              <a:t>Possible topics for collaboration with other Tracks </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162" y="1143000"/>
            <a:ext cx="8559800" cy="4525963"/>
          </a:xfrm>
        </p:spPr>
        <p:txBody>
          <a:bodyPr/>
          <a:lstStyle/>
          <a:p>
            <a:pPr>
              <a:buNone/>
            </a:pPr>
            <a:r>
              <a:rPr lang="en-US" sz="1800" dirty="0" smtClean="0"/>
              <a:t>Gaps:  Did not receive abstracts regarding:</a:t>
            </a:r>
          </a:p>
          <a:p>
            <a:r>
              <a:rPr lang="en-US" sz="1800" dirty="0" smtClean="0"/>
              <a:t>Industry-physician payment relationships</a:t>
            </a:r>
          </a:p>
          <a:p>
            <a:r>
              <a:rPr lang="en-US" sz="1800" dirty="0" smtClean="0"/>
              <a:t>Current conflict of interest policy for FDA Advisory Committee process</a:t>
            </a:r>
          </a:p>
          <a:p>
            <a:r>
              <a:rPr lang="en-US" sz="1800" dirty="0" smtClean="0"/>
              <a:t>Pediatric drug development and global compliance from industry perspective</a:t>
            </a:r>
          </a:p>
          <a:p>
            <a:r>
              <a:rPr lang="en-US" sz="1800" dirty="0" smtClean="0"/>
              <a:t>U.S. patent cliff  &amp; Innovation drought-how do industry and regulators need to evolve?</a:t>
            </a:r>
          </a:p>
          <a:p>
            <a:r>
              <a:rPr lang="en-US" sz="1800" dirty="0" smtClean="0"/>
              <a:t>FDA/CMS parallel review – what are we learning from pilots? What do we need to do differently?</a:t>
            </a:r>
          </a:p>
          <a:p>
            <a:r>
              <a:rPr lang="en-US" sz="1800" dirty="0" smtClean="0"/>
              <a:t>PDUFA V – how to prepare in order to optimize the “enhanced agency communication”?</a:t>
            </a:r>
          </a:p>
          <a:p>
            <a:pPr>
              <a:buNone/>
            </a:pPr>
            <a:r>
              <a:rPr lang="en-US" sz="1800" dirty="0" smtClean="0"/>
              <a:t>Additional Topics (from submitted Abstracts):</a:t>
            </a:r>
          </a:p>
          <a:p>
            <a:r>
              <a:rPr lang="en-US" sz="1800" dirty="0" smtClean="0"/>
              <a:t>Drug discovery as an innovative tool to meet unmet medical needs</a:t>
            </a:r>
          </a:p>
          <a:p>
            <a:r>
              <a:rPr lang="en-US" sz="1800" dirty="0" smtClean="0"/>
              <a:t>Regulatory capacity building </a:t>
            </a:r>
          </a:p>
          <a:p>
            <a:r>
              <a:rPr lang="en-US" sz="1800" dirty="0" smtClean="0"/>
              <a:t>Meeting the needs of older patients</a:t>
            </a:r>
          </a:p>
          <a:p>
            <a:r>
              <a:rPr lang="en-US" sz="1800" dirty="0" smtClean="0"/>
              <a:t>Emerging development and policy trends in the economics of the biopharmaceutical industry</a:t>
            </a:r>
          </a:p>
          <a:p>
            <a:endParaRPr lang="en-US" sz="1800" dirty="0" smtClean="0"/>
          </a:p>
          <a:p>
            <a:endParaRPr lang="en-US" sz="1800" dirty="0" smtClean="0"/>
          </a:p>
          <a:p>
            <a:pPr>
              <a:buNone/>
            </a:pPr>
            <a:endParaRPr lang="en-US" sz="1800" dirty="0" smtClean="0"/>
          </a:p>
          <a:p>
            <a:endParaRPr lang="en-US" sz="1800" b="1" dirty="0"/>
          </a:p>
        </p:txBody>
      </p:sp>
      <p:sp>
        <p:nvSpPr>
          <p:cNvPr id="3" name="Title 2"/>
          <p:cNvSpPr>
            <a:spLocks noGrp="1"/>
          </p:cNvSpPr>
          <p:nvPr>
            <p:ph type="title"/>
          </p:nvPr>
        </p:nvSpPr>
        <p:spPr/>
        <p:txBody>
          <a:bodyPr/>
          <a:lstStyle/>
          <a:p>
            <a:r>
              <a:rPr lang="en-US" dirty="0" smtClean="0"/>
              <a:t>Where are the gaps?  Additional topics?</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a:p>
        </p:txBody>
      </p:sp>
      <p:sp>
        <p:nvSpPr>
          <p:cNvPr id="3" name="Title 2"/>
          <p:cNvSpPr>
            <a:spLocks noGrp="1"/>
          </p:cNvSpPr>
          <p:nvPr>
            <p:ph type="title"/>
          </p:nvPr>
        </p:nvSpPr>
        <p:spPr/>
        <p:txBody>
          <a:bodyPr/>
          <a:lstStyle/>
          <a:p>
            <a:r>
              <a:rPr lang="en-US" dirty="0" smtClean="0"/>
              <a:t>Potential speakers to invite</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238125" y="609600"/>
            <a:ext cx="8081963" cy="1143000"/>
          </a:xfrm>
        </p:spPr>
        <p:txBody>
          <a:bodyPr>
            <a:normAutofit fontScale="90000"/>
          </a:bodyPr>
          <a:lstStyle/>
          <a:p>
            <a:pPr algn="l" eaLnBrk="1" hangingPunct="1"/>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Track Update</a:t>
            </a: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3200" i="1" smtClean="0">
                <a:solidFill>
                  <a:schemeClr val="bg1"/>
                </a:solidFill>
                <a:latin typeface="Arial" charset="0"/>
                <a:cs typeface="Arial" charset="0"/>
              </a:rPr>
              <a:t>Track #:  11 Compliance to GCP, GLP and QA</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74663" y="274638"/>
            <a:ext cx="8559800" cy="1143000"/>
          </a:xfrm>
        </p:spPr>
        <p:txBody>
          <a:bodyPr/>
          <a:lstStyle/>
          <a:p>
            <a:r>
              <a:rPr lang="en-US" smtClean="0">
                <a:latin typeface="Arial" charset="0"/>
                <a:cs typeface="Arial" charset="0"/>
              </a:rPr>
              <a:t>Track Learning Objective and Targeted Audience</a:t>
            </a:r>
          </a:p>
        </p:txBody>
      </p:sp>
      <p:sp>
        <p:nvSpPr>
          <p:cNvPr id="18452" name="Rectangle 20"/>
          <p:cNvSpPr>
            <a:spLocks noGrp="1"/>
          </p:cNvSpPr>
          <p:nvPr>
            <p:ph type="body" idx="4294967295"/>
          </p:nvPr>
        </p:nvSpPr>
        <p:spPr/>
        <p:txBody>
          <a:bodyPr/>
          <a:lstStyle/>
          <a:p>
            <a:r>
              <a:rPr lang="en-US" sz="2800" smtClean="0">
                <a:latin typeface="Arial" charset="0"/>
                <a:cs typeface="Arial" charset="0"/>
              </a:rPr>
              <a:t>Learning Objective</a:t>
            </a:r>
          </a:p>
          <a:p>
            <a:pPr lvl="1"/>
            <a:r>
              <a:rPr lang="en-US" sz="2400" smtClean="0">
                <a:latin typeface="Arial" charset="0"/>
                <a:cs typeface="Arial" charset="0"/>
              </a:rPr>
              <a:t>Describe how to avoid GCP / GLP non compliance through innovation and collaboration in a period of increasing complexity and globalization</a:t>
            </a:r>
          </a:p>
          <a:p>
            <a:r>
              <a:rPr lang="en-US" sz="2800" smtClean="0">
                <a:latin typeface="Arial" charset="0"/>
                <a:cs typeface="Arial" charset="0"/>
              </a:rPr>
              <a:t>Focus on best practices, quality systems and plans, CAPA and metrics</a:t>
            </a:r>
          </a:p>
          <a:p>
            <a:r>
              <a:rPr lang="en-US" sz="2800" smtClean="0">
                <a:latin typeface="Arial" charset="0"/>
                <a:cs typeface="Arial" charset="0"/>
              </a:rPr>
              <a:t>Audience</a:t>
            </a:r>
          </a:p>
          <a:p>
            <a:pPr lvl="1"/>
            <a:r>
              <a:rPr lang="en-US" sz="2400" smtClean="0">
                <a:latin typeface="Arial" charset="0"/>
                <a:cs typeface="Arial" charset="0"/>
              </a:rPr>
              <a:t>Compliance </a:t>
            </a:r>
          </a:p>
          <a:p>
            <a:pPr lvl="1"/>
            <a:r>
              <a:rPr lang="en-US" sz="2400" smtClean="0">
                <a:latin typeface="Arial" charset="0"/>
                <a:cs typeface="Arial" charset="0"/>
              </a:rPr>
              <a:t>Quality Management </a:t>
            </a:r>
          </a:p>
          <a:p>
            <a:pPr lvl="1"/>
            <a:r>
              <a:rPr lang="en-US" sz="2400" smtClean="0">
                <a:latin typeface="Arial" charset="0"/>
                <a:cs typeface="Arial" charset="0"/>
              </a:rPr>
              <a:t>Clinical professionals</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F708EDDC-177F-418B-B175-3DB61AF06AB8}" type="slidenum">
              <a:rPr lang="en-US" smtClean="0"/>
              <a:pPr>
                <a:defRPr/>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474663" y="274638"/>
            <a:ext cx="8559800" cy="1143000"/>
          </a:xfrm>
        </p:spPr>
        <p:txBody>
          <a:bodyPr/>
          <a:lstStyle/>
          <a:p>
            <a:r>
              <a:rPr lang="en-US" smtClean="0">
                <a:latin typeface="Arial" charset="0"/>
                <a:cs typeface="Arial" charset="0"/>
              </a:rPr>
              <a:t>What is the focus and flow of this track for 2012?</a:t>
            </a:r>
          </a:p>
        </p:txBody>
      </p:sp>
      <p:sp>
        <p:nvSpPr>
          <p:cNvPr id="19463" name="Rectangle 7"/>
          <p:cNvSpPr>
            <a:spLocks noGrp="1"/>
          </p:cNvSpPr>
          <p:nvPr>
            <p:ph type="body" idx="4294967295"/>
          </p:nvPr>
        </p:nvSpPr>
        <p:spPr/>
        <p:txBody>
          <a:bodyPr/>
          <a:lstStyle/>
          <a:p>
            <a:pPr>
              <a:lnSpc>
                <a:spcPct val="80000"/>
              </a:lnSpc>
            </a:pPr>
            <a:r>
              <a:rPr lang="en-US" sz="2800" smtClean="0">
                <a:latin typeface="Arial" charset="0"/>
                <a:cs typeface="Arial" charset="0"/>
              </a:rPr>
              <a:t>10 Sessions</a:t>
            </a:r>
          </a:p>
          <a:p>
            <a:pPr>
              <a:lnSpc>
                <a:spcPct val="80000"/>
              </a:lnSpc>
            </a:pPr>
            <a:r>
              <a:rPr lang="en-US" sz="2800" smtClean="0">
                <a:latin typeface="Arial" charset="0"/>
                <a:cs typeface="Arial" charset="0"/>
              </a:rPr>
              <a:t>Focus on:</a:t>
            </a:r>
          </a:p>
          <a:p>
            <a:pPr lvl="1">
              <a:lnSpc>
                <a:spcPct val="80000"/>
              </a:lnSpc>
            </a:pPr>
            <a:r>
              <a:rPr lang="en-US" sz="2400" smtClean="0">
                <a:latin typeface="Arial" charset="0"/>
                <a:cs typeface="Arial" charset="0"/>
              </a:rPr>
              <a:t>CAPA</a:t>
            </a:r>
          </a:p>
          <a:p>
            <a:pPr lvl="1">
              <a:lnSpc>
                <a:spcPct val="80000"/>
              </a:lnSpc>
            </a:pPr>
            <a:r>
              <a:rPr lang="en-US" sz="2400" smtClean="0">
                <a:latin typeface="Arial" charset="0"/>
                <a:cs typeface="Arial" charset="0"/>
              </a:rPr>
              <a:t>GLP</a:t>
            </a:r>
          </a:p>
          <a:p>
            <a:pPr lvl="1">
              <a:lnSpc>
                <a:spcPct val="80000"/>
              </a:lnSpc>
            </a:pPr>
            <a:r>
              <a:rPr lang="en-US" sz="2400" smtClean="0">
                <a:latin typeface="Arial" charset="0"/>
                <a:cs typeface="Arial" charset="0"/>
              </a:rPr>
              <a:t>Compliance</a:t>
            </a:r>
          </a:p>
          <a:p>
            <a:pPr lvl="1">
              <a:lnSpc>
                <a:spcPct val="80000"/>
              </a:lnSpc>
            </a:pPr>
            <a:r>
              <a:rPr lang="en-US" sz="2400" smtClean="0">
                <a:latin typeface="Arial" charset="0"/>
                <a:cs typeface="Arial" charset="0"/>
              </a:rPr>
              <a:t>Quality and Vendors</a:t>
            </a:r>
          </a:p>
          <a:p>
            <a:pPr lvl="1">
              <a:lnSpc>
                <a:spcPct val="80000"/>
              </a:lnSpc>
            </a:pPr>
            <a:r>
              <a:rPr lang="en-US" sz="2400" smtClean="0">
                <a:latin typeface="Arial" charset="0"/>
                <a:cs typeface="Arial" charset="0"/>
              </a:rPr>
              <a:t>Good Documentation Practice (GDP)</a:t>
            </a:r>
          </a:p>
          <a:p>
            <a:pPr lvl="1">
              <a:lnSpc>
                <a:spcPct val="80000"/>
              </a:lnSpc>
            </a:pPr>
            <a:r>
              <a:rPr lang="en-US" sz="2400" smtClean="0">
                <a:latin typeface="Arial" charset="0"/>
                <a:cs typeface="Arial" charset="0"/>
              </a:rPr>
              <a:t>Quality by Design</a:t>
            </a:r>
          </a:p>
          <a:p>
            <a:pPr lvl="1">
              <a:lnSpc>
                <a:spcPct val="80000"/>
              </a:lnSpc>
            </a:pPr>
            <a:r>
              <a:rPr lang="en-US" sz="2400" smtClean="0">
                <a:latin typeface="Arial" charset="0"/>
                <a:cs typeface="Arial" charset="0"/>
              </a:rPr>
              <a:t>Global GCP</a:t>
            </a:r>
          </a:p>
          <a:p>
            <a:pPr lvl="1">
              <a:lnSpc>
                <a:spcPct val="80000"/>
              </a:lnSpc>
            </a:pPr>
            <a:r>
              <a:rPr lang="en-US" sz="2400" smtClean="0">
                <a:latin typeface="Arial" charset="0"/>
                <a:cs typeface="Arial" charset="0"/>
              </a:rPr>
              <a:t>Regulatory Collaborations in GCP</a:t>
            </a:r>
          </a:p>
          <a:p>
            <a:pPr lvl="1">
              <a:lnSpc>
                <a:spcPct val="80000"/>
              </a:lnSpc>
            </a:pPr>
            <a:r>
              <a:rPr lang="en-US" sz="2400" smtClean="0">
                <a:latin typeface="Arial" charset="0"/>
                <a:cs typeface="Arial" charset="0"/>
              </a:rPr>
              <a:t>Quality in Clinical Trials</a:t>
            </a:r>
          </a:p>
          <a:p>
            <a:pPr lvl="1">
              <a:lnSpc>
                <a:spcPct val="80000"/>
              </a:lnSpc>
            </a:pPr>
            <a:r>
              <a:rPr lang="en-US" sz="2400" smtClean="0">
                <a:latin typeface="Arial" charset="0"/>
                <a:cs typeface="Arial" charset="0"/>
              </a:rPr>
              <a:t>Risk Based Compliance</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F79EB03D-E050-45E1-9DBA-7D759577B4F1}" type="slidenum">
              <a:rPr lang="en-US" smtClean="0"/>
              <a:pPr>
                <a:defRPr/>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474663" y="274638"/>
            <a:ext cx="8559800" cy="1143000"/>
          </a:xfrm>
        </p:spPr>
        <p:txBody>
          <a:bodyPr/>
          <a:lstStyle/>
          <a:p>
            <a:r>
              <a:rPr lang="en-US" smtClean="0">
                <a:latin typeface="Arial" charset="0"/>
                <a:cs typeface="Arial" charset="0"/>
              </a:rPr>
              <a:t>Provide additional details of  planned content</a:t>
            </a:r>
          </a:p>
        </p:txBody>
      </p:sp>
      <p:sp>
        <p:nvSpPr>
          <p:cNvPr id="20487" name="Rectangle 7"/>
          <p:cNvSpPr>
            <a:spLocks noGrp="1"/>
          </p:cNvSpPr>
          <p:nvPr>
            <p:ph type="body" idx="4294967295"/>
          </p:nvPr>
        </p:nvSpPr>
        <p:spPr/>
        <p:txBody>
          <a:bodyPr/>
          <a:lstStyle/>
          <a:p>
            <a:pPr>
              <a:lnSpc>
                <a:spcPct val="80000"/>
              </a:lnSpc>
            </a:pPr>
            <a:r>
              <a:rPr lang="en-US" sz="2400" smtClean="0">
                <a:latin typeface="Arial" charset="0"/>
                <a:cs typeface="Arial" charset="0"/>
              </a:rPr>
              <a:t>Workshop - 2</a:t>
            </a:r>
          </a:p>
          <a:p>
            <a:pPr lvl="1">
              <a:lnSpc>
                <a:spcPct val="80000"/>
              </a:lnSpc>
            </a:pPr>
            <a:r>
              <a:rPr lang="en-US" sz="2000" smtClean="0">
                <a:latin typeface="Arial" charset="0"/>
                <a:cs typeface="Arial" charset="0"/>
              </a:rPr>
              <a:t>CAPA</a:t>
            </a:r>
          </a:p>
          <a:p>
            <a:pPr lvl="1">
              <a:lnSpc>
                <a:spcPct val="80000"/>
              </a:lnSpc>
            </a:pPr>
            <a:r>
              <a:rPr lang="en-US" sz="2000" smtClean="0">
                <a:latin typeface="Arial" charset="0"/>
                <a:cs typeface="Arial" charset="0"/>
              </a:rPr>
              <a:t>GDP</a:t>
            </a:r>
          </a:p>
          <a:p>
            <a:pPr>
              <a:lnSpc>
                <a:spcPct val="80000"/>
              </a:lnSpc>
            </a:pPr>
            <a:r>
              <a:rPr lang="en-US" sz="2400" smtClean="0">
                <a:latin typeface="Arial" charset="0"/>
                <a:cs typeface="Arial" charset="0"/>
              </a:rPr>
              <a:t>Symposium - 3</a:t>
            </a:r>
          </a:p>
          <a:p>
            <a:pPr lvl="1">
              <a:lnSpc>
                <a:spcPct val="80000"/>
              </a:lnSpc>
            </a:pPr>
            <a:r>
              <a:rPr lang="en-US" sz="2000" smtClean="0">
                <a:latin typeface="Arial" charset="0"/>
                <a:cs typeface="Arial" charset="0"/>
              </a:rPr>
              <a:t>GLP: Focused on design and inspection readiness</a:t>
            </a:r>
          </a:p>
          <a:p>
            <a:pPr lvl="1">
              <a:lnSpc>
                <a:spcPct val="80000"/>
              </a:lnSpc>
            </a:pPr>
            <a:r>
              <a:rPr lang="en-US" sz="2000" smtClean="0">
                <a:latin typeface="Arial" charset="0"/>
                <a:cs typeface="Arial" charset="0"/>
              </a:rPr>
              <a:t>Compliance: Changing face of clinical compliance</a:t>
            </a:r>
          </a:p>
          <a:p>
            <a:pPr lvl="1">
              <a:lnSpc>
                <a:spcPct val="80000"/>
              </a:lnSpc>
            </a:pPr>
            <a:r>
              <a:rPr lang="en-US" sz="2000" smtClean="0">
                <a:latin typeface="Arial" charset="0"/>
                <a:cs typeface="Arial" charset="0"/>
              </a:rPr>
              <a:t>Global GCP</a:t>
            </a:r>
          </a:p>
          <a:p>
            <a:pPr>
              <a:lnSpc>
                <a:spcPct val="80000"/>
              </a:lnSpc>
            </a:pPr>
            <a:r>
              <a:rPr lang="en-US" sz="2400" smtClean="0">
                <a:latin typeface="Arial" charset="0"/>
                <a:cs typeface="Arial" charset="0"/>
              </a:rPr>
              <a:t>Session - 5</a:t>
            </a:r>
          </a:p>
          <a:p>
            <a:pPr lvl="1">
              <a:lnSpc>
                <a:spcPct val="80000"/>
              </a:lnSpc>
            </a:pPr>
            <a:r>
              <a:rPr lang="en-US" sz="2000" smtClean="0">
                <a:latin typeface="Arial" charset="0"/>
                <a:cs typeface="Arial" charset="0"/>
              </a:rPr>
              <a:t>Compliance</a:t>
            </a:r>
          </a:p>
          <a:p>
            <a:pPr lvl="1">
              <a:lnSpc>
                <a:spcPct val="80000"/>
              </a:lnSpc>
            </a:pPr>
            <a:r>
              <a:rPr lang="en-US" sz="2000" smtClean="0">
                <a:latin typeface="Arial" charset="0"/>
                <a:cs typeface="Arial" charset="0"/>
              </a:rPr>
              <a:t>Vendor Quality</a:t>
            </a:r>
          </a:p>
          <a:p>
            <a:pPr lvl="1">
              <a:lnSpc>
                <a:spcPct val="80000"/>
              </a:lnSpc>
            </a:pPr>
            <a:r>
              <a:rPr lang="en-US" sz="2000" smtClean="0">
                <a:latin typeface="Arial" charset="0"/>
                <a:cs typeface="Arial" charset="0"/>
              </a:rPr>
              <a:t>Quality in Clinical Trials</a:t>
            </a:r>
          </a:p>
          <a:p>
            <a:pPr lvl="1">
              <a:lnSpc>
                <a:spcPct val="80000"/>
              </a:lnSpc>
            </a:pPr>
            <a:r>
              <a:rPr lang="en-US" sz="2000" smtClean="0">
                <a:latin typeface="Arial" charset="0"/>
                <a:cs typeface="Arial" charset="0"/>
              </a:rPr>
              <a:t>Quality by Design</a:t>
            </a:r>
          </a:p>
          <a:p>
            <a:pPr lvl="1">
              <a:lnSpc>
                <a:spcPct val="80000"/>
              </a:lnSpc>
            </a:pPr>
            <a:r>
              <a:rPr lang="en-US" sz="2000" smtClean="0">
                <a:latin typeface="Arial" charset="0"/>
                <a:cs typeface="Arial" charset="0"/>
              </a:rPr>
              <a:t>Lessons Learned from Warning letters</a:t>
            </a:r>
          </a:p>
          <a:p>
            <a:pPr lvl="1">
              <a:lnSpc>
                <a:spcPct val="80000"/>
              </a:lnSpc>
            </a:pPr>
            <a:endParaRPr lang="en-US" sz="2000" smtClean="0">
              <a:latin typeface="Arial" charset="0"/>
              <a:cs typeface="Arial" charset="0"/>
            </a:endParaRPr>
          </a:p>
          <a:p>
            <a:pPr>
              <a:lnSpc>
                <a:spcPct val="80000"/>
              </a:lnSpc>
            </a:pPr>
            <a:endParaRPr lang="en-US" sz="2400" smtClean="0">
              <a:latin typeface="Arial" charset="0"/>
              <a:cs typeface="Arial" charset="0"/>
            </a:endParaRP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989A8022-F745-4159-B9D4-178C96777C50}" type="slidenum">
              <a:rPr lang="en-US" smtClean="0"/>
              <a:pPr>
                <a:defRPr/>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474663" y="274638"/>
            <a:ext cx="8559800" cy="1143000"/>
          </a:xfrm>
        </p:spPr>
        <p:txBody>
          <a:bodyPr/>
          <a:lstStyle/>
          <a:p>
            <a:r>
              <a:rPr lang="en-US" smtClean="0">
                <a:latin typeface="Arial" charset="0"/>
                <a:cs typeface="Arial" charset="0"/>
              </a:rPr>
              <a:t>Possible topics for collaboration with other Tracks </a:t>
            </a:r>
          </a:p>
        </p:txBody>
      </p:sp>
      <p:sp>
        <p:nvSpPr>
          <p:cNvPr id="21511" name="Rectangle 7"/>
          <p:cNvSpPr>
            <a:spLocks noGrp="1"/>
          </p:cNvSpPr>
          <p:nvPr>
            <p:ph type="body" idx="4294967295"/>
          </p:nvPr>
        </p:nvSpPr>
        <p:spPr/>
        <p:txBody>
          <a:bodyPr/>
          <a:lstStyle/>
          <a:p>
            <a:r>
              <a:rPr lang="en-US" smtClean="0">
                <a:latin typeface="Arial" charset="0"/>
                <a:cs typeface="Arial" charset="0"/>
              </a:rPr>
              <a:t>Additional topics submitted for consideration:</a:t>
            </a:r>
          </a:p>
          <a:p>
            <a:pPr lvl="1"/>
            <a:r>
              <a:rPr lang="en-US" smtClean="0">
                <a:latin typeface="Arial" charset="0"/>
                <a:cs typeface="Arial" charset="0"/>
              </a:rPr>
              <a:t>Clinical Operations</a:t>
            </a:r>
          </a:p>
          <a:p>
            <a:pPr lvl="1"/>
            <a:r>
              <a:rPr lang="en-US" smtClean="0">
                <a:latin typeface="Arial" charset="0"/>
                <a:cs typeface="Arial" charset="0"/>
              </a:rPr>
              <a:t>Outsourcing</a:t>
            </a:r>
          </a:p>
          <a:p>
            <a:pPr lvl="1"/>
            <a:r>
              <a:rPr lang="en-US" smtClean="0">
                <a:latin typeface="Arial" charset="0"/>
                <a:cs typeface="Arial" charset="0"/>
              </a:rPr>
              <a:t>Process and Technologies</a:t>
            </a:r>
          </a:p>
          <a:p>
            <a:pPr lvl="1"/>
            <a:endParaRPr lang="en-US" smtClean="0">
              <a:latin typeface="Arial" charset="0"/>
              <a:cs typeface="Arial" charset="0"/>
            </a:endParaRPr>
          </a:p>
          <a:p>
            <a:pPr lvl="1"/>
            <a:endParaRPr lang="en-US" smtClean="0">
              <a:latin typeface="Arial" charset="0"/>
              <a:cs typeface="Arial" charset="0"/>
            </a:endParaRP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22A40FD5-9825-4236-A052-95BDE791D273}" type="slidenum">
              <a:rPr lang="en-US" smtClean="0"/>
              <a:pPr>
                <a:defRPr/>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idx="4294967295"/>
          </p:nvPr>
        </p:nvSpPr>
        <p:spPr>
          <a:xfrm>
            <a:off x="238125" y="609600"/>
            <a:ext cx="5888038" cy="1143000"/>
          </a:xfrm>
        </p:spPr>
        <p:txBody>
          <a:bodyPr/>
          <a:lstStyle/>
          <a:p>
            <a:pPr algn="l" eaLnBrk="1" hangingPunct="1"/>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Track Update</a:t>
            </a: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3200" i="1" smtClean="0">
                <a:solidFill>
                  <a:schemeClr val="bg1"/>
                </a:solidFill>
                <a:latin typeface="Arial" charset="0"/>
                <a:cs typeface="Arial" charset="0"/>
              </a:rPr>
              <a:t>Track 2:  Project/Portfolio Management and Strategic Planning</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474663" y="274638"/>
            <a:ext cx="8559800" cy="1143000"/>
          </a:xfrm>
        </p:spPr>
        <p:txBody>
          <a:bodyPr/>
          <a:lstStyle/>
          <a:p>
            <a:r>
              <a:rPr lang="en-US" smtClean="0">
                <a:latin typeface="Arial" charset="0"/>
                <a:cs typeface="Arial" charset="0"/>
              </a:rPr>
              <a:t>Where are the gaps?  If any?</a:t>
            </a:r>
          </a:p>
        </p:txBody>
      </p:sp>
      <p:sp>
        <p:nvSpPr>
          <p:cNvPr id="22535" name="Rectangle 7"/>
          <p:cNvSpPr>
            <a:spLocks noGrp="1"/>
          </p:cNvSpPr>
          <p:nvPr>
            <p:ph type="body" idx="4294967295"/>
          </p:nvPr>
        </p:nvSpPr>
        <p:spPr/>
        <p:txBody>
          <a:bodyPr/>
          <a:lstStyle/>
          <a:p>
            <a:r>
              <a:rPr lang="en-US" smtClean="0">
                <a:latin typeface="Arial" charset="0"/>
                <a:cs typeface="Arial" charset="0"/>
              </a:rPr>
              <a:t>Quality metrics</a:t>
            </a:r>
          </a:p>
          <a:p>
            <a:r>
              <a:rPr lang="en-US" smtClean="0">
                <a:latin typeface="Arial" charset="0"/>
                <a:cs typeface="Arial" charset="0"/>
              </a:rPr>
              <a:t>Joint regulatory inspections</a:t>
            </a:r>
          </a:p>
          <a:p>
            <a:r>
              <a:rPr lang="en-US" smtClean="0">
                <a:latin typeface="Arial" charset="0"/>
                <a:cs typeface="Arial" charset="0"/>
              </a:rPr>
              <a:t>eSource and compliance implications</a:t>
            </a:r>
          </a:p>
          <a:p>
            <a:endParaRPr lang="en-US" smtClean="0">
              <a:latin typeface="Arial" charset="0"/>
              <a:cs typeface="Arial" charset="0"/>
            </a:endParaRP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E5752764-D1E3-45F2-9BF4-DB92C222C204}" type="slidenum">
              <a:rPr lang="en-US" smtClean="0"/>
              <a:pPr>
                <a:defRPr/>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74663" y="274638"/>
            <a:ext cx="8559800" cy="1143000"/>
          </a:xfrm>
        </p:spPr>
        <p:txBody>
          <a:bodyPr/>
          <a:lstStyle/>
          <a:p>
            <a:r>
              <a:rPr lang="en-US" smtClean="0">
                <a:latin typeface="Arial" charset="0"/>
                <a:cs typeface="Arial" charset="0"/>
              </a:rPr>
              <a:t>Potential speakers to invite</a:t>
            </a:r>
          </a:p>
        </p:txBody>
      </p:sp>
      <p:sp>
        <p:nvSpPr>
          <p:cNvPr id="23559" name="Rectangle 7"/>
          <p:cNvSpPr>
            <a:spLocks noGrp="1"/>
          </p:cNvSpPr>
          <p:nvPr>
            <p:ph type="body" idx="4294967295"/>
          </p:nvPr>
        </p:nvSpPr>
        <p:spPr/>
        <p:txBody>
          <a:bodyPr/>
          <a:lstStyle/>
          <a:p>
            <a:r>
              <a:rPr lang="en-US" smtClean="0">
                <a:latin typeface="Arial" charset="0"/>
                <a:cs typeface="Arial" charset="0"/>
              </a:rPr>
              <a:t>TBD</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F1FF4001-CCCF-4988-A41C-431A6D38528F}" type="slidenum">
              <a:rPr lang="en-US" smtClean="0"/>
              <a:pPr>
                <a:defRPr/>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idx="4294967295"/>
          </p:nvPr>
        </p:nvSpPr>
        <p:spPr>
          <a:xfrm>
            <a:off x="238125" y="609600"/>
            <a:ext cx="8081963" cy="1143000"/>
          </a:xfrm>
        </p:spPr>
        <p:txBody>
          <a:bodyPr/>
          <a:lstStyle/>
          <a:p>
            <a:pPr algn="l" eaLnBrk="1" hangingPunct="1"/>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Track Update</a:t>
            </a: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4300" smtClean="0">
                <a:solidFill>
                  <a:schemeClr val="bg1"/>
                </a:solidFill>
                <a:latin typeface="Arial" charset="0"/>
                <a:cs typeface="Arial" charset="0"/>
              </a:rPr>
              <a:t/>
            </a:r>
            <a:br>
              <a:rPr lang="en-US" sz="4300" smtClean="0">
                <a:solidFill>
                  <a:schemeClr val="bg1"/>
                </a:solidFill>
                <a:latin typeface="Arial" charset="0"/>
                <a:cs typeface="Arial" charset="0"/>
              </a:rPr>
            </a:br>
            <a:r>
              <a:rPr lang="en-US" sz="3200" i="1" smtClean="0">
                <a:solidFill>
                  <a:schemeClr val="bg1"/>
                </a:solidFill>
                <a:latin typeface="Arial" charset="0"/>
                <a:cs typeface="Arial" charset="0"/>
              </a:rPr>
              <a:t>Track #:  12 </a:t>
            </a:r>
            <a:br>
              <a:rPr lang="en-US" sz="3200" i="1" smtClean="0">
                <a:solidFill>
                  <a:schemeClr val="bg1"/>
                </a:solidFill>
                <a:latin typeface="Arial" charset="0"/>
                <a:cs typeface="Arial" charset="0"/>
              </a:rPr>
            </a:br>
            <a:r>
              <a:rPr lang="en-US" sz="3200" i="1" smtClean="0">
                <a:solidFill>
                  <a:schemeClr val="bg1"/>
                </a:solidFill>
                <a:latin typeface="Arial" charset="0"/>
                <a:cs typeface="Arial" charset="0"/>
              </a:rPr>
              <a:t>Pharmaceutical Quality</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
          <p:cNvSpPr>
            <a:spLocks noGrp="1"/>
          </p:cNvSpPr>
          <p:nvPr>
            <p:ph type="title"/>
          </p:nvPr>
        </p:nvSpPr>
        <p:spPr>
          <a:xfrm>
            <a:off x="474663" y="274638"/>
            <a:ext cx="6419850" cy="563562"/>
          </a:xfrm>
        </p:spPr>
        <p:txBody>
          <a:bodyPr/>
          <a:lstStyle/>
          <a:p>
            <a:r>
              <a:rPr lang="en-US" smtClean="0">
                <a:latin typeface="Arial" charset="0"/>
                <a:cs typeface="Arial" charset="0"/>
              </a:rPr>
              <a:t>Track Learning Objective and Targeted Audience</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BF0836CF-260A-4E16-B709-6006CAD7FE02}" type="slidenum">
              <a:rPr lang="en-US" smtClean="0"/>
              <a:pPr>
                <a:defRPr/>
              </a:pPr>
              <a:t>83</a:t>
            </a:fld>
            <a:endParaRPr lang="en-US" dirty="0"/>
          </a:p>
        </p:txBody>
      </p:sp>
      <p:sp>
        <p:nvSpPr>
          <p:cNvPr id="18437" name="Text Box 8"/>
          <p:cNvSpPr txBox="1">
            <a:spLocks noChangeArrowheads="1"/>
          </p:cNvSpPr>
          <p:nvPr/>
        </p:nvSpPr>
        <p:spPr bwMode="auto">
          <a:xfrm>
            <a:off x="715963" y="1371600"/>
            <a:ext cx="7696200" cy="4479925"/>
          </a:xfrm>
          <a:prstGeom prst="rect">
            <a:avLst/>
          </a:prstGeom>
          <a:noFill/>
          <a:ln w="9525">
            <a:noFill/>
            <a:miter lim="800000"/>
            <a:headEnd/>
            <a:tailEnd/>
          </a:ln>
        </p:spPr>
        <p:txBody>
          <a:bodyPr>
            <a:spAutoFit/>
          </a:bodyPr>
          <a:lstStyle/>
          <a:p>
            <a:pPr>
              <a:spcBef>
                <a:spcPct val="50000"/>
              </a:spcBef>
            </a:pPr>
            <a:r>
              <a:rPr lang="en-US" sz="3200"/>
              <a:t>Discuss application of fundamental and advanced scientific and regulatory approaches to current and emerging pharmaceutical quality issues, including a strong emphasis on global harmonization efforts within and outside ICH.</a:t>
            </a:r>
          </a:p>
          <a:p>
            <a:pPr>
              <a:spcBef>
                <a:spcPct val="50000"/>
              </a:spcBef>
            </a:pPr>
            <a:r>
              <a:rPr lang="en-US" sz="3200"/>
              <a:t>Target audience: </a:t>
            </a:r>
          </a:p>
          <a:p>
            <a:pPr>
              <a:spcBef>
                <a:spcPct val="50000"/>
              </a:spcBef>
            </a:pPr>
            <a:r>
              <a:rPr lang="en-US" sz="3200"/>
              <a:t>	CMC &amp; Regulatory Professionals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a:xfrm>
            <a:off x="474663" y="274638"/>
            <a:ext cx="6419850" cy="563562"/>
          </a:xfrm>
        </p:spPr>
        <p:txBody>
          <a:bodyPr/>
          <a:lstStyle/>
          <a:p>
            <a:r>
              <a:rPr lang="en-US" smtClean="0">
                <a:latin typeface="Arial" charset="0"/>
                <a:cs typeface="Arial" charset="0"/>
              </a:rPr>
              <a:t>What is the focus and flow of this track for 2012?</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B3445171-C60F-4A76-8C8D-692B51EBD25A}" type="slidenum">
              <a:rPr lang="en-US" smtClean="0"/>
              <a:pPr>
                <a:defRPr/>
              </a:pPr>
              <a:t>84</a:t>
            </a:fld>
            <a:endParaRPr lang="en-US" dirty="0"/>
          </a:p>
        </p:txBody>
      </p:sp>
      <p:sp>
        <p:nvSpPr>
          <p:cNvPr id="19461" name="Text Box 7"/>
          <p:cNvSpPr txBox="1">
            <a:spLocks noChangeArrowheads="1"/>
          </p:cNvSpPr>
          <p:nvPr/>
        </p:nvSpPr>
        <p:spPr bwMode="auto">
          <a:xfrm>
            <a:off x="715963" y="1143000"/>
            <a:ext cx="8305800" cy="4435475"/>
          </a:xfrm>
          <a:prstGeom prst="rect">
            <a:avLst/>
          </a:prstGeom>
          <a:noFill/>
          <a:ln w="9525">
            <a:noFill/>
            <a:miter lim="800000"/>
            <a:headEnd/>
            <a:tailEnd/>
          </a:ln>
        </p:spPr>
        <p:txBody>
          <a:bodyPr>
            <a:spAutoFit/>
          </a:bodyPr>
          <a:lstStyle/>
          <a:p>
            <a:pPr marL="228600" indent="-228600">
              <a:spcBef>
                <a:spcPct val="50000"/>
              </a:spcBef>
              <a:buFontTx/>
              <a:buChar char="•"/>
            </a:pPr>
            <a:r>
              <a:rPr lang="en-US" sz="3000"/>
              <a:t>The Pharmaceutical Quality Track includes basic and advanced information to aid scientist and regulatory professionals in understanding approaches to successful CMC aspects in application in today’s regulatory environment.  </a:t>
            </a:r>
          </a:p>
          <a:p>
            <a:pPr marL="228600" indent="-228600">
              <a:spcBef>
                <a:spcPct val="50000"/>
              </a:spcBef>
              <a:buFontTx/>
              <a:buChar char="•"/>
            </a:pPr>
            <a:r>
              <a:rPr lang="en-US" sz="3000"/>
              <a:t>The track will have a strong emphasis on international harmonization and on emerging topics, such as Quality by Design and Real-time release testing.</a:t>
            </a:r>
            <a:r>
              <a:rPr lang="en-US"/>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p:cNvSpPr>
            <a:spLocks noGrp="1"/>
          </p:cNvSpPr>
          <p:nvPr>
            <p:ph type="title"/>
          </p:nvPr>
        </p:nvSpPr>
        <p:spPr>
          <a:xfrm>
            <a:off x="474663" y="274638"/>
            <a:ext cx="6419850" cy="563562"/>
          </a:xfrm>
        </p:spPr>
        <p:txBody>
          <a:bodyPr/>
          <a:lstStyle/>
          <a:p>
            <a:r>
              <a:rPr lang="en-US" smtClean="0">
                <a:latin typeface="Arial" charset="0"/>
                <a:cs typeface="Arial" charset="0"/>
              </a:rPr>
              <a:t>Provide additional details of  planned content</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97ED7729-614D-47BB-9434-3BF5923671F8}" type="slidenum">
              <a:rPr lang="en-US" smtClean="0"/>
              <a:pPr>
                <a:defRPr/>
              </a:pPr>
              <a:t>85</a:t>
            </a:fld>
            <a:endParaRPr lang="en-US" dirty="0"/>
          </a:p>
        </p:txBody>
      </p:sp>
      <p:sp>
        <p:nvSpPr>
          <p:cNvPr id="20485" name="Text Box 7"/>
          <p:cNvSpPr txBox="1">
            <a:spLocks noChangeArrowheads="1"/>
          </p:cNvSpPr>
          <p:nvPr/>
        </p:nvSpPr>
        <p:spPr bwMode="auto">
          <a:xfrm>
            <a:off x="334963" y="1219200"/>
            <a:ext cx="8686800" cy="5157788"/>
          </a:xfrm>
          <a:prstGeom prst="rect">
            <a:avLst/>
          </a:prstGeom>
          <a:noFill/>
          <a:ln w="9525">
            <a:noFill/>
            <a:miter lim="800000"/>
            <a:headEnd/>
            <a:tailEnd/>
          </a:ln>
        </p:spPr>
        <p:txBody>
          <a:bodyPr>
            <a:spAutoFit/>
          </a:bodyPr>
          <a:lstStyle/>
          <a:p>
            <a:pPr marL="457200" indent="-457200">
              <a:spcBef>
                <a:spcPct val="50000"/>
              </a:spcBef>
            </a:pPr>
            <a:r>
              <a:rPr lang="en-US" b="1" u="sng"/>
              <a:t>8 Total Sessions (6), Forums (1), Workshops (1)</a:t>
            </a:r>
          </a:p>
          <a:p>
            <a:pPr marL="457200" indent="-457200">
              <a:spcBef>
                <a:spcPct val="50000"/>
              </a:spcBef>
              <a:buFontTx/>
              <a:buAutoNum type="arabicPeriod"/>
            </a:pPr>
            <a:r>
              <a:rPr lang="en-US" sz="2800"/>
              <a:t>ICH Update on Pharmaceutical Quality – Forum (Abstract # 43983)</a:t>
            </a:r>
          </a:p>
          <a:p>
            <a:pPr marL="457200" indent="-457200">
              <a:spcBef>
                <a:spcPct val="50000"/>
              </a:spcBef>
              <a:buFontTx/>
              <a:buAutoNum type="arabicPeriod"/>
            </a:pPr>
            <a:r>
              <a:rPr lang="en-US" sz="2800"/>
              <a:t>Preparing for CMC-only meetings with FDA – Session (Abstract # 43497)</a:t>
            </a:r>
          </a:p>
          <a:p>
            <a:pPr marL="457200" indent="-457200">
              <a:spcBef>
                <a:spcPct val="50000"/>
              </a:spcBef>
              <a:buFontTx/>
              <a:buAutoNum type="arabicPeriod"/>
            </a:pPr>
            <a:r>
              <a:rPr lang="en-US" sz="2800"/>
              <a:t>Current Trends in Drug Quality and Manufacturing – Session (Abstract # 43926)</a:t>
            </a:r>
          </a:p>
          <a:p>
            <a:pPr marL="457200" indent="-457200">
              <a:spcBef>
                <a:spcPct val="50000"/>
              </a:spcBef>
              <a:buFontTx/>
              <a:buAutoNum type="arabicPeriod"/>
            </a:pPr>
            <a:r>
              <a:rPr lang="en-US" sz="2800"/>
              <a:t>Post Approval Change Pathways in EU and US – Challenges &amp; opportunities for Harmonization – Session (Abstract # 43990)</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idx="4294967295"/>
          </p:nvPr>
        </p:nvSpPr>
        <p:spPr>
          <a:xfrm>
            <a:off x="474663" y="274638"/>
            <a:ext cx="6419850" cy="563562"/>
          </a:xfrm>
        </p:spPr>
        <p:txBody>
          <a:bodyPr/>
          <a:lstStyle/>
          <a:p>
            <a:pPr algn="l"/>
            <a:r>
              <a:rPr lang="en-US" sz="2000" smtClean="0">
                <a:solidFill>
                  <a:schemeClr val="bg1"/>
                </a:solidFill>
                <a:latin typeface="Arial" charset="0"/>
                <a:cs typeface="Arial" charset="0"/>
              </a:rPr>
              <a:t>Provide additional details of  planned content</a:t>
            </a:r>
          </a:p>
        </p:txBody>
      </p:sp>
      <p:sp>
        <p:nvSpPr>
          <p:cNvPr id="4" name="Date Placeholder 3"/>
          <p:cNvSpPr txBox="1">
            <a:spLocks noGrp="1"/>
          </p:cNvSpPr>
          <p:nvPr/>
        </p:nvSpPr>
        <p:spPr>
          <a:xfrm>
            <a:off x="474663" y="6356350"/>
            <a:ext cx="2219325" cy="365125"/>
          </a:xfrm>
          <a:prstGeom prst="rect">
            <a:avLst/>
          </a:prstGeom>
          <a:noFill/>
        </p:spPr>
        <p:txBody>
          <a:bodyPr anchor="ctr"/>
          <a:lstStyle/>
          <a:p>
            <a:pPr eaLnBrk="0" hangingPunct="0">
              <a:defRPr/>
            </a:pPr>
            <a:r>
              <a:rPr lang="en-US" sz="1000">
                <a:latin typeface="Times" pitchFamily="18" charset="0"/>
                <a:cs typeface="+mn-cs"/>
              </a:rPr>
              <a:t>Drug Information Association</a:t>
            </a:r>
          </a:p>
        </p:txBody>
      </p:sp>
      <p:sp>
        <p:nvSpPr>
          <p:cNvPr id="5" name="Footer Placeholder 4"/>
          <p:cNvSpPr txBox="1">
            <a:spLocks noGrp="1"/>
          </p:cNvSpPr>
          <p:nvPr/>
        </p:nvSpPr>
        <p:spPr>
          <a:xfrm>
            <a:off x="3249613" y="6356350"/>
            <a:ext cx="3009900" cy="365125"/>
          </a:xfrm>
          <a:prstGeom prst="rect">
            <a:avLst/>
          </a:prstGeom>
          <a:noFill/>
        </p:spPr>
        <p:txBody>
          <a:bodyPr anchor="ctr"/>
          <a:lstStyle/>
          <a:p>
            <a:pPr algn="ctr" eaLnBrk="0" hangingPunct="0">
              <a:defRPr/>
            </a:pPr>
            <a:r>
              <a:rPr lang="en-US" sz="1000">
                <a:latin typeface="Times" pitchFamily="18" charset="0"/>
                <a:cs typeface="+mn-cs"/>
              </a:rPr>
              <a:t>www.diahome.org</a:t>
            </a:r>
          </a:p>
        </p:txBody>
      </p:sp>
      <p:sp>
        <p:nvSpPr>
          <p:cNvPr id="6" name="Slide Number Placeholder 5"/>
          <p:cNvSpPr txBox="1">
            <a:spLocks noGrp="1"/>
          </p:cNvSpPr>
          <p:nvPr/>
        </p:nvSpPr>
        <p:spPr>
          <a:xfrm>
            <a:off x="6815138" y="6356350"/>
            <a:ext cx="2219325" cy="365125"/>
          </a:xfrm>
          <a:prstGeom prst="rect">
            <a:avLst/>
          </a:prstGeom>
          <a:noFill/>
        </p:spPr>
        <p:txBody>
          <a:bodyPr anchor="ctr"/>
          <a:lstStyle/>
          <a:p>
            <a:pPr algn="r" eaLnBrk="0" hangingPunct="0">
              <a:defRPr/>
            </a:pPr>
            <a:fld id="{4B1C9660-CA74-4F4B-8E68-8CCB9AAAD1E5}" type="slidenum">
              <a:rPr lang="en-US" sz="1000">
                <a:latin typeface="Times" pitchFamily="18" charset="0"/>
                <a:cs typeface="+mn-cs"/>
              </a:rPr>
              <a:pPr algn="r" eaLnBrk="0" hangingPunct="0">
                <a:defRPr/>
              </a:pPr>
              <a:t>86</a:t>
            </a:fld>
            <a:endParaRPr lang="en-US" sz="1000" dirty="0">
              <a:latin typeface="Times" pitchFamily="18" charset="0"/>
              <a:cs typeface="+mn-cs"/>
            </a:endParaRPr>
          </a:p>
        </p:txBody>
      </p:sp>
      <p:sp>
        <p:nvSpPr>
          <p:cNvPr id="21509" name="Text Box 6"/>
          <p:cNvSpPr txBox="1">
            <a:spLocks noChangeArrowheads="1"/>
          </p:cNvSpPr>
          <p:nvPr/>
        </p:nvSpPr>
        <p:spPr bwMode="auto">
          <a:xfrm>
            <a:off x="334963" y="1143000"/>
            <a:ext cx="8991600" cy="4730750"/>
          </a:xfrm>
          <a:prstGeom prst="rect">
            <a:avLst/>
          </a:prstGeom>
          <a:noFill/>
          <a:ln w="9525">
            <a:noFill/>
            <a:miter lim="800000"/>
            <a:headEnd/>
            <a:tailEnd/>
          </a:ln>
        </p:spPr>
        <p:txBody>
          <a:bodyPr>
            <a:spAutoFit/>
          </a:bodyPr>
          <a:lstStyle/>
          <a:p>
            <a:pPr marL="457200" indent="-457200">
              <a:spcBef>
                <a:spcPct val="50000"/>
              </a:spcBef>
            </a:pPr>
            <a:r>
              <a:rPr lang="en-US" b="1" u="sng"/>
              <a:t>8 Sessions, Forums, Workshops (continued)</a:t>
            </a:r>
            <a:endParaRPr lang="en-US" sz="2800"/>
          </a:p>
          <a:p>
            <a:pPr marL="457200" indent="-457200">
              <a:spcBef>
                <a:spcPct val="50000"/>
              </a:spcBef>
              <a:buFontTx/>
              <a:buAutoNum type="arabicPeriod" startAt="5"/>
            </a:pPr>
            <a:r>
              <a:rPr lang="en-US" sz="2800"/>
              <a:t>Auditing Pharmaceutical Quality Systems – Session (Abstract # 43598)</a:t>
            </a:r>
          </a:p>
          <a:p>
            <a:pPr marL="457200" indent="-457200">
              <a:spcBef>
                <a:spcPct val="50000"/>
              </a:spcBef>
              <a:buFontTx/>
              <a:buAutoNum type="arabicPeriod" startAt="5"/>
            </a:pPr>
            <a:r>
              <a:rPr lang="en-US" sz="2800"/>
              <a:t>Practical Implementation of Knowledge Management for QbD Applications – Session (Abstract # 43334)</a:t>
            </a:r>
          </a:p>
          <a:p>
            <a:pPr marL="457200" indent="-457200">
              <a:spcBef>
                <a:spcPct val="50000"/>
              </a:spcBef>
              <a:buFontTx/>
              <a:buAutoNum type="arabicPeriod" startAt="5"/>
            </a:pPr>
            <a:r>
              <a:rPr lang="en-US" sz="2800"/>
              <a:t>Opportunity for Global Harmonization of Audits and Inspection Paradigm – Session (not submitted)</a:t>
            </a:r>
          </a:p>
          <a:p>
            <a:pPr marL="457200" indent="-457200">
              <a:spcBef>
                <a:spcPct val="50000"/>
              </a:spcBef>
              <a:buFontTx/>
              <a:buAutoNum type="arabicPeriod" startAt="5"/>
            </a:pPr>
            <a:r>
              <a:rPr lang="en-US" sz="2800"/>
              <a:t>Quality Risk Management – Workshop (Abstract # 43227)</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474663" y="274638"/>
            <a:ext cx="6419850" cy="563562"/>
          </a:xfrm>
        </p:spPr>
        <p:txBody>
          <a:bodyPr/>
          <a:lstStyle/>
          <a:p>
            <a:r>
              <a:rPr lang="en-US" smtClean="0">
                <a:latin typeface="Arial" charset="0"/>
                <a:cs typeface="Arial" charset="0"/>
              </a:rPr>
              <a:t>Possible topics for collaboration with other Tracks </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6D34301C-8DC4-4D6C-9025-90ED70CD0046}" type="slidenum">
              <a:rPr lang="en-US" smtClean="0"/>
              <a:pPr>
                <a:defRPr/>
              </a:pPr>
              <a:t>87</a:t>
            </a:fld>
            <a:endParaRPr lang="en-US" dirty="0"/>
          </a:p>
        </p:txBody>
      </p:sp>
      <p:sp>
        <p:nvSpPr>
          <p:cNvPr id="22533" name="Text Box 7"/>
          <p:cNvSpPr txBox="1">
            <a:spLocks noChangeArrowheads="1"/>
          </p:cNvSpPr>
          <p:nvPr/>
        </p:nvSpPr>
        <p:spPr bwMode="auto">
          <a:xfrm>
            <a:off x="715963" y="1371600"/>
            <a:ext cx="7924800" cy="5219700"/>
          </a:xfrm>
          <a:prstGeom prst="rect">
            <a:avLst/>
          </a:prstGeom>
          <a:noFill/>
          <a:ln w="9525">
            <a:noFill/>
            <a:miter lim="800000"/>
            <a:headEnd/>
            <a:tailEnd/>
          </a:ln>
        </p:spPr>
        <p:txBody>
          <a:bodyPr>
            <a:spAutoFit/>
          </a:bodyPr>
          <a:lstStyle/>
          <a:p>
            <a:pPr>
              <a:spcBef>
                <a:spcPct val="50000"/>
              </a:spcBef>
              <a:buFontTx/>
              <a:buChar char="•"/>
            </a:pPr>
            <a:r>
              <a:rPr lang="en-US" sz="2800"/>
              <a:t>EMA- FDA Parallel Assessment Pilot Update (Abstract # 43988)</a:t>
            </a:r>
          </a:p>
          <a:p>
            <a:pPr marL="685800" lvl="1" indent="-228600">
              <a:spcBef>
                <a:spcPct val="50000"/>
              </a:spcBef>
              <a:buFontTx/>
              <a:buChar char="•"/>
            </a:pPr>
            <a:r>
              <a:rPr lang="en-US" sz="2800"/>
              <a:t>Propose for Track 8: Regulatory Affairs and Submissions under global development. </a:t>
            </a:r>
          </a:p>
          <a:p>
            <a:pPr>
              <a:spcBef>
                <a:spcPct val="50000"/>
              </a:spcBef>
              <a:buFontTx/>
              <a:buChar char="•"/>
            </a:pPr>
            <a:r>
              <a:rPr lang="en-US" sz="2800"/>
              <a:t>Special Regulatory Considerations in the Development of Injectable Drug Delivery Devices (Abstract # 43967)</a:t>
            </a:r>
          </a:p>
          <a:p>
            <a:pPr marL="685800" lvl="1" indent="-228600">
              <a:spcBef>
                <a:spcPct val="50000"/>
              </a:spcBef>
              <a:buFontTx/>
              <a:buChar char="•"/>
            </a:pPr>
            <a:r>
              <a:rPr lang="en-US" sz="2800"/>
              <a:t>Propose for Track 9: Medical Diagnostic and Devices</a:t>
            </a:r>
          </a:p>
          <a:p>
            <a:pPr>
              <a:spcBef>
                <a:spcPct val="50000"/>
              </a:spcBef>
              <a:buFontTx/>
              <a:buChar char="•"/>
            </a:pPr>
            <a:endParaRPr lang="en-US" sz="28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474663" y="274638"/>
            <a:ext cx="6419850" cy="563562"/>
          </a:xfrm>
        </p:spPr>
        <p:txBody>
          <a:bodyPr/>
          <a:lstStyle/>
          <a:p>
            <a:r>
              <a:rPr lang="en-US" smtClean="0">
                <a:latin typeface="Arial" charset="0"/>
                <a:cs typeface="Arial" charset="0"/>
              </a:rPr>
              <a:t>Where are the gaps?  If any?</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41822641-7B84-4E6C-8680-385DCB1C5099}" type="slidenum">
              <a:rPr lang="en-US" smtClean="0"/>
              <a:pPr>
                <a:defRPr/>
              </a:pPr>
              <a:t>88</a:t>
            </a:fld>
            <a:endParaRPr lang="en-US" dirty="0"/>
          </a:p>
        </p:txBody>
      </p:sp>
      <p:sp>
        <p:nvSpPr>
          <p:cNvPr id="23557" name="Text Box 7"/>
          <p:cNvSpPr txBox="1">
            <a:spLocks noChangeArrowheads="1"/>
          </p:cNvSpPr>
          <p:nvPr/>
        </p:nvSpPr>
        <p:spPr bwMode="auto">
          <a:xfrm>
            <a:off x="639763" y="2438400"/>
            <a:ext cx="8077200" cy="762000"/>
          </a:xfrm>
          <a:prstGeom prst="rect">
            <a:avLst/>
          </a:prstGeom>
          <a:noFill/>
          <a:ln w="9525">
            <a:noFill/>
            <a:miter lim="800000"/>
            <a:headEnd/>
            <a:tailEnd/>
          </a:ln>
        </p:spPr>
        <p:txBody>
          <a:bodyPr>
            <a:spAutoFit/>
          </a:bodyPr>
          <a:lstStyle/>
          <a:p>
            <a:pPr>
              <a:spcBef>
                <a:spcPct val="50000"/>
              </a:spcBef>
            </a:pPr>
            <a:r>
              <a:rPr lang="en-US" sz="4400"/>
              <a:t>No gaps identified at this time.</a:t>
            </a:r>
          </a:p>
        </p:txBody>
      </p:sp>
      <p:pic>
        <p:nvPicPr>
          <p:cNvPr id="23558" name="Picture 8" descr="MC900423171[1]"/>
          <p:cNvPicPr>
            <a:picLocks noChangeAspect="1" noChangeArrowheads="1"/>
          </p:cNvPicPr>
          <p:nvPr/>
        </p:nvPicPr>
        <p:blipFill>
          <a:blip r:embed="rId2" cstate="print"/>
          <a:srcRect/>
          <a:stretch>
            <a:fillRect/>
          </a:stretch>
        </p:blipFill>
        <p:spPr bwMode="auto">
          <a:xfrm>
            <a:off x="3459163" y="3581400"/>
            <a:ext cx="1827212" cy="1827213"/>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474663" y="274638"/>
            <a:ext cx="6419850" cy="563562"/>
          </a:xfrm>
        </p:spPr>
        <p:txBody>
          <a:bodyPr/>
          <a:lstStyle/>
          <a:p>
            <a:r>
              <a:rPr lang="en-US" smtClean="0">
                <a:latin typeface="Arial" charset="0"/>
                <a:cs typeface="Arial" charset="0"/>
              </a:rPr>
              <a:t>Potential speakers to invite</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58C3170D-6C76-401D-A902-9C0F313D36A3}" type="slidenum">
              <a:rPr lang="en-US" smtClean="0"/>
              <a:pPr>
                <a:defRPr/>
              </a:pPr>
              <a:t>89</a:t>
            </a:fld>
            <a:endParaRPr lang="en-US" dirty="0"/>
          </a:p>
        </p:txBody>
      </p:sp>
      <p:sp>
        <p:nvSpPr>
          <p:cNvPr id="24581" name="Text Box 7"/>
          <p:cNvSpPr txBox="1">
            <a:spLocks noChangeArrowheads="1"/>
          </p:cNvSpPr>
          <p:nvPr/>
        </p:nvSpPr>
        <p:spPr bwMode="auto">
          <a:xfrm>
            <a:off x="1020763" y="1676400"/>
            <a:ext cx="7848600" cy="1735138"/>
          </a:xfrm>
          <a:prstGeom prst="rect">
            <a:avLst/>
          </a:prstGeom>
          <a:noFill/>
          <a:ln w="9525">
            <a:noFill/>
            <a:miter lim="800000"/>
            <a:headEnd/>
            <a:tailEnd/>
          </a:ln>
        </p:spPr>
        <p:txBody>
          <a:bodyPr>
            <a:spAutoFit/>
          </a:bodyPr>
          <a:lstStyle/>
          <a:p>
            <a:pPr marL="342900" indent="-342900">
              <a:spcBef>
                <a:spcPct val="50000"/>
              </a:spcBef>
              <a:buFontTx/>
              <a:buChar char="•"/>
            </a:pPr>
            <a:r>
              <a:rPr lang="en-US"/>
              <a:t>Not all the potential speakers have been identified at this time.</a:t>
            </a:r>
          </a:p>
          <a:p>
            <a:pPr marL="342900" indent="-342900">
              <a:spcBef>
                <a:spcPct val="50000"/>
              </a:spcBef>
              <a:buFontTx/>
              <a:buChar char="•"/>
            </a:pPr>
            <a:r>
              <a:rPr lang="en-US"/>
              <a:t>It is expected that speakers for this track will include speakers from:</a:t>
            </a:r>
          </a:p>
        </p:txBody>
      </p:sp>
      <p:sp>
        <p:nvSpPr>
          <p:cNvPr id="24582" name="Text Box 8"/>
          <p:cNvSpPr txBox="1">
            <a:spLocks noChangeArrowheads="1"/>
          </p:cNvSpPr>
          <p:nvPr/>
        </p:nvSpPr>
        <p:spPr bwMode="auto">
          <a:xfrm>
            <a:off x="1477963" y="3581400"/>
            <a:ext cx="7696200" cy="1917700"/>
          </a:xfrm>
          <a:prstGeom prst="rect">
            <a:avLst/>
          </a:prstGeom>
          <a:noFill/>
          <a:ln w="9525">
            <a:noFill/>
            <a:miter lim="800000"/>
            <a:headEnd/>
            <a:tailEnd/>
          </a:ln>
        </p:spPr>
        <p:txBody>
          <a:bodyPr>
            <a:spAutoFit/>
          </a:bodyPr>
          <a:lstStyle/>
          <a:p>
            <a:pPr marL="114300" indent="457200">
              <a:buFontTx/>
              <a:buChar char="•"/>
            </a:pPr>
            <a:r>
              <a:rPr lang="en-US"/>
              <a:t>FDA (particularly CDER/ONDQA and CDER/OC),</a:t>
            </a:r>
          </a:p>
          <a:p>
            <a:pPr marL="114300" indent="457200">
              <a:buFontTx/>
              <a:buChar char="•"/>
            </a:pPr>
            <a:r>
              <a:rPr lang="en-US"/>
              <a:t>EU,</a:t>
            </a:r>
          </a:p>
          <a:p>
            <a:pPr marL="114300" indent="457200">
              <a:buFontTx/>
              <a:buChar char="•"/>
            </a:pPr>
            <a:r>
              <a:rPr lang="en-US"/>
              <a:t>ICH,</a:t>
            </a:r>
          </a:p>
          <a:p>
            <a:pPr marL="114300" indent="457200">
              <a:buFontTx/>
              <a:buChar char="•"/>
            </a:pPr>
            <a:r>
              <a:rPr lang="en-US"/>
              <a:t>Pharmaceutical firms, and</a:t>
            </a:r>
          </a:p>
          <a:p>
            <a:pPr marL="114300" indent="457200">
              <a:buFontTx/>
              <a:buChar char="•"/>
            </a:pPr>
            <a:r>
              <a:rPr lang="en-US"/>
              <a:t>perhaps a consulting firm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
          <p:cNvSpPr>
            <a:spLocks noGrp="1"/>
          </p:cNvSpPr>
          <p:nvPr>
            <p:ph type="title"/>
          </p:nvPr>
        </p:nvSpPr>
        <p:spPr>
          <a:xfrm>
            <a:off x="474663" y="274638"/>
            <a:ext cx="8559800" cy="1143000"/>
          </a:xfrm>
        </p:spPr>
        <p:txBody>
          <a:bodyPr/>
          <a:lstStyle/>
          <a:p>
            <a:r>
              <a:rPr lang="en-US" smtClean="0">
                <a:latin typeface="Arial" charset="0"/>
                <a:cs typeface="Arial" charset="0"/>
              </a:rPr>
              <a:t>Track Learning Objective and Targeted Audience</a:t>
            </a:r>
          </a:p>
        </p:txBody>
      </p:sp>
      <p:sp>
        <p:nvSpPr>
          <p:cNvPr id="18434" name="Rectangle 7"/>
          <p:cNvSpPr>
            <a:spLocks noGrp="1"/>
          </p:cNvSpPr>
          <p:nvPr>
            <p:ph type="body" idx="4294967295"/>
          </p:nvPr>
        </p:nvSpPr>
        <p:spPr>
          <a:xfrm>
            <a:off x="474663" y="1371600"/>
            <a:ext cx="8559800" cy="5029200"/>
          </a:xfrm>
        </p:spPr>
        <p:txBody>
          <a:bodyPr/>
          <a:lstStyle/>
          <a:p>
            <a:pPr>
              <a:lnSpc>
                <a:spcPct val="80000"/>
              </a:lnSpc>
            </a:pPr>
            <a:r>
              <a:rPr lang="en-US" sz="1800" smtClean="0">
                <a:latin typeface="Arial" charset="0"/>
                <a:cs typeface="Arial" charset="0"/>
              </a:rPr>
              <a:t>Project Management</a:t>
            </a:r>
          </a:p>
          <a:p>
            <a:pPr lvl="1">
              <a:lnSpc>
                <a:spcPct val="80000"/>
              </a:lnSpc>
            </a:pPr>
            <a:r>
              <a:rPr lang="en-US" sz="1600" smtClean="0">
                <a:latin typeface="Arial" charset="0"/>
                <a:cs typeface="Arial" charset="0"/>
              </a:rPr>
              <a:t>Discuss product development/project management practices and budget/forecasting/financing practices used in the industry</a:t>
            </a:r>
          </a:p>
          <a:p>
            <a:pPr lvl="1">
              <a:lnSpc>
                <a:spcPct val="80000"/>
              </a:lnSpc>
            </a:pPr>
            <a:r>
              <a:rPr lang="en-US" sz="1600" smtClean="0">
                <a:latin typeface="Arial" charset="0"/>
                <a:cs typeface="Arial" charset="0"/>
              </a:rPr>
              <a:t>Identify PM practices, systems, and current trends used in global product development</a:t>
            </a:r>
          </a:p>
          <a:p>
            <a:pPr>
              <a:lnSpc>
                <a:spcPct val="80000"/>
              </a:lnSpc>
            </a:pPr>
            <a:r>
              <a:rPr lang="en-US" sz="1800" smtClean="0">
                <a:latin typeface="Arial" charset="0"/>
                <a:cs typeface="Arial" charset="0"/>
              </a:rPr>
              <a:t>Portfolio Management</a:t>
            </a:r>
          </a:p>
          <a:p>
            <a:pPr lvl="1">
              <a:lnSpc>
                <a:spcPct val="80000"/>
              </a:lnSpc>
            </a:pPr>
            <a:r>
              <a:rPr lang="en-US" sz="1600" smtClean="0">
                <a:latin typeface="Arial" charset="0"/>
                <a:cs typeface="Arial" charset="0"/>
              </a:rPr>
              <a:t>Identify product development portfolio management practices and portfolio assess strategy decision making methods and tools</a:t>
            </a:r>
          </a:p>
          <a:p>
            <a:pPr lvl="1">
              <a:lnSpc>
                <a:spcPct val="80000"/>
              </a:lnSpc>
            </a:pPr>
            <a:r>
              <a:rPr lang="en-US" sz="1600" smtClean="0">
                <a:latin typeface="Arial" charset="0"/>
                <a:cs typeface="Arial" charset="0"/>
              </a:rPr>
              <a:t>Discuss portfolio asset strategy decision making, management, portfolio/product prioritization and optimization practices</a:t>
            </a:r>
          </a:p>
          <a:p>
            <a:pPr>
              <a:lnSpc>
                <a:spcPct val="80000"/>
              </a:lnSpc>
            </a:pPr>
            <a:r>
              <a:rPr lang="en-US" sz="1800" smtClean="0">
                <a:latin typeface="Arial" charset="0"/>
                <a:cs typeface="Arial" charset="0"/>
              </a:rPr>
              <a:t>Strategic Planning</a:t>
            </a:r>
          </a:p>
          <a:p>
            <a:pPr lvl="1">
              <a:lnSpc>
                <a:spcPct val="80000"/>
              </a:lnSpc>
            </a:pPr>
            <a:r>
              <a:rPr lang="en-US" sz="1600" smtClean="0">
                <a:latin typeface="Arial" charset="0"/>
                <a:cs typeface="Arial" charset="0"/>
              </a:rPr>
              <a:t>Describe quality design of clinical trials, complexity of study development, and building quality risk management in clinical trials</a:t>
            </a:r>
          </a:p>
          <a:p>
            <a:pPr lvl="1">
              <a:lnSpc>
                <a:spcPct val="80000"/>
              </a:lnSpc>
            </a:pPr>
            <a:r>
              <a:rPr lang="en-US" sz="1600" smtClean="0">
                <a:latin typeface="Arial" charset="0"/>
                <a:cs typeface="Arial" charset="0"/>
              </a:rPr>
              <a:t>Identify project and portfolio management practices for strategic planning</a:t>
            </a:r>
          </a:p>
          <a:p>
            <a:pPr lvl="1">
              <a:lnSpc>
                <a:spcPct val="80000"/>
              </a:lnSpc>
            </a:pPr>
            <a:endParaRPr lang="en-US" sz="1600" smtClean="0">
              <a:latin typeface="Arial" charset="0"/>
              <a:cs typeface="Arial" charset="0"/>
            </a:endParaRPr>
          </a:p>
          <a:p>
            <a:pPr>
              <a:lnSpc>
                <a:spcPct val="80000"/>
              </a:lnSpc>
            </a:pPr>
            <a:r>
              <a:rPr lang="en-US" sz="1800" smtClean="0">
                <a:latin typeface="Arial" charset="0"/>
                <a:cs typeface="Arial" charset="0"/>
              </a:rPr>
              <a:t>Targeted audience:</a:t>
            </a:r>
          </a:p>
          <a:p>
            <a:pPr lvl="1">
              <a:lnSpc>
                <a:spcPct val="80000"/>
              </a:lnSpc>
            </a:pPr>
            <a:r>
              <a:rPr lang="en-US" sz="1600" smtClean="0">
                <a:latin typeface="Arial" charset="0"/>
                <a:cs typeface="Arial" charset="0"/>
              </a:rPr>
              <a:t>Project Managers, Project Leaders, Portfolio Managers</a:t>
            </a:r>
          </a:p>
          <a:p>
            <a:pPr lvl="1">
              <a:lnSpc>
                <a:spcPct val="80000"/>
              </a:lnSpc>
            </a:pPr>
            <a:r>
              <a:rPr lang="en-US" sz="1600" smtClean="0">
                <a:latin typeface="Arial" charset="0"/>
                <a:cs typeface="Arial" charset="0"/>
              </a:rPr>
              <a:t>Clinical Development Leaders</a:t>
            </a:r>
          </a:p>
          <a:p>
            <a:pPr lvl="1">
              <a:lnSpc>
                <a:spcPct val="80000"/>
              </a:lnSpc>
            </a:pPr>
            <a:r>
              <a:rPr lang="en-US" sz="1600" smtClean="0">
                <a:latin typeface="Arial" charset="0"/>
                <a:cs typeface="Arial" charset="0"/>
              </a:rPr>
              <a:t>Finance</a:t>
            </a:r>
          </a:p>
        </p:txBody>
      </p:sp>
      <p:sp>
        <p:nvSpPr>
          <p:cNvPr id="4" name="Date Placeholder 3"/>
          <p:cNvSpPr>
            <a:spLocks noGrp="1"/>
          </p:cNvSpPr>
          <p:nvPr>
            <p:ph type="dt" sz="quarter"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73FD97E-3313-445F-BC0D-9F341774CABB}" type="slidenum">
              <a:rPr lang="en-US" smtClean="0"/>
              <a:pPr>
                <a:defRPr/>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238127" y="609600"/>
            <a:ext cx="8081963" cy="1143000"/>
          </a:xfrm>
        </p:spPr>
        <p:txBody>
          <a:bodyPr rtlCol="0">
            <a:normAutofit fontScale="90000"/>
          </a:bodyPr>
          <a:lstStyle/>
          <a:p>
            <a:pPr algn="l" eaLnBrk="1" fontAlgn="auto" hangingPunct="1">
              <a:spcAft>
                <a:spcPts val="0"/>
              </a:spcAft>
              <a:defRPr/>
            </a:pP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Track Update</a:t>
            </a: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i="1" dirty="0" smtClean="0">
                <a:solidFill>
                  <a:schemeClr val="bg1"/>
                </a:solidFill>
              </a:rPr>
              <a:t/>
            </a:r>
            <a:br>
              <a:rPr lang="en-US" sz="4800" i="1" dirty="0" smtClean="0">
                <a:solidFill>
                  <a:schemeClr val="bg1"/>
                </a:solidFill>
              </a:rPr>
            </a:br>
            <a:r>
              <a:rPr lang="en-US" sz="3600" i="1" dirty="0" smtClean="0">
                <a:solidFill>
                  <a:schemeClr val="bg1"/>
                </a:solidFill>
              </a:rPr>
              <a:t>Track 13:  </a:t>
            </a:r>
            <a:r>
              <a:rPr lang="en-US" sz="3200" i="1" dirty="0" smtClean="0">
                <a:solidFill>
                  <a:schemeClr val="bg1"/>
                </a:solidFill>
              </a:rPr>
              <a:t>HEO/CER/HTA </a:t>
            </a:r>
            <a:endParaRPr lang="en-US" sz="3600" i="1" dirty="0" smtClean="0">
              <a:solidFill>
                <a:schemeClr val="bg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665" y="1295400"/>
            <a:ext cx="8559800" cy="4525963"/>
          </a:xfrm>
        </p:spPr>
        <p:txBody>
          <a:bodyPr/>
          <a:lstStyle/>
          <a:p>
            <a:pPr lvl="0">
              <a:buNone/>
            </a:pPr>
            <a:r>
              <a:rPr lang="en-US" sz="2400" b="1" u="sng" dirty="0" smtClean="0"/>
              <a:t>LEARNING OBJECTIVES:</a:t>
            </a:r>
          </a:p>
          <a:p>
            <a:pPr lvl="0"/>
            <a:r>
              <a:rPr lang="en-US" sz="2400" dirty="0" smtClean="0"/>
              <a:t>Real-world use of </a:t>
            </a:r>
            <a:r>
              <a:rPr lang="en-US" sz="2400" dirty="0" err="1" smtClean="0"/>
              <a:t>Pharmacoeconomics</a:t>
            </a:r>
            <a:r>
              <a:rPr lang="en-US" sz="2400" dirty="0" smtClean="0"/>
              <a:t> &amp; Outcomes Research (PEOR) and Comparative Effectiveness data/research techniques</a:t>
            </a:r>
          </a:p>
          <a:p>
            <a:pPr lvl="0"/>
            <a:r>
              <a:rPr lang="en-US" sz="2400" dirty="0" smtClean="0"/>
              <a:t>Use of Health Technology Assessments by payers, government agencies, and pharmaceutical manufacturers</a:t>
            </a:r>
          </a:p>
          <a:p>
            <a:pPr lvl="0"/>
            <a:r>
              <a:rPr lang="en-US" sz="2400" dirty="0" smtClean="0"/>
              <a:t>Use of registry data in effectiveness or comparative effectiveness studies</a:t>
            </a:r>
          </a:p>
          <a:p>
            <a:r>
              <a:rPr lang="en-US" sz="2400" dirty="0" smtClean="0"/>
              <a:t>Legislation (current and future) regarding pricing and reimbursement as they relate to comparative effectiveness</a:t>
            </a:r>
            <a:endParaRPr lang="en-US" sz="2400" dirty="0"/>
          </a:p>
        </p:txBody>
      </p:sp>
      <p:sp>
        <p:nvSpPr>
          <p:cNvPr id="3" name="Title 2"/>
          <p:cNvSpPr>
            <a:spLocks noGrp="1"/>
          </p:cNvSpPr>
          <p:nvPr>
            <p:ph type="title"/>
          </p:nvPr>
        </p:nvSpPr>
        <p:spPr/>
        <p:txBody>
          <a:bodyPr/>
          <a:lstStyle/>
          <a:p>
            <a:r>
              <a:rPr lang="en-US" dirty="0" smtClean="0"/>
              <a:t>Track Learning Objective and </a:t>
            </a:r>
            <a:r>
              <a:rPr lang="en-US" smtClean="0"/>
              <a:t>Targeted Audience</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91</a:t>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Attendees will build the scientific capability to measure and communicate the medical need, health impact, and economic value associated with medical products.</a:t>
            </a:r>
          </a:p>
          <a:p>
            <a:r>
              <a:rPr lang="en-US" dirty="0" smtClean="0"/>
              <a:t>Focus:</a:t>
            </a:r>
          </a:p>
          <a:p>
            <a:pPr lvl="1"/>
            <a:r>
              <a:rPr lang="en-US" dirty="0" smtClean="0"/>
              <a:t>Comparative Effectiveness</a:t>
            </a:r>
          </a:p>
          <a:p>
            <a:pPr lvl="1"/>
            <a:r>
              <a:rPr lang="en-US" dirty="0" smtClean="0"/>
              <a:t>Health Technology Assessment</a:t>
            </a:r>
          </a:p>
          <a:p>
            <a:pPr lvl="1"/>
            <a:r>
              <a:rPr lang="en-US" dirty="0" err="1" smtClean="0"/>
              <a:t>Pharmacoeconomics</a:t>
            </a:r>
            <a:endParaRPr lang="en-US" dirty="0" smtClean="0"/>
          </a:p>
          <a:p>
            <a:pPr lvl="1"/>
            <a:r>
              <a:rPr lang="en-US" dirty="0" smtClean="0"/>
              <a:t>Outcomes Research</a:t>
            </a:r>
            <a:br>
              <a:rPr lang="en-US" dirty="0" smtClean="0"/>
            </a:br>
            <a:endParaRPr lang="en-US" dirty="0"/>
          </a:p>
        </p:txBody>
      </p:sp>
      <p:sp>
        <p:nvSpPr>
          <p:cNvPr id="3" name="Title 2"/>
          <p:cNvSpPr>
            <a:spLocks noGrp="1"/>
          </p:cNvSpPr>
          <p:nvPr>
            <p:ph type="title"/>
          </p:nvPr>
        </p:nvSpPr>
        <p:spPr/>
        <p:txBody>
          <a:bodyPr/>
          <a:lstStyle/>
          <a:p>
            <a:r>
              <a:rPr lang="en-US" dirty="0" smtClean="0"/>
              <a:t>What is the focus and flow of this track for 2012?</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92</a:t>
            </a:fld>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smtClean="0"/>
              <a:t>Registries-Emerging areas of controversies</a:t>
            </a:r>
          </a:p>
          <a:p>
            <a:pPr marL="514350" indent="-514350">
              <a:buFont typeface="+mj-lt"/>
              <a:buAutoNum type="arabicPeriod"/>
            </a:pPr>
            <a:r>
              <a:rPr lang="en-US" dirty="0"/>
              <a:t>Applying quality of evidence tools in </a:t>
            </a:r>
            <a:r>
              <a:rPr lang="en-US" dirty="0" err="1"/>
              <a:t>pharmacoepi</a:t>
            </a:r>
            <a:r>
              <a:rPr lang="en-US" dirty="0"/>
              <a:t>. </a:t>
            </a:r>
            <a:r>
              <a:rPr lang="en-US" dirty="0" smtClean="0"/>
              <a:t>studies</a:t>
            </a:r>
          </a:p>
          <a:p>
            <a:pPr marL="514350" indent="-514350">
              <a:buFont typeface="+mj-lt"/>
              <a:buAutoNum type="arabicPeriod"/>
            </a:pPr>
            <a:r>
              <a:rPr lang="en-US" dirty="0" smtClean="0"/>
              <a:t>Demystifying epidemiology in observational CER studies</a:t>
            </a:r>
          </a:p>
          <a:p>
            <a:pPr marL="514350" indent="-514350">
              <a:buFont typeface="+mj-lt"/>
              <a:buAutoNum type="arabicPeriod"/>
            </a:pPr>
            <a:r>
              <a:rPr lang="en-US" dirty="0" smtClean="0"/>
              <a:t>Role of meta-analysis in drug safety: methodological considerations</a:t>
            </a:r>
          </a:p>
          <a:p>
            <a:endParaRPr lang="en-US" dirty="0" smtClean="0"/>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Provide additional details of  planned content</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93</a:t>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5"/>
            </a:pPr>
            <a:r>
              <a:rPr lang="en-US" dirty="0" smtClean="0"/>
              <a:t>CER-a </a:t>
            </a:r>
            <a:r>
              <a:rPr lang="en-US" dirty="0"/>
              <a:t>tool for driving health care </a:t>
            </a:r>
            <a:r>
              <a:rPr lang="en-US" dirty="0" smtClean="0"/>
              <a:t>decisions</a:t>
            </a:r>
            <a:endParaRPr lang="en-US" dirty="0"/>
          </a:p>
          <a:p>
            <a:pPr marL="514350" indent="-514350">
              <a:buFont typeface="+mj-lt"/>
              <a:buAutoNum type="arabicPeriod" startAt="5"/>
            </a:pPr>
            <a:r>
              <a:rPr lang="en-US" dirty="0" smtClean="0"/>
              <a:t>Advancements of HTA and its impact on healthcare reform + product lifecycle management in Asia-Pacific</a:t>
            </a:r>
          </a:p>
          <a:p>
            <a:pPr marL="514350" indent="-514350">
              <a:buFont typeface="+mj-lt"/>
              <a:buAutoNum type="arabicPeriod" startAt="5"/>
            </a:pPr>
            <a:r>
              <a:rPr lang="en-US" dirty="0" smtClean="0"/>
              <a:t>HTA </a:t>
            </a:r>
            <a:r>
              <a:rPr lang="en-US" dirty="0"/>
              <a:t>appraisals in Italy, Taiwan</a:t>
            </a:r>
          </a:p>
          <a:p>
            <a:pPr marL="514350" indent="-514350">
              <a:buFont typeface="+mj-lt"/>
              <a:buAutoNum type="arabicPeriod" startAt="5"/>
            </a:pPr>
            <a:r>
              <a:rPr lang="en-US" dirty="0" smtClean="0"/>
              <a:t>Cross-border HTA- how decisions in 1 country affect another</a:t>
            </a:r>
          </a:p>
          <a:p>
            <a:pPr marL="0" indent="0">
              <a:buNone/>
            </a:pPr>
            <a:r>
              <a:rPr lang="en-US" i="1" dirty="0" smtClean="0"/>
              <a:t>If </a:t>
            </a:r>
            <a:r>
              <a:rPr lang="en-US" i="1" err="1" smtClean="0"/>
              <a:t>room</a:t>
            </a:r>
            <a:r>
              <a:rPr lang="en-US" i="1" smtClean="0"/>
              <a:t>, Innovative </a:t>
            </a:r>
            <a:r>
              <a:rPr lang="en-US" i="1" dirty="0" smtClean="0"/>
              <a:t>tools for CER: super datasets, EMR and other databases</a:t>
            </a:r>
            <a:endParaRPr lang="en-US" i="1" dirty="0"/>
          </a:p>
          <a:p>
            <a:endParaRPr lang="en-US" dirty="0"/>
          </a:p>
        </p:txBody>
      </p:sp>
      <p:sp>
        <p:nvSpPr>
          <p:cNvPr id="3" name="Title 2"/>
          <p:cNvSpPr>
            <a:spLocks noGrp="1"/>
          </p:cNvSpPr>
          <p:nvPr>
            <p:ph type="title"/>
          </p:nvPr>
        </p:nvSpPr>
        <p:spPr/>
        <p:txBody>
          <a:bodyPr/>
          <a:lstStyle/>
          <a:p>
            <a:r>
              <a:rPr lang="en-US" dirty="0" smtClean="0"/>
              <a:t>Provide additional details of  planned content</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94</a:t>
            </a:fld>
            <a:endParaRPr lang="en-US" dirty="0"/>
          </a:p>
        </p:txBody>
      </p:sp>
    </p:spTree>
    <p:extLst>
      <p:ext uri="{BB962C8B-B14F-4D97-AF65-F5344CB8AC3E}">
        <p14:creationId xmlns="" xmlns:p14="http://schemas.microsoft.com/office/powerpoint/2010/main" val="10296237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665" y="990600"/>
            <a:ext cx="8559800" cy="4525963"/>
          </a:xfrm>
        </p:spPr>
        <p:txBody>
          <a:bodyPr/>
          <a:lstStyle/>
          <a:p>
            <a:r>
              <a:rPr lang="en-US" sz="2400" b="1" dirty="0" smtClean="0">
                <a:solidFill>
                  <a:srgbClr val="00B050"/>
                </a:solidFill>
              </a:rPr>
              <a:t>Track 14 (Safety): </a:t>
            </a:r>
            <a:r>
              <a:rPr lang="en-US" sz="2400" dirty="0" smtClean="0">
                <a:solidFill>
                  <a:srgbClr val="00B050"/>
                </a:solidFill>
              </a:rPr>
              <a:t>The Role of Meta-analyses in Drug Safety: Methodological Considerations</a:t>
            </a:r>
          </a:p>
          <a:p>
            <a:r>
              <a:rPr lang="en-US" sz="2400" b="1" dirty="0" smtClean="0">
                <a:solidFill>
                  <a:srgbClr val="00B050"/>
                </a:solidFill>
              </a:rPr>
              <a:t>Track 8 (Regulatory): </a:t>
            </a:r>
            <a:r>
              <a:rPr lang="en-US" sz="2400" dirty="0" smtClean="0">
                <a:solidFill>
                  <a:srgbClr val="00B050"/>
                </a:solidFill>
              </a:rPr>
              <a:t>How the Same Licensing Data Are Differently Evaluated by Payers / The Effects of NICE Technology Assessments on Prescribing and Cost-sharing Behavior in the US</a:t>
            </a:r>
          </a:p>
          <a:p>
            <a:r>
              <a:rPr lang="en-US" sz="2400" b="1" dirty="0" smtClean="0"/>
              <a:t>Track 8 (Regulatory): </a:t>
            </a:r>
            <a:r>
              <a:rPr lang="en-US" sz="2400" dirty="0" smtClean="0"/>
              <a:t>The Impact of CER/HTA and the Changing Regulatory Environment on Drug Development</a:t>
            </a:r>
          </a:p>
          <a:p>
            <a:r>
              <a:rPr lang="en-US" sz="2400" b="1" dirty="0" smtClean="0"/>
              <a:t>Track 15 (Stats):  </a:t>
            </a:r>
            <a:r>
              <a:rPr lang="en-US" sz="2400" dirty="0" smtClean="0"/>
              <a:t>Extending Methods of Bias Reduction From </a:t>
            </a:r>
            <a:r>
              <a:rPr lang="en-US" sz="2400" dirty="0" err="1" smtClean="0"/>
              <a:t>Pharmacoepidemiology</a:t>
            </a:r>
            <a:r>
              <a:rPr lang="en-US" sz="2400" dirty="0" smtClean="0"/>
              <a:t> to Comparative Effectiveness Research</a:t>
            </a:r>
          </a:p>
          <a:p>
            <a:r>
              <a:rPr lang="en-US" sz="2400" b="1" dirty="0" smtClean="0"/>
              <a:t>Track 15 (Stats): </a:t>
            </a:r>
            <a:r>
              <a:rPr lang="en-US" sz="2400" dirty="0" smtClean="0"/>
              <a:t>Challenges in Global Observational Studies: Managing Study Design, Regional Diversity and Multiple Needs</a:t>
            </a:r>
          </a:p>
          <a:p>
            <a:endParaRPr lang="en-US" sz="2400" dirty="0">
              <a:solidFill>
                <a:srgbClr val="00B050"/>
              </a:solidFill>
            </a:endParaRPr>
          </a:p>
        </p:txBody>
      </p:sp>
      <p:sp>
        <p:nvSpPr>
          <p:cNvPr id="3" name="Title 2"/>
          <p:cNvSpPr>
            <a:spLocks noGrp="1"/>
          </p:cNvSpPr>
          <p:nvPr>
            <p:ph type="title"/>
          </p:nvPr>
        </p:nvSpPr>
        <p:spPr/>
        <p:txBody>
          <a:bodyPr/>
          <a:lstStyle/>
          <a:p>
            <a:r>
              <a:rPr lang="en-US" dirty="0" smtClean="0"/>
              <a:t>Possible topics for collaboration with other Tracks </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95</a:t>
            </a:fld>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gaps identified</a:t>
            </a:r>
            <a:endParaRPr lang="en-US" dirty="0"/>
          </a:p>
        </p:txBody>
      </p:sp>
      <p:sp>
        <p:nvSpPr>
          <p:cNvPr id="3" name="Title 2"/>
          <p:cNvSpPr>
            <a:spLocks noGrp="1"/>
          </p:cNvSpPr>
          <p:nvPr>
            <p:ph type="title"/>
          </p:nvPr>
        </p:nvSpPr>
        <p:spPr/>
        <p:txBody>
          <a:bodyPr/>
          <a:lstStyle/>
          <a:p>
            <a:r>
              <a:rPr lang="en-US" dirty="0" smtClean="0"/>
              <a:t>Where are the gaps?  If any?</a:t>
            </a:r>
            <a:endParaRPr lang="en-US" dirty="0"/>
          </a:p>
        </p:txBody>
      </p:sp>
      <p:sp>
        <p:nvSpPr>
          <p:cNvPr id="4" name="Date Placeholder 3"/>
          <p:cNvSpPr>
            <a:spLocks noGrp="1"/>
          </p:cNvSpPr>
          <p:nvPr>
            <p:ph type="dt" sz="half" idx="10"/>
          </p:nvPr>
        </p:nvSpPr>
        <p:spPr/>
        <p:txBody>
          <a:bodyPr/>
          <a:lstStyle/>
          <a:p>
            <a:pPr>
              <a:defRPr/>
            </a:pPr>
            <a:r>
              <a:rPr lang="en-US" smtClean="0"/>
              <a:t>Drug Information Association</a:t>
            </a:r>
            <a:endParaRPr lang="en-US"/>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96</a:t>
            </a:fld>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665" y="1371600"/>
            <a:ext cx="8559800" cy="4525963"/>
          </a:xfrm>
        </p:spPr>
        <p:txBody>
          <a:bodyPr/>
          <a:lstStyle/>
          <a:p>
            <a:pPr marL="0" indent="0">
              <a:buNone/>
            </a:pPr>
            <a:r>
              <a:rPr lang="en-US" sz="2800" u="sng" dirty="0" smtClean="0"/>
              <a:t>Presenters on the Track 14 Approval “Short List” that may be of interest to other tracks:</a:t>
            </a:r>
          </a:p>
          <a:p>
            <a:r>
              <a:rPr lang="en-US" sz="2800" b="1" dirty="0" smtClean="0"/>
              <a:t>Dr. George </a:t>
            </a:r>
            <a:r>
              <a:rPr lang="en-US" sz="2800" b="1" dirty="0" err="1" smtClean="0"/>
              <a:t>Neyarapally</a:t>
            </a:r>
            <a:r>
              <a:rPr lang="en-US" sz="2800" dirty="0" smtClean="0"/>
              <a:t>, FDA</a:t>
            </a:r>
          </a:p>
          <a:p>
            <a:r>
              <a:rPr lang="en-US" sz="2800" b="1" dirty="0" smtClean="0"/>
              <a:t>Dr. Simone P </a:t>
            </a:r>
            <a:r>
              <a:rPr lang="en-US" sz="2800" b="1" dirty="0" err="1" smtClean="0"/>
              <a:t>Pinheiro</a:t>
            </a:r>
            <a:r>
              <a:rPr lang="en-US" sz="2800" dirty="0" smtClean="0"/>
              <a:t>, FDA</a:t>
            </a:r>
          </a:p>
          <a:p>
            <a:r>
              <a:rPr lang="en-US" sz="2800" b="1" dirty="0" smtClean="0"/>
              <a:t>Dr. </a:t>
            </a:r>
            <a:r>
              <a:rPr lang="en-US" sz="2800" b="1" dirty="0" err="1" smtClean="0"/>
              <a:t>Chih-Hwa</a:t>
            </a:r>
            <a:r>
              <a:rPr lang="en-US" sz="2800" b="1" dirty="0" smtClean="0"/>
              <a:t> Wallace Lin</a:t>
            </a:r>
            <a:r>
              <a:rPr lang="en-US" sz="2800" dirty="0" smtClean="0"/>
              <a:t>, CDER</a:t>
            </a:r>
          </a:p>
          <a:p>
            <a:r>
              <a:rPr lang="en-US" sz="2800" b="1" dirty="0" smtClean="0"/>
              <a:t>Dr. Luca De </a:t>
            </a:r>
            <a:r>
              <a:rPr lang="en-US" sz="2800" b="1" dirty="0" err="1" smtClean="0"/>
              <a:t>Nigro</a:t>
            </a:r>
            <a:r>
              <a:rPr lang="en-US" sz="2800" dirty="0" smtClean="0"/>
              <a:t>, Italian Medicines Agency</a:t>
            </a:r>
          </a:p>
          <a:p>
            <a:r>
              <a:rPr lang="en-US" sz="2800" b="1" dirty="0" smtClean="0"/>
              <a:t>Dr. </a:t>
            </a:r>
            <a:r>
              <a:rPr lang="en-US" sz="2800" b="1" dirty="0" err="1" smtClean="0"/>
              <a:t>Pietro</a:t>
            </a:r>
            <a:r>
              <a:rPr lang="en-US" sz="2800" b="1" dirty="0" smtClean="0"/>
              <a:t> </a:t>
            </a:r>
            <a:r>
              <a:rPr lang="en-US" sz="2800" b="1" dirty="0" err="1" smtClean="0"/>
              <a:t>Folino</a:t>
            </a:r>
            <a:r>
              <a:rPr lang="en-US" sz="2800" b="1" dirty="0" smtClean="0"/>
              <a:t> Gallo</a:t>
            </a:r>
            <a:r>
              <a:rPr lang="en-US" sz="2800" dirty="0" smtClean="0"/>
              <a:t>, Italian Medicines Agency</a:t>
            </a:r>
          </a:p>
          <a:p>
            <a:r>
              <a:rPr lang="en-US" sz="2800" dirty="0" smtClean="0"/>
              <a:t>EMA representative</a:t>
            </a:r>
          </a:p>
        </p:txBody>
      </p:sp>
      <p:sp>
        <p:nvSpPr>
          <p:cNvPr id="3" name="Title 2"/>
          <p:cNvSpPr>
            <a:spLocks noGrp="1"/>
          </p:cNvSpPr>
          <p:nvPr>
            <p:ph type="title"/>
          </p:nvPr>
        </p:nvSpPr>
        <p:spPr/>
        <p:txBody>
          <a:bodyPr/>
          <a:lstStyle/>
          <a:p>
            <a:r>
              <a:rPr lang="en-US" dirty="0" smtClean="0"/>
              <a:t>Potential speakers to invite</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smtClean="0"/>
              <a:t>www.diahome.org</a:t>
            </a:r>
            <a:endParaRPr lang="en-US"/>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97</a:t>
            </a:fld>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238127" y="609600"/>
            <a:ext cx="8081963" cy="1143000"/>
          </a:xfrm>
        </p:spPr>
        <p:txBody>
          <a:bodyPr rtlCol="0">
            <a:normAutofit fontScale="90000"/>
          </a:bodyPr>
          <a:lstStyle/>
          <a:p>
            <a:pPr algn="l" eaLnBrk="1" fontAlgn="auto" hangingPunct="1">
              <a:spcAft>
                <a:spcPts val="0"/>
              </a:spcAft>
              <a:defRPr/>
            </a:pP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Track Update</a:t>
            </a: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3600" i="1" dirty="0" smtClean="0">
                <a:solidFill>
                  <a:schemeClr val="bg1"/>
                </a:solidFill>
              </a:rPr>
              <a:t>Track 14: Clinical Safety </a:t>
            </a:r>
            <a:br>
              <a:rPr lang="en-US" sz="3600" i="1" dirty="0" smtClean="0">
                <a:solidFill>
                  <a:schemeClr val="bg1"/>
                </a:solidFill>
              </a:rPr>
            </a:br>
            <a:r>
              <a:rPr lang="en-US" sz="3600" i="1" dirty="0" smtClean="0">
                <a:solidFill>
                  <a:schemeClr val="bg1"/>
                </a:solidFill>
              </a:rPr>
              <a:t>		&amp; PVG</a:t>
            </a:r>
          </a:p>
        </p:txBody>
      </p:sp>
      <p:pic>
        <p:nvPicPr>
          <p:cNvPr id="3" name="Picture 4" descr="Arc"/>
          <p:cNvPicPr>
            <a:picLocks noChangeAspect="1" noChangeArrowheads="1"/>
          </p:cNvPicPr>
          <p:nvPr/>
        </p:nvPicPr>
        <p:blipFill>
          <a:blip r:embed="rId2" cstate="print"/>
          <a:srcRect/>
          <a:stretch>
            <a:fillRect/>
          </a:stretch>
        </p:blipFill>
        <p:spPr>
          <a:xfrm>
            <a:off x="5059362" y="762000"/>
            <a:ext cx="4171589" cy="5181600"/>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Objective: </a:t>
            </a:r>
          </a:p>
          <a:p>
            <a:pPr>
              <a:buNone/>
            </a:pPr>
            <a:r>
              <a:rPr lang="en-US" sz="2400" dirty="0" smtClean="0"/>
              <a:t>	Discuss a broad array of concepts and tools (traditional and new) that support participants’ pursuit of excellence          in patient safety, for both investigational and marketed products.</a:t>
            </a:r>
          </a:p>
          <a:p>
            <a:pPr>
              <a:buNone/>
            </a:pPr>
            <a:r>
              <a:rPr lang="en-US" dirty="0" smtClean="0"/>
              <a:t>Target Audience:</a:t>
            </a:r>
          </a:p>
          <a:p>
            <a:pPr>
              <a:buNone/>
            </a:pPr>
            <a:r>
              <a:rPr lang="en-US" dirty="0" smtClean="0"/>
              <a:t>	</a:t>
            </a:r>
            <a:r>
              <a:rPr lang="en-US" sz="2400" dirty="0" smtClean="0"/>
              <a:t>Individuals working on - or interested in - product safety.</a:t>
            </a:r>
            <a:endParaRPr lang="en-US" sz="2400" dirty="0"/>
          </a:p>
        </p:txBody>
      </p:sp>
      <p:sp>
        <p:nvSpPr>
          <p:cNvPr id="3" name="Title 2"/>
          <p:cNvSpPr>
            <a:spLocks noGrp="1"/>
          </p:cNvSpPr>
          <p:nvPr>
            <p:ph type="title"/>
          </p:nvPr>
        </p:nvSpPr>
        <p:spPr/>
        <p:txBody>
          <a:bodyPr/>
          <a:lstStyle/>
          <a:p>
            <a:r>
              <a:rPr lang="en-US" dirty="0" smtClean="0"/>
              <a:t>Track Learning Objective and Targeted Audience</a:t>
            </a:r>
            <a:endParaRPr lang="en-US" dirty="0"/>
          </a:p>
        </p:txBody>
      </p:sp>
      <p:sp>
        <p:nvSpPr>
          <p:cNvPr id="4" name="Date Placeholder 3"/>
          <p:cNvSpPr>
            <a:spLocks noGrp="1"/>
          </p:cNvSpPr>
          <p:nvPr>
            <p:ph type="dt" sz="half" idx="10"/>
          </p:nvPr>
        </p:nvSpPr>
        <p:spPr/>
        <p:txBody>
          <a:bodyPr/>
          <a:lstStyle/>
          <a:p>
            <a:pPr>
              <a:defRPr/>
            </a:pPr>
            <a:r>
              <a:rPr lang="en-US" dirty="0" smtClean="0"/>
              <a:t>Drug Information Association</a:t>
            </a:r>
            <a:endParaRPr lang="en-US" dirty="0"/>
          </a:p>
        </p:txBody>
      </p:sp>
      <p:sp>
        <p:nvSpPr>
          <p:cNvPr id="5" name="Footer Placeholder 4"/>
          <p:cNvSpPr>
            <a:spLocks noGrp="1"/>
          </p:cNvSpPr>
          <p:nvPr>
            <p:ph type="ftr" sz="quarter" idx="11"/>
          </p:nvPr>
        </p:nvSpPr>
        <p:spPr/>
        <p:txBody>
          <a:bodyPr/>
          <a:lstStyle/>
          <a:p>
            <a:pPr>
              <a:defRPr/>
            </a:pPr>
            <a:r>
              <a:rPr lang="en-US" dirty="0" smtClean="0"/>
              <a:t>www.diahome.org</a:t>
            </a:r>
            <a:endParaRPr lang="en-US" dirty="0"/>
          </a:p>
        </p:txBody>
      </p:sp>
      <p:sp>
        <p:nvSpPr>
          <p:cNvPr id="6" name="Slide Number Placeholder 5"/>
          <p:cNvSpPr>
            <a:spLocks noGrp="1"/>
          </p:cNvSpPr>
          <p:nvPr>
            <p:ph type="sldNum" sz="quarter" idx="12"/>
          </p:nvPr>
        </p:nvSpPr>
        <p:spPr/>
        <p:txBody>
          <a:bodyPr/>
          <a:lstStyle/>
          <a:p>
            <a:pPr>
              <a:defRPr/>
            </a:pPr>
            <a:fld id="{125E0F29-EA41-48E7-B4A0-89DA814D6A41}" type="slidenum">
              <a:rPr lang="en-US" smtClean="0"/>
              <a:pPr>
                <a:defRPr/>
              </a:pPr>
              <a:t>99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Year xmlns="d9d0f46b-f6a6-4db7-a277-b2edc3298236">22</Year>
    <Doc_x0020_Status xmlns="d9d0f46b-f6a6-4db7-a277-b2edc3298236">1</Doc_x0020_Status>
    <Meeting_x0020_Code xmlns="d9d0f46b-f6a6-4db7-a277-b2edc3298236">2058</Meeting_x0020_Code>
    <Retention_x0020_Schedule xmlns="d9d0f46b-f6a6-4db7-a277-b2edc3298236">3</Retention_x0020_Schedule>
    <Content_x0020_Region xmlns="d9d0f46b-f6a6-4db7-a277-b2edc3298236">6</Content_x0020_Region>
    <Responsible_x0020_Office xmlns="d9d0f46b-f6a6-4db7-a277-b2edc3298236">3</Responsible_x0020_Office>
  </documentManagement>
</p:properties>
</file>

<file path=customXml/item2.xml><?xml version="1.0" encoding="utf-8"?>
<ct:contentTypeSchema xmlns:ct="http://schemas.microsoft.com/office/2006/metadata/contentType" xmlns:ma="http://schemas.microsoft.com/office/2006/metadata/properties/metaAttributes" ct:_="" ma:_="" ma:contentTypeName="Meeting Document" ma:contentTypeID="0x0101007EDFF2051E4E304A84E61DD9B9CEA93D12005BFB308AC0EAF045A8B3239464326A1E" ma:contentTypeVersion="3" ma:contentTypeDescription="Create a new document." ma:contentTypeScope="" ma:versionID="6b5d33debd4e0d35716dfb3739dac1ff">
  <xsd:schema xmlns:xsd="http://www.w3.org/2001/XMLSchema" xmlns:p="http://schemas.microsoft.com/office/2006/metadata/properties" xmlns:ns2="d9d0f46b-f6a6-4db7-a277-b2edc3298236" targetNamespace="http://schemas.microsoft.com/office/2006/metadata/properties" ma:root="true" ma:fieldsID="9b5b2fc0a91a9c8006b75d87400c99aa" ns2:_="">
    <xsd:import namespace="d9d0f46b-f6a6-4db7-a277-b2edc3298236"/>
    <xsd:element name="properties">
      <xsd:complexType>
        <xsd:sequence>
          <xsd:element name="documentManagement">
            <xsd:complexType>
              <xsd:all>
                <xsd:element ref="ns2:Year"/>
                <xsd:element ref="ns2:Content_x0020_Region"/>
                <xsd:element ref="ns2:Retention_x0020_Schedule"/>
                <xsd:element ref="ns2:Responsible_x0020_Office"/>
                <xsd:element ref="ns2:Doc_x0020_Status"/>
                <xsd:element ref="ns2:Meeting_x0020_Code"/>
              </xsd:all>
            </xsd:complexType>
          </xsd:element>
        </xsd:sequence>
      </xsd:complexType>
    </xsd:element>
  </xsd:schema>
  <xsd:schema xmlns:xsd="http://www.w3.org/2001/XMLSchema" xmlns:dms="http://schemas.microsoft.com/office/2006/documentManagement/types" targetNamespace="d9d0f46b-f6a6-4db7-a277-b2edc3298236" elementFormDefault="qualified">
    <xsd:import namespace="http://schemas.microsoft.com/office/2006/documentManagement/types"/>
    <xsd:element name="Year" ma:index="8" ma:displayName="Year" ma:list="{090302be-5fa6-4807-8954-04f8be0b0748}" ma:internalName="Year" ma:showField="Title" ma:web="d9d0f46b-f6a6-4db7-a277-b2edc3298236">
      <xsd:simpleType>
        <xsd:restriction base="dms:Lookup"/>
      </xsd:simpleType>
    </xsd:element>
    <xsd:element name="Content_x0020_Region" ma:index="9" ma:displayName="Content Region" ma:list="{6f98ea51-7189-4b6a-a911-ad4d34d5dcf8}" ma:internalName="Content_x0020_Region" ma:showField="Title" ma:web="d9d0f46b-f6a6-4db7-a277-b2edc3298236">
      <xsd:simpleType>
        <xsd:restriction base="dms:Lookup"/>
      </xsd:simpleType>
    </xsd:element>
    <xsd:element name="Retention_x0020_Schedule" ma:index="10" ma:displayName="Retention Schedule" ma:list="{88ff0776-613d-4cb1-be01-79219c896d29}" ma:internalName="Retention_x0020_Schedule" ma:showField="Title" ma:web="d9d0f46b-f6a6-4db7-a277-b2edc3298236">
      <xsd:simpleType>
        <xsd:restriction base="dms:Lookup"/>
      </xsd:simpleType>
    </xsd:element>
    <xsd:element name="Responsible_x0020_Office" ma:index="11" ma:displayName="Responsible Office" ma:list="{f4bb6a4e-f6fb-4236-8cef-05f09eb91670}" ma:internalName="Responsible_x0020_Office" ma:showField="Title" ma:web="d9d0f46b-f6a6-4db7-a277-b2edc3298236">
      <xsd:simpleType>
        <xsd:restriction base="dms:Lookup"/>
      </xsd:simpleType>
    </xsd:element>
    <xsd:element name="Doc_x0020_Status" ma:index="12" ma:displayName="Status" ma:list="{9c958115-5b88-40e9-a53f-abb8ad925efc}" ma:internalName="Doc_x0020_Status" ma:readOnly="false" ma:showField="Title" ma:web="d9d0f46b-f6a6-4db7-a277-b2edc3298236">
      <xsd:simpleType>
        <xsd:restriction base="dms:Lookup"/>
      </xsd:simpleType>
    </xsd:element>
    <xsd:element name="Meeting_x0020_Code" ma:index="13" ma:displayName="Meeting Code" ma:list="{9259e9ed-b16d-438b-a495-9ecf31ddf0a8}" ma:internalName="Meeting_x0020_Code" ma:showField="Title" ma:web="d9d0f46b-f6a6-4db7-a277-b2edc3298236">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BADD21-BE7E-40BD-9F19-A6460BFE7234}">
  <ds:schemaRefs>
    <ds:schemaRef ds:uri="http://schemas.openxmlformats.org/package/2006/metadata/core-properties"/>
    <ds:schemaRef ds:uri="http://www.w3.org/XML/1998/namespace"/>
    <ds:schemaRef ds:uri="http://purl.org/dc/dcmitype/"/>
    <ds:schemaRef ds:uri="http://schemas.microsoft.com/office/2006/documentManagement/types"/>
    <ds:schemaRef ds:uri="http://purl.org/dc/terms/"/>
    <ds:schemaRef ds:uri="d9d0f46b-f6a6-4db7-a277-b2edc3298236"/>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21F1B3B4-3E9F-45BE-A9B6-DBF22B394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0f46b-f6a6-4db7-a277-b2edc329823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1F32D3D-294C-4642-92BF-4031DF633EE6}">
  <ds:schemaRefs>
    <ds:schemaRef ds:uri="http://schemas.microsoft.com/office/2006/metadata/customXsn"/>
  </ds:schemaRefs>
</ds:datastoreItem>
</file>

<file path=customXml/itemProps4.xml><?xml version="1.0" encoding="utf-8"?>
<ds:datastoreItem xmlns:ds="http://schemas.openxmlformats.org/officeDocument/2006/customXml" ds:itemID="{2BF7217C-8CD6-4B07-89B9-8CF5675E39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18857</TotalTime>
  <Words>5447</Words>
  <Application>Microsoft Office PowerPoint</Application>
  <PresentationFormat>Custom</PresentationFormat>
  <Paragraphs>1108</Paragraphs>
  <Slides>118</Slides>
  <Notes>3</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Office Theme</vt:lpstr>
      <vt:lpstr>    Track Update   Track #:  1 Clinical Trials</vt:lpstr>
      <vt:lpstr>Track Learning Objective and Targeted Audience</vt:lpstr>
      <vt:lpstr>What is the focus and flow of this track for 2012?</vt:lpstr>
      <vt:lpstr>Provide additional details of  planned content</vt:lpstr>
      <vt:lpstr>Possible topics for collaboration with other Tracks </vt:lpstr>
      <vt:lpstr>Where are the gaps?  If any?</vt:lpstr>
      <vt:lpstr>Potential speakers to invite</vt:lpstr>
      <vt:lpstr>    Track Update   Track 2:  Project/Portfolio Management and Strategic Planning</vt:lpstr>
      <vt:lpstr>Track Learning Objective and Targeted Audience</vt:lpstr>
      <vt:lpstr>What is the focus and flow of this track for 2012?</vt:lpstr>
      <vt:lpstr>Provide additional details of  planned content</vt:lpstr>
      <vt:lpstr>Possible topics for collaboration with other Tracks </vt:lpstr>
      <vt:lpstr>Where are the gaps?  If any?</vt:lpstr>
      <vt:lpstr>Potential speakers to invite</vt:lpstr>
      <vt:lpstr>    Track Update   Track 3:  Innovative Partnering Models and Outsourcing  Strategies</vt:lpstr>
      <vt:lpstr>Track Learning Objective and Target Audience</vt:lpstr>
      <vt:lpstr>What is the focus and flow of this track for 2012?</vt:lpstr>
      <vt:lpstr>Provide additional details of  planned content</vt:lpstr>
      <vt:lpstr>Possible topics for collaboration with other Tracks </vt:lpstr>
      <vt:lpstr>Where are the gaps?  If any?</vt:lpstr>
      <vt:lpstr>Potential speakers to invite</vt:lpstr>
      <vt:lpstr>    Track Update   Track #:  4 Nonclinical and  Translational Development /  Early Phase Clinical  Development </vt:lpstr>
      <vt:lpstr>Track Learning Objective and Targeted Audience</vt:lpstr>
      <vt:lpstr>What is the focus and flow of this track for 2012?</vt:lpstr>
      <vt:lpstr>Provide additional details of  planned content</vt:lpstr>
      <vt:lpstr>Provide additional details, page 2</vt:lpstr>
      <vt:lpstr>Possible topics for collaboration with other Tracks </vt:lpstr>
      <vt:lpstr>Where are the gaps?  If any?</vt:lpstr>
      <vt:lpstr>Potential speakers to invite</vt:lpstr>
      <vt:lpstr>    Track Update   Track 5:  Product Advertising  and Marketing </vt:lpstr>
      <vt:lpstr>Track Learning Objective and Targeted Audience</vt:lpstr>
      <vt:lpstr>What is the focus and flow of this track for 2012?</vt:lpstr>
      <vt:lpstr>Provide additional details of  planned content</vt:lpstr>
      <vt:lpstr>Possible topics for collaboration with other Tracks </vt:lpstr>
      <vt:lpstr>Where are the gaps?  If any?</vt:lpstr>
      <vt:lpstr>Potential speakers to invite</vt:lpstr>
      <vt:lpstr>    Track Update:  Medical Writing and  Medical Communications   Track #:  6</vt:lpstr>
      <vt:lpstr>Track Learning Objective and Targeted Audience</vt:lpstr>
      <vt:lpstr>What is the focus and flow of this track for 2012?</vt:lpstr>
      <vt:lpstr>Provide additional details of  planned content:  MC+MW</vt:lpstr>
      <vt:lpstr>Provide additional details of  planned content:  MC</vt:lpstr>
      <vt:lpstr>Provide additional details of  planned content: MW</vt:lpstr>
      <vt:lpstr>Provide additional details of  planned content: MW</vt:lpstr>
      <vt:lpstr>Possible topics for collaboration with other Tracks </vt:lpstr>
      <vt:lpstr>Where are the gaps?  If any?</vt:lpstr>
      <vt:lpstr>Potential speakers to invite</vt:lpstr>
      <vt:lpstr>What is the focus and flow of this track for 2012?</vt:lpstr>
      <vt:lpstr>    Track Update   Track #:  7 Processes and Technologies for Clinical Research</vt:lpstr>
      <vt:lpstr>Track Learning Objective and Targeted Audience</vt:lpstr>
      <vt:lpstr>What is the focus and flow of this track for 2012?</vt:lpstr>
      <vt:lpstr>Provide additional details of  planned content</vt:lpstr>
      <vt:lpstr>Possible topics for collaboration with other Tracks </vt:lpstr>
      <vt:lpstr>Where are the gaps?  If any?</vt:lpstr>
      <vt:lpstr>Potential speakers to invite</vt:lpstr>
      <vt:lpstr>    Track Update: Regulatory Affairs and Submissions  Track #: 8</vt:lpstr>
      <vt:lpstr>Track Learning Objective and Targeted Audience</vt:lpstr>
      <vt:lpstr>What is the focus and flow of this track for 2012?</vt:lpstr>
      <vt:lpstr>Provide additional details of  planned content</vt:lpstr>
      <vt:lpstr>Possible topics for collaboration with other Tracks </vt:lpstr>
      <vt:lpstr>Possible topics for collaboration with other Tracks </vt:lpstr>
      <vt:lpstr>Where are the gaps?  If any?</vt:lpstr>
      <vt:lpstr>Potential speakers to invite</vt:lpstr>
      <vt:lpstr>    Track Update   Track # 9:  Medical Diagnostics  and Devices</vt:lpstr>
      <vt:lpstr>Track Learning Objective and Targeted Audience</vt:lpstr>
      <vt:lpstr>What is the focus and flow of this track for 2012?</vt:lpstr>
      <vt:lpstr>Possible topics for collaboration with other Tracks </vt:lpstr>
      <vt:lpstr>Potential speakers to invite</vt:lpstr>
      <vt:lpstr>    Track Update   Track 10:  Public Policy,   Healthcare Compliance  and Regulatory Law</vt:lpstr>
      <vt:lpstr>Track Learning Objective and Targeted Audience</vt:lpstr>
      <vt:lpstr>What is the focus and flow of this track for 2012?</vt:lpstr>
      <vt:lpstr>Provide additional details of  planned content</vt:lpstr>
      <vt:lpstr>Possible topics for collaboration with other Tracks </vt:lpstr>
      <vt:lpstr>Where are the gaps?  Additional topics?</vt:lpstr>
      <vt:lpstr>Potential speakers to invite</vt:lpstr>
      <vt:lpstr>    Track Update   Track #:  11 Compliance to GCP, GLP and QA</vt:lpstr>
      <vt:lpstr>Track Learning Objective and Targeted Audience</vt:lpstr>
      <vt:lpstr>What is the focus and flow of this track for 2012?</vt:lpstr>
      <vt:lpstr>Provide additional details of  planned content</vt:lpstr>
      <vt:lpstr>Possible topics for collaboration with other Tracks </vt:lpstr>
      <vt:lpstr>Where are the gaps?  If any?</vt:lpstr>
      <vt:lpstr>Potential speakers to invite</vt:lpstr>
      <vt:lpstr>    Track Update   Track #:  12  Pharmaceutical Quality</vt:lpstr>
      <vt:lpstr>Track Learning Objective and Targeted Audience</vt:lpstr>
      <vt:lpstr>What is the focus and flow of this track for 2012?</vt:lpstr>
      <vt:lpstr>Provide additional details of  planned content</vt:lpstr>
      <vt:lpstr>Provide additional details of  planned content</vt:lpstr>
      <vt:lpstr>Possible topics for collaboration with other Tracks </vt:lpstr>
      <vt:lpstr>Where are the gaps?  If any?</vt:lpstr>
      <vt:lpstr>Potential speakers to invite</vt:lpstr>
      <vt:lpstr>    Track Update   Track 13:  HEO/CER/HTA </vt:lpstr>
      <vt:lpstr>Track Learning Objective and Targeted Audience</vt:lpstr>
      <vt:lpstr>What is the focus and flow of this track for 2012?</vt:lpstr>
      <vt:lpstr>Provide additional details of  planned content</vt:lpstr>
      <vt:lpstr>Provide additional details of  planned content</vt:lpstr>
      <vt:lpstr>Possible topics for collaboration with other Tracks </vt:lpstr>
      <vt:lpstr>Where are the gaps?  If any?</vt:lpstr>
      <vt:lpstr>Potential speakers to invite</vt:lpstr>
      <vt:lpstr>    Track Update   Track 14: Clinical Safety    &amp; PVG</vt:lpstr>
      <vt:lpstr>Track Learning Objective and Targeted Audience</vt:lpstr>
      <vt:lpstr>What is the focus and flow of this track for 2012?</vt:lpstr>
      <vt:lpstr>Provide additional details of  planned content</vt:lpstr>
      <vt:lpstr>Possible topics for collaboration with other Tracks </vt:lpstr>
      <vt:lpstr>Where are the gaps?  If any?</vt:lpstr>
      <vt:lpstr>Potential speakers to invite</vt:lpstr>
      <vt:lpstr>    Track Update   Track #:  15 Statistical Science and  Quantitative Thinking</vt:lpstr>
      <vt:lpstr>Track Learning Objective and Targeted Audience</vt:lpstr>
      <vt:lpstr>What is the focus and flow of this track for 2012?</vt:lpstr>
      <vt:lpstr>Provide additional details of  planned content</vt:lpstr>
      <vt:lpstr>Possible topics for collaboration with other Tracks </vt:lpstr>
      <vt:lpstr>Where are the gaps?  If any?</vt:lpstr>
      <vt:lpstr>Potential speakers to invite</vt:lpstr>
      <vt:lpstr>    Track Update  Track #:  16 Professional Development </vt:lpstr>
      <vt:lpstr>Track Learning Objective and Targeted Audience</vt:lpstr>
      <vt:lpstr>What is the focus and flow of this track for 2012?</vt:lpstr>
      <vt:lpstr>Provide additional details of  planned content</vt:lpstr>
      <vt:lpstr>Possible topics for collaboration with other Tracks </vt:lpstr>
      <vt:lpstr>Where are the gaps?  If any?</vt:lpstr>
      <vt:lpstr>Slide 118</vt:lpstr>
    </vt:vector>
  </TitlesOfParts>
  <Company>LiquidHub,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Britton</dc:creator>
  <cp:lastModifiedBy>Lamplugh</cp:lastModifiedBy>
  <cp:revision>963</cp:revision>
  <dcterms:created xsi:type="dcterms:W3CDTF">2003-11-12T16:48:20Z</dcterms:created>
  <dcterms:modified xsi:type="dcterms:W3CDTF">2011-10-19T18:57:03Z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0x0101007EDFF2051E4E304A84E61DD9B9CEA93D12005BFB308AC0EAF045A8B3239464326A1E</vt:lpwstr>
  </property>
</Properties>
</file>