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Lst>
  <p:notesMasterIdLst>
    <p:notesMasterId r:id="rId8"/>
  </p:notesMasterIdLst>
  <p:handoutMasterIdLst>
    <p:handoutMasterId r:id="rId9"/>
  </p:handoutMasterIdLst>
  <p:sldIdLst>
    <p:sldId id="256" r:id="rId2"/>
    <p:sldId id="259" r:id="rId3"/>
    <p:sldId id="262" r:id="rId4"/>
    <p:sldId id="260" r:id="rId5"/>
    <p:sldId id="261"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45C"/>
    <a:srgbClr val="3A8894"/>
    <a:srgbClr val="00707F"/>
    <a:srgbClr val="D5D9CE"/>
    <a:srgbClr val="E0E0E0"/>
    <a:srgbClr val="96B067"/>
    <a:srgbClr val="577EB2"/>
    <a:srgbClr val="979AA1"/>
    <a:srgbClr val="799C3D"/>
    <a:srgbClr val="A0C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7" autoAdjust="0"/>
  </p:normalViewPr>
  <p:slideViewPr>
    <p:cSldViewPr>
      <p:cViewPr varScale="1">
        <p:scale>
          <a:sx n="51" d="100"/>
          <a:sy n="51" d="100"/>
        </p:scale>
        <p:origin x="29" y="874"/>
      </p:cViewPr>
      <p:guideLst>
        <p:guide orient="horz" pos="432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CFA730-945F-40BB-8DE8-64D1C568EC45}" type="datetimeFigureOut">
              <a:rPr lang="en-US" smtClean="0"/>
              <a:pPr/>
              <a:t>2/2/2018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1CDB63-CF03-489B-BF9F-E53588E947BA}" type="slidenum">
              <a:rPr lang="en-US" smtClean="0"/>
              <a:pPr/>
              <a:t>‹#›</a:t>
            </a:fld>
            <a:endParaRPr lang="en-US" dirty="0"/>
          </a:p>
        </p:txBody>
      </p:sp>
    </p:spTree>
    <p:extLst>
      <p:ext uri="{BB962C8B-B14F-4D97-AF65-F5344CB8AC3E}">
        <p14:creationId xmlns:p14="http://schemas.microsoft.com/office/powerpoint/2010/main" val="4109039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1EAFA-716F-45D9-882E-FB86F4D5C242}" type="datetimeFigureOut">
              <a:rPr lang="en-US" smtClean="0"/>
              <a:pPr/>
              <a:t>2/2/2018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60A27-4C5F-4E36-A166-BCAF78FEC59A}" type="slidenum">
              <a:rPr lang="en-US" smtClean="0"/>
              <a:pPr/>
              <a:t>‹#›</a:t>
            </a:fld>
            <a:endParaRPr lang="en-US" dirty="0"/>
          </a:p>
        </p:txBody>
      </p:sp>
    </p:spTree>
    <p:extLst>
      <p:ext uri="{BB962C8B-B14F-4D97-AF65-F5344CB8AC3E}">
        <p14:creationId xmlns:p14="http://schemas.microsoft.com/office/powerpoint/2010/main" val="180552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AE60A27-4C5F-4E36-A166-BCAF78FEC59A}" type="slidenum">
              <a:rPr lang="en-US" smtClean="0"/>
              <a:pPr/>
              <a:t>1</a:t>
            </a:fld>
            <a:endParaRPr lang="en-US" dirty="0"/>
          </a:p>
        </p:txBody>
      </p:sp>
    </p:spTree>
    <p:extLst>
      <p:ext uri="{BB962C8B-B14F-4D97-AF65-F5344CB8AC3E}">
        <p14:creationId xmlns:p14="http://schemas.microsoft.com/office/powerpoint/2010/main" val="213911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E60A27-4C5F-4E36-A166-BCAF78FEC59A}" type="slidenum">
              <a:rPr lang="en-US" smtClean="0"/>
              <a:pPr/>
              <a:t>2</a:t>
            </a:fld>
            <a:endParaRPr lang="en-US" dirty="0"/>
          </a:p>
        </p:txBody>
      </p:sp>
    </p:spTree>
    <p:extLst>
      <p:ext uri="{BB962C8B-B14F-4D97-AF65-F5344CB8AC3E}">
        <p14:creationId xmlns:p14="http://schemas.microsoft.com/office/powerpoint/2010/main" val="408031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E60A27-4C5F-4E36-A166-BCAF78FEC59A}" type="slidenum">
              <a:rPr lang="en-US" smtClean="0"/>
              <a:pPr/>
              <a:t>3</a:t>
            </a:fld>
            <a:endParaRPr lang="en-US" dirty="0"/>
          </a:p>
        </p:txBody>
      </p:sp>
    </p:spTree>
    <p:extLst>
      <p:ext uri="{BB962C8B-B14F-4D97-AF65-F5344CB8AC3E}">
        <p14:creationId xmlns:p14="http://schemas.microsoft.com/office/powerpoint/2010/main" val="41981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AE60A27-4C5F-4E36-A166-BCAF78FEC59A}" type="slidenum">
              <a:rPr lang="en-US" smtClean="0"/>
              <a:pPr/>
              <a:t>6</a:t>
            </a:fld>
            <a:endParaRPr lang="en-US" dirty="0"/>
          </a:p>
        </p:txBody>
      </p:sp>
    </p:spTree>
    <p:extLst>
      <p:ext uri="{BB962C8B-B14F-4D97-AF65-F5344CB8AC3E}">
        <p14:creationId xmlns:p14="http://schemas.microsoft.com/office/powerpoint/2010/main" val="905628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11424" y="476672"/>
            <a:ext cx="6480720" cy="1783037"/>
          </a:xfrm>
        </p:spPr>
        <p:txBody>
          <a:bodyPr>
            <a:normAutofit/>
          </a:bodyPr>
          <a:lstStyle>
            <a:lvl1pPr marL="0" indent="0">
              <a:buNone/>
              <a:defRPr sz="3200">
                <a:solidFill>
                  <a:schemeClr val="bg1"/>
                </a:solidFill>
              </a:defRPr>
            </a:lvl1pPr>
          </a:lstStyle>
          <a:p>
            <a:pPr lvl="0"/>
            <a:r>
              <a:rPr lang="en-US" dirty="0" smtClean="0"/>
              <a:t>Presentation Title (Arial 32)</a:t>
            </a:r>
          </a:p>
        </p:txBody>
      </p:sp>
      <p:sp>
        <p:nvSpPr>
          <p:cNvPr id="28" name="Title 1"/>
          <p:cNvSpPr>
            <a:spLocks noGrp="1"/>
          </p:cNvSpPr>
          <p:nvPr>
            <p:ph type="title" hasCustomPrompt="1"/>
          </p:nvPr>
        </p:nvSpPr>
        <p:spPr>
          <a:xfrm>
            <a:off x="911424" y="2564904"/>
            <a:ext cx="6408712" cy="2153195"/>
          </a:xfrm>
          <a:prstGeom prst="rect">
            <a:avLst/>
          </a:prstGeom>
        </p:spPr>
        <p:txBody>
          <a:bodyPr anchor="t"/>
          <a:lstStyle>
            <a:lvl1pPr marL="0" marR="0" indent="0" algn="l" defTabSz="457200" rtl="0" eaLnBrk="1" fontAlgn="auto" latinLnBrk="0" hangingPunct="1">
              <a:lnSpc>
                <a:spcPct val="80000"/>
              </a:lnSpc>
              <a:spcBef>
                <a:spcPct val="0"/>
              </a:spcBef>
              <a:spcAft>
                <a:spcPts val="0"/>
              </a:spcAft>
              <a:buClrTx/>
              <a:buSzTx/>
              <a:buFontTx/>
              <a:buNone/>
              <a:tabLst/>
              <a:defRPr sz="2400">
                <a:solidFill>
                  <a:schemeClr val="bg1"/>
                </a:solidFill>
                <a:latin typeface="Arial"/>
                <a:cs typeface="Arial"/>
              </a:defRPr>
            </a:lvl1pPr>
          </a:lstStyle>
          <a:p>
            <a:pPr lvl="0"/>
            <a:r>
              <a:rPr lang="en-US" dirty="0" smtClean="0"/>
              <a:t>Presenter name (Arial 24)</a:t>
            </a:r>
            <a:br>
              <a:rPr lang="en-US" dirty="0" smtClean="0"/>
            </a:br>
            <a:r>
              <a:rPr lang="en-US" dirty="0" smtClean="0"/>
              <a:t>Job Title</a:t>
            </a:r>
            <a:br>
              <a:rPr lang="en-US" dirty="0" smtClean="0"/>
            </a:br>
            <a:r>
              <a:rPr lang="en-US" dirty="0" err="1" smtClean="0"/>
              <a:t>Organisation</a:t>
            </a:r>
            <a:r>
              <a:rPr lang="en-US" dirty="0" smtClean="0"/>
              <a:t/>
            </a:r>
            <a:br>
              <a:rPr lang="en-US" dirty="0" smtClean="0"/>
            </a:br>
            <a:r>
              <a:rPr lang="en-US" dirty="0" smtClean="0"/>
              <a:t>Insert </a:t>
            </a:r>
            <a:r>
              <a:rPr lang="en-US" dirty="0" err="1" smtClean="0"/>
              <a:t>organisation</a:t>
            </a:r>
            <a:r>
              <a:rPr lang="en-US" dirty="0" smtClean="0"/>
              <a:t> logo</a:t>
            </a:r>
            <a:br>
              <a:rPr lang="en-US" dirty="0" smtClean="0"/>
            </a:b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14"/>
            <a:ext cx="12205032" cy="6850686"/>
          </a:xfrm>
          <a:prstGeom prst="rect">
            <a:avLst/>
          </a:prstGeom>
        </p:spPr>
      </p:pic>
    </p:spTree>
    <p:extLst>
      <p:ext uri="{BB962C8B-B14F-4D97-AF65-F5344CB8AC3E}">
        <p14:creationId xmlns:p14="http://schemas.microsoft.com/office/powerpoint/2010/main" val="3240670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609600" y="251958"/>
            <a:ext cx="10972800" cy="11430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609600" y="1600200"/>
            <a:ext cx="109728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solidFill>
                  <a:srgbClr val="404040">
                    <a:tint val="75000"/>
                  </a:srgbClr>
                </a:solidFill>
              </a:rPr>
              <a:t>© 2018 DIA, Inc. All rights reserved</a:t>
            </a:r>
            <a:endParaRPr lang="en-US" dirty="0">
              <a:solidFill>
                <a:srgbClr val="404040">
                  <a:tint val="75000"/>
                </a:srgbClr>
              </a:solidFill>
            </a:endParaRPr>
          </a:p>
        </p:txBody>
      </p:sp>
      <p:sp>
        <p:nvSpPr>
          <p:cNvPr id="8"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smtClean="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1901373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solidFill>
                  <a:schemeClr val="bg1"/>
                </a:solidFill>
              </a:rPr>
              <a:t>© 2018 DIA, Inc. All rights reserved</a:t>
            </a:r>
            <a:endParaRPr lang="en-US" dirty="0">
              <a:solidFill>
                <a:srgbClr val="404040">
                  <a:tint val="75000"/>
                </a:srgbClr>
              </a:solidFill>
            </a:endParaRPr>
          </a:p>
        </p:txBody>
      </p:sp>
      <p:sp>
        <p:nvSpPr>
          <p:cNvPr id="6"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smtClean="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13108488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5"/>
          <p:cNvSpPr>
            <a:spLocks noGrp="1"/>
          </p:cNvSpPr>
          <p:nvPr>
            <p:ph sz="quarter" idx="12"/>
          </p:nvPr>
        </p:nvSpPr>
        <p:spPr>
          <a:xfrm>
            <a:off x="609600" y="1628800"/>
            <a:ext cx="10972800" cy="4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solidFill>
                  <a:schemeClr val="bg1"/>
                </a:solidFill>
              </a:rPr>
              <a:t>© 2018 DIA, Inc. All rights reserved</a:t>
            </a:r>
            <a:endParaRPr lang="en-US" dirty="0">
              <a:solidFill>
                <a:srgbClr val="404040">
                  <a:tint val="75000"/>
                </a:srgbClr>
              </a:solidFill>
            </a:endParaRPr>
          </a:p>
        </p:txBody>
      </p:sp>
      <p:sp>
        <p:nvSpPr>
          <p:cNvPr id="8"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smtClean="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1088348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52413"/>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5486400" cy="4756150"/>
          </a:xfrm>
        </p:spPr>
        <p:txBody>
          <a:bodyPr/>
          <a:lstStyle>
            <a:lvl1pPr marL="457200" indent="-4572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6366933" y="1600200"/>
            <a:ext cx="5486400" cy="4756150"/>
          </a:xfrm>
        </p:spPr>
        <p:txBody>
          <a:bodyPr/>
          <a:lstStyle>
            <a:lvl1pPr marL="457200" indent="-4572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solidFill>
                  <a:schemeClr val="bg1"/>
                </a:solidFill>
              </a:rPr>
              <a:t>© 2018 DIA, Inc. All rights reserved</a:t>
            </a:r>
            <a:endParaRPr lang="en-US" dirty="0">
              <a:solidFill>
                <a:srgbClr val="404040">
                  <a:tint val="75000"/>
                </a:srgbClr>
              </a:solidFill>
            </a:endParaRPr>
          </a:p>
        </p:txBody>
      </p:sp>
      <p:sp>
        <p:nvSpPr>
          <p:cNvPr id="9"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smtClean="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3330111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1" y="1735336"/>
            <a:ext cx="7298267" cy="1117600"/>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p:txBody>
      </p:sp>
      <p:sp>
        <p:nvSpPr>
          <p:cNvPr id="6" name="Chart Placeholder 5"/>
          <p:cNvSpPr>
            <a:spLocks noGrp="1"/>
          </p:cNvSpPr>
          <p:nvPr>
            <p:ph type="chart" sz="quarter" idx="10"/>
          </p:nvPr>
        </p:nvSpPr>
        <p:spPr>
          <a:xfrm>
            <a:off x="609602" y="3068662"/>
            <a:ext cx="8640233" cy="3168650"/>
          </a:xfrm>
        </p:spPr>
        <p:txBody>
          <a:bodyPr/>
          <a:lstStyle/>
          <a:p>
            <a:r>
              <a:rPr lang="en-US" smtClean="0"/>
              <a:t>Click icon to add chart</a:t>
            </a:r>
            <a:endParaRPr lang="en-GB"/>
          </a:p>
        </p:txBody>
      </p:sp>
      <p:sp>
        <p:nvSpPr>
          <p:cNvPr id="7"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solidFill>
                  <a:schemeClr val="bg1"/>
                </a:solidFill>
              </a:rPr>
              <a:t>© 2018 DIA, Inc. All rights reserved</a:t>
            </a:r>
            <a:endParaRPr lang="en-US" dirty="0">
              <a:solidFill>
                <a:srgbClr val="404040">
                  <a:tint val="75000"/>
                </a:srgbClr>
              </a:solidFill>
            </a:endParaRPr>
          </a:p>
        </p:txBody>
      </p:sp>
      <p:sp>
        <p:nvSpPr>
          <p:cNvPr id="8"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smtClean="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2841784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1" name="Title 1"/>
          <p:cNvSpPr txBox="1">
            <a:spLocks/>
          </p:cNvSpPr>
          <p:nvPr userDrawn="1"/>
        </p:nvSpPr>
        <p:spPr>
          <a:xfrm>
            <a:off x="1415480" y="1484784"/>
            <a:ext cx="4284133" cy="2017528"/>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sz="6600" dirty="0" smtClean="0">
                <a:solidFill>
                  <a:srgbClr val="FFFFFF"/>
                </a:solidFill>
              </a:rPr>
              <a:t>Ask</a:t>
            </a:r>
            <a:endParaRPr lang="en-US" sz="6600" dirty="0">
              <a:solidFill>
                <a:srgbClr val="FFFFFF"/>
              </a:solidFill>
            </a:endParaRPr>
          </a:p>
        </p:txBody>
      </p:sp>
      <p:pic>
        <p:nvPicPr>
          <p:cNvPr id="12" name="Picture 11" descr="Circle_Questio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1904" y="764704"/>
            <a:ext cx="4176464" cy="4682238"/>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14"/>
            <a:ext cx="12205032" cy="6850686"/>
          </a:xfrm>
          <a:prstGeom prst="rect">
            <a:avLst/>
          </a:prstGeom>
        </p:spPr>
      </p:pic>
    </p:spTree>
    <p:extLst>
      <p:ext uri="{BB962C8B-B14F-4D97-AF65-F5344CB8AC3E}">
        <p14:creationId xmlns:p14="http://schemas.microsoft.com/office/powerpoint/2010/main" val="23957584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7314"/>
            <a:ext cx="12205032" cy="6850686"/>
          </a:xfrm>
          <a:prstGeom prst="rect">
            <a:avLst/>
          </a:prstGeom>
        </p:spPr>
      </p:pic>
      <p:sp>
        <p:nvSpPr>
          <p:cNvPr id="2" name="Title Placeholder 1"/>
          <p:cNvSpPr>
            <a:spLocks noGrp="1"/>
          </p:cNvSpPr>
          <p:nvPr>
            <p:ph type="title"/>
          </p:nvPr>
        </p:nvSpPr>
        <p:spPr>
          <a:xfrm>
            <a:off x="609600" y="251958"/>
            <a:ext cx="95908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6865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txBox="1">
            <a:spLocks/>
          </p:cNvSpPr>
          <p:nvPr userDrawn="1"/>
        </p:nvSpPr>
        <p:spPr>
          <a:xfrm>
            <a:off x="9541175" y="6356353"/>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rgbClr val="404040">
                  <a:tint val="75000"/>
                </a:srgbClr>
              </a:solidFill>
            </a:endParaRPr>
          </a:p>
        </p:txBody>
      </p:sp>
      <p:sp>
        <p:nvSpPr>
          <p:cNvPr id="12"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solidFill>
                  <a:schemeClr val="bg1"/>
                </a:solidFill>
              </a:rPr>
              <a:t>© 2018 DIA, Inc. All rights reserved</a:t>
            </a:r>
            <a:endParaRPr lang="en-US" dirty="0">
              <a:solidFill>
                <a:srgbClr val="404040">
                  <a:tint val="75000"/>
                </a:srgbClr>
              </a:solidFill>
            </a:endParaRPr>
          </a:p>
        </p:txBody>
      </p:sp>
      <p:sp>
        <p:nvSpPr>
          <p:cNvPr id="13"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smtClean="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47327143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11" r:id="rId3"/>
    <p:sldLayoutId id="2147483712" r:id="rId4"/>
    <p:sldLayoutId id="2147483707" r:id="rId5"/>
    <p:sldLayoutId id="2147483708" r:id="rId6"/>
    <p:sldLayoutId id="2147483709" r:id="rId7"/>
  </p:sldLayoutIdLst>
  <p:timing>
    <p:tnLst>
      <p:par>
        <p:cTn id="1" dur="indefinite" restart="never" nodeType="tmRoot"/>
      </p:par>
    </p:tnLst>
  </p:timing>
  <p:hf hdr="0" ftr="0"/>
  <p:txStyles>
    <p:titleStyle>
      <a:lvl1pPr algn="l" defTabSz="457200" rtl="0" eaLnBrk="1" latinLnBrk="0" hangingPunct="1">
        <a:lnSpc>
          <a:spcPct val="80000"/>
        </a:lnSpc>
        <a:spcBef>
          <a:spcPct val="0"/>
        </a:spcBef>
        <a:buNone/>
        <a:defRPr sz="3000" b="0" kern="1200" baseline="0">
          <a:solidFill>
            <a:srgbClr val="4F545C"/>
          </a:solidFill>
          <a:latin typeface="Arial"/>
          <a:ea typeface="+mj-ea"/>
          <a:cs typeface="Arial"/>
        </a:defRPr>
      </a:lvl1pPr>
    </p:titleStyle>
    <p:bodyStyle>
      <a:lvl1pPr marL="457200" indent="-457200" algn="l" defTabSz="457200" rtl="0" eaLnBrk="1" latinLnBrk="0" hangingPunct="1">
        <a:spcBef>
          <a:spcPct val="20000"/>
        </a:spcBef>
        <a:buFontTx/>
        <a:buBlip>
          <a:blip r:embed="rId10"/>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49883" y="384250"/>
            <a:ext cx="6470253" cy="1922462"/>
          </a:xfrm>
        </p:spPr>
        <p:txBody>
          <a:bodyPr/>
          <a:lstStyle/>
          <a:p>
            <a:endParaRPr lang="en-GB" dirty="0"/>
          </a:p>
        </p:txBody>
      </p:sp>
      <p:sp>
        <p:nvSpPr>
          <p:cNvPr id="4" name="Title 3"/>
          <p:cNvSpPr>
            <a:spLocks noGrp="1"/>
          </p:cNvSpPr>
          <p:nvPr>
            <p:ph type="title"/>
          </p:nvPr>
        </p:nvSpPr>
        <p:spPr>
          <a:xfrm>
            <a:off x="849883" y="2564904"/>
            <a:ext cx="6480723" cy="2252662"/>
          </a:xfrm>
        </p:spPr>
        <p:txBody>
          <a:bodyPr/>
          <a:lstStyle/>
          <a:p>
            <a:endParaRPr lang="en-GB" dirty="0"/>
          </a:p>
        </p:txBody>
      </p:sp>
    </p:spTree>
    <p:extLst>
      <p:ext uri="{BB962C8B-B14F-4D97-AF65-F5344CB8AC3E}">
        <p14:creationId xmlns:p14="http://schemas.microsoft.com/office/powerpoint/2010/main" val="862806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p:txBody>
          <a:bodyPr/>
          <a:lstStyle/>
          <a:p>
            <a:pPr eaLnBrk="1" hangingPunct="1"/>
            <a:r>
              <a:rPr lang="en-US" altLang="de-DE" dirty="0" smtClean="0"/>
              <a:t>Disclaimer</a:t>
            </a:r>
          </a:p>
        </p:txBody>
      </p:sp>
      <p:sp>
        <p:nvSpPr>
          <p:cNvPr id="14338" name="Content Placeholder 1"/>
          <p:cNvSpPr>
            <a:spLocks noGrp="1"/>
          </p:cNvSpPr>
          <p:nvPr>
            <p:ph idx="1"/>
          </p:nvPr>
        </p:nvSpPr>
        <p:spPr>
          <a:xfrm>
            <a:off x="983432" y="1427871"/>
            <a:ext cx="10081120" cy="3945345"/>
          </a:xfrm>
        </p:spPr>
        <p:txBody>
          <a:bodyPr/>
          <a:lstStyle/>
          <a:p>
            <a:pPr marL="0" algn="just">
              <a:buNone/>
              <a:defRPr/>
            </a:pPr>
            <a:r>
              <a:rPr lang="en-US" sz="1800" kern="0" dirty="0"/>
              <a:t>The views and opinions expressed in the following PowerPoint slides are those of the individual presenter and should not be attributed to Drug Information Association, Inc. (“DIA”), its directors, officers, employees, volunteers, members, chapters, councils, Special Interest Area Communities or affiliates, or any </a:t>
            </a:r>
            <a:r>
              <a:rPr lang="en-US" sz="1800" kern="0" dirty="0" err="1"/>
              <a:t>organisation</a:t>
            </a:r>
            <a:r>
              <a:rPr lang="en-US" sz="1800" kern="0" dirty="0"/>
              <a:t> with which the presenter is employed or affiliated. </a:t>
            </a:r>
          </a:p>
          <a:p>
            <a:pPr marL="0" algn="just">
              <a:buNone/>
              <a:defRPr/>
            </a:pPr>
            <a:r>
              <a:rPr lang="en-US" sz="1800" kern="0" dirty="0"/>
              <a:t> </a:t>
            </a:r>
          </a:p>
          <a:p>
            <a:pPr marL="0" algn="just">
              <a:buNone/>
              <a:defRPr/>
            </a:pPr>
            <a:r>
              <a:rPr lang="en-US" sz="1800" kern="0" dirty="0"/>
              <a:t>These PowerPoint slides are the intellectual property of the individual presenter and are protected under the copyright laws of the United States of America and other countries.  Used by permission.  All rights reserved. Drug Information Association, DIA and DIA logo are registered trademarks or trademarks of Drug Information Association Inc. </a:t>
            </a:r>
            <a:r>
              <a:rPr lang="en-US" sz="1800" kern="0" dirty="0" smtClean="0"/>
              <a:t>All </a:t>
            </a:r>
            <a:r>
              <a:rPr lang="en-US" sz="1800" kern="0" dirty="0"/>
              <a:t>other trademarks are the property of their respective owners.  </a:t>
            </a:r>
          </a:p>
          <a:p>
            <a:pPr marL="0">
              <a:buNone/>
              <a:defRPr/>
            </a:pPr>
            <a:endParaRPr lang="en-US" sz="1200" dirty="0">
              <a:latin typeface="Arial" charset="0"/>
              <a:cs typeface="Arial" charset="0"/>
            </a:endParaRPr>
          </a:p>
        </p:txBody>
      </p:sp>
      <p:sp>
        <p:nvSpPr>
          <p:cNvPr id="2" name="Date Placeholder 1"/>
          <p:cNvSpPr>
            <a:spLocks noGrp="1"/>
          </p:cNvSpPr>
          <p:nvPr>
            <p:ph type="dt" sz="half" idx="2"/>
          </p:nvPr>
        </p:nvSpPr>
        <p:spPr/>
        <p:txBody>
          <a:bodyPr/>
          <a:lstStyle/>
          <a:p>
            <a:r>
              <a:rPr lang="en-US" smtClean="0">
                <a:solidFill>
                  <a:schemeClr val="bg1"/>
                </a:solidFill>
              </a:rPr>
              <a:t>© 2018 DIA, Inc. All rights reserved</a:t>
            </a:r>
            <a:endParaRPr lang="en-US" dirty="0">
              <a:solidFill>
                <a:schemeClr val="bg1"/>
              </a:solidFill>
            </a:endParaRPr>
          </a:p>
        </p:txBody>
      </p:sp>
      <p:sp>
        <p:nvSpPr>
          <p:cNvPr id="3" name="Slide Number Placeholder 2"/>
          <p:cNvSpPr>
            <a:spLocks noGrp="1"/>
          </p:cNvSpPr>
          <p:nvPr>
            <p:ph type="sldNum" sz="quarter" idx="4"/>
          </p:nvPr>
        </p:nvSpPr>
        <p:spPr/>
        <p:txBody>
          <a:bodyPr/>
          <a:lstStyle/>
          <a:p>
            <a:r>
              <a:rPr lang="en-US" smtClean="0"/>
              <a:t>Page </a:t>
            </a:r>
            <a:fld id="{127D9164-07AF-9947-BAED-B5CA6D2A48F4}" type="slidenum">
              <a:rPr lang="en-US" smtClean="0"/>
              <a:pPr/>
              <a:t>2</a:t>
            </a:fld>
            <a:endParaRPr lang="en-US" dirty="0"/>
          </a:p>
        </p:txBody>
      </p:sp>
    </p:spTree>
    <p:extLst>
      <p:ext uri="{BB962C8B-B14F-4D97-AF65-F5344CB8AC3E}">
        <p14:creationId xmlns:p14="http://schemas.microsoft.com/office/powerpoint/2010/main" val="339989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p:txBody>
          <a:bodyPr/>
          <a:lstStyle/>
          <a:p>
            <a:pPr eaLnBrk="1" hangingPunct="1"/>
            <a:r>
              <a:rPr lang="en-US" altLang="de-DE" dirty="0" smtClean="0"/>
              <a:t>Presentation Guidelines</a:t>
            </a:r>
          </a:p>
        </p:txBody>
      </p:sp>
      <p:sp>
        <p:nvSpPr>
          <p:cNvPr id="14338" name="Content Placeholder 1"/>
          <p:cNvSpPr>
            <a:spLocks noGrp="1"/>
          </p:cNvSpPr>
          <p:nvPr>
            <p:ph idx="1"/>
          </p:nvPr>
        </p:nvSpPr>
        <p:spPr>
          <a:xfrm>
            <a:off x="983432" y="1427871"/>
            <a:ext cx="10081120" cy="3945345"/>
          </a:xfrm>
        </p:spPr>
        <p:txBody>
          <a:bodyPr/>
          <a:lstStyle/>
          <a:p>
            <a:pPr marL="0" indent="0">
              <a:lnSpc>
                <a:spcPct val="150000"/>
              </a:lnSpc>
              <a:buNone/>
              <a:defRPr/>
            </a:pPr>
            <a:r>
              <a:rPr lang="en-GB" sz="1400" dirty="0" smtClean="0">
                <a:solidFill>
                  <a:srgbClr val="3A8894"/>
                </a:solidFill>
                <a:latin typeface="Arial" charset="0"/>
                <a:cs typeface="Arial" charset="0"/>
                <a:sym typeface="Wingdings" panose="05000000000000000000" pitchFamily="2" charset="2"/>
              </a:rPr>
              <a:t></a:t>
            </a:r>
            <a:r>
              <a:rPr lang="en-GB" sz="1000" dirty="0" smtClean="0">
                <a:solidFill>
                  <a:srgbClr val="3A8894"/>
                </a:solidFill>
                <a:latin typeface="Arial" charset="0"/>
                <a:cs typeface="Arial" charset="0"/>
                <a:sym typeface="Wingdings" panose="05000000000000000000" pitchFamily="2" charset="2"/>
              </a:rPr>
              <a:t>	</a:t>
            </a:r>
            <a:r>
              <a:rPr lang="en-GB" sz="1800" dirty="0">
                <a:solidFill>
                  <a:srgbClr val="4F545C"/>
                </a:solidFill>
                <a:latin typeface="Arial" charset="0"/>
                <a:cs typeface="Arial" charset="0"/>
              </a:rPr>
              <a:t>Keep number of slides to an absolute minimum</a:t>
            </a:r>
          </a:p>
          <a:p>
            <a:pPr marL="0" indent="0">
              <a:lnSpc>
                <a:spcPct val="150000"/>
              </a:lnSpc>
              <a:buNone/>
              <a:defRPr/>
            </a:pPr>
            <a:r>
              <a:rPr lang="en-GB" sz="1400" dirty="0">
                <a:solidFill>
                  <a:srgbClr val="3A8894"/>
                </a:solidFill>
                <a:latin typeface="Arial" charset="0"/>
                <a:cs typeface="Arial" charset="0"/>
                <a:sym typeface="Wingdings" panose="05000000000000000000" pitchFamily="2" charset="2"/>
              </a:rPr>
              <a:t></a:t>
            </a:r>
            <a:r>
              <a:rPr lang="en-GB" sz="1800" dirty="0">
                <a:solidFill>
                  <a:srgbClr val="3A8894"/>
                </a:solidFill>
                <a:latin typeface="Arial" charset="0"/>
                <a:cs typeface="Arial" charset="0"/>
                <a:sym typeface="Wingdings" panose="05000000000000000000" pitchFamily="2" charset="2"/>
              </a:rPr>
              <a:t> 	</a:t>
            </a:r>
            <a:r>
              <a:rPr lang="en-GB" sz="1800" dirty="0">
                <a:solidFill>
                  <a:srgbClr val="4F545C"/>
                </a:solidFill>
                <a:latin typeface="Arial" charset="0"/>
                <a:cs typeface="Arial" charset="0"/>
              </a:rPr>
              <a:t>Do not read your slides</a:t>
            </a:r>
          </a:p>
          <a:p>
            <a:pPr marL="0" indent="0">
              <a:lnSpc>
                <a:spcPct val="150000"/>
              </a:lnSpc>
              <a:buNone/>
              <a:defRPr/>
            </a:pPr>
            <a:r>
              <a:rPr lang="en-GB" sz="1400" dirty="0">
                <a:solidFill>
                  <a:srgbClr val="3A8894"/>
                </a:solidFill>
                <a:latin typeface="Arial" charset="0"/>
                <a:cs typeface="Arial" charset="0"/>
                <a:sym typeface="Wingdings" panose="05000000000000000000" pitchFamily="2" charset="2"/>
              </a:rPr>
              <a:t></a:t>
            </a:r>
            <a:r>
              <a:rPr lang="en-GB" sz="1800" dirty="0">
                <a:solidFill>
                  <a:srgbClr val="3A8894"/>
                </a:solidFill>
                <a:latin typeface="Arial" charset="0"/>
                <a:cs typeface="Arial" charset="0"/>
                <a:sym typeface="Wingdings" panose="05000000000000000000" pitchFamily="2" charset="2"/>
              </a:rPr>
              <a:t>	</a:t>
            </a:r>
            <a:r>
              <a:rPr lang="en-GB" sz="1800" dirty="0">
                <a:solidFill>
                  <a:srgbClr val="4F545C"/>
                </a:solidFill>
                <a:latin typeface="Arial" charset="0"/>
                <a:cs typeface="Arial" charset="0"/>
              </a:rPr>
              <a:t>8 lines or less so people in the back of the room can read your slides</a:t>
            </a:r>
          </a:p>
          <a:p>
            <a:pPr marL="0" indent="0">
              <a:lnSpc>
                <a:spcPct val="150000"/>
              </a:lnSpc>
              <a:buNone/>
              <a:defRPr/>
            </a:pPr>
            <a:r>
              <a:rPr lang="en-GB" sz="1400" dirty="0">
                <a:solidFill>
                  <a:srgbClr val="3A8894"/>
                </a:solidFill>
                <a:latin typeface="Arial" charset="0"/>
                <a:cs typeface="Arial" charset="0"/>
                <a:sym typeface="Wingdings" panose="05000000000000000000" pitchFamily="2" charset="2"/>
              </a:rPr>
              <a:t></a:t>
            </a:r>
            <a:r>
              <a:rPr lang="en-GB" sz="1800" dirty="0">
                <a:solidFill>
                  <a:srgbClr val="3A8894"/>
                </a:solidFill>
                <a:latin typeface="Arial" charset="0"/>
                <a:cs typeface="Arial" charset="0"/>
                <a:sym typeface="Wingdings" panose="05000000000000000000" pitchFamily="2" charset="2"/>
              </a:rPr>
              <a:t>	</a:t>
            </a:r>
            <a:r>
              <a:rPr lang="en-GB" sz="1800" dirty="0">
                <a:solidFill>
                  <a:srgbClr val="4F545C"/>
                </a:solidFill>
                <a:latin typeface="Arial" charset="0"/>
                <a:cs typeface="Arial" charset="0"/>
              </a:rPr>
              <a:t>Avoid pictures/graphs/charts packed with small text</a:t>
            </a:r>
          </a:p>
          <a:p>
            <a:pPr marL="0" indent="0">
              <a:lnSpc>
                <a:spcPct val="150000"/>
              </a:lnSpc>
              <a:buNone/>
              <a:defRPr/>
            </a:pPr>
            <a:r>
              <a:rPr lang="en-GB" sz="1400" dirty="0">
                <a:solidFill>
                  <a:srgbClr val="3A8894"/>
                </a:solidFill>
                <a:latin typeface="Arial" charset="0"/>
                <a:cs typeface="Arial" charset="0"/>
                <a:sym typeface="Wingdings" panose="05000000000000000000" pitchFamily="2" charset="2"/>
              </a:rPr>
              <a:t></a:t>
            </a:r>
            <a:r>
              <a:rPr lang="en-GB" sz="1800" dirty="0">
                <a:solidFill>
                  <a:srgbClr val="3A8894"/>
                </a:solidFill>
                <a:latin typeface="Arial" charset="0"/>
                <a:cs typeface="Arial" charset="0"/>
                <a:sym typeface="Wingdings" panose="05000000000000000000" pitchFamily="2" charset="2"/>
              </a:rPr>
              <a:t>	</a:t>
            </a:r>
            <a:r>
              <a:rPr lang="en-GB" sz="1800" dirty="0">
                <a:solidFill>
                  <a:srgbClr val="4F545C"/>
                </a:solidFill>
                <a:latin typeface="Arial" charset="0"/>
                <a:cs typeface="Arial" charset="0"/>
              </a:rPr>
              <a:t>Use a maximum of 1-2 slides per minute</a:t>
            </a:r>
          </a:p>
          <a:p>
            <a:pPr marL="0" indent="0">
              <a:lnSpc>
                <a:spcPct val="150000"/>
              </a:lnSpc>
              <a:buNone/>
              <a:defRPr/>
            </a:pPr>
            <a:r>
              <a:rPr lang="en-GB" sz="1400" dirty="0">
                <a:solidFill>
                  <a:srgbClr val="3A8894"/>
                </a:solidFill>
                <a:latin typeface="Arial" charset="0"/>
                <a:cs typeface="Arial" charset="0"/>
                <a:sym typeface="Wingdings" panose="05000000000000000000" pitchFamily="2" charset="2"/>
              </a:rPr>
              <a:t></a:t>
            </a:r>
            <a:r>
              <a:rPr lang="en-GB" sz="1800" dirty="0">
                <a:solidFill>
                  <a:srgbClr val="3A8894"/>
                </a:solidFill>
                <a:latin typeface="Arial" charset="0"/>
                <a:cs typeface="Arial" charset="0"/>
                <a:sym typeface="Wingdings" panose="05000000000000000000" pitchFamily="2" charset="2"/>
              </a:rPr>
              <a:t>	</a:t>
            </a:r>
            <a:r>
              <a:rPr lang="en-GB" sz="1800" dirty="0">
                <a:solidFill>
                  <a:srgbClr val="4F545C"/>
                </a:solidFill>
                <a:latin typeface="Arial" charset="0"/>
                <a:cs typeface="Arial" charset="0"/>
              </a:rPr>
              <a:t>Use dark text with a light background</a:t>
            </a:r>
          </a:p>
          <a:p>
            <a:pPr marL="0" indent="0">
              <a:lnSpc>
                <a:spcPct val="150000"/>
              </a:lnSpc>
              <a:buNone/>
              <a:defRPr/>
            </a:pPr>
            <a:r>
              <a:rPr lang="en-GB" sz="1400" dirty="0">
                <a:solidFill>
                  <a:srgbClr val="3A8894"/>
                </a:solidFill>
                <a:latin typeface="Arial" charset="0"/>
                <a:cs typeface="Arial" charset="0"/>
                <a:sym typeface="Wingdings" panose="05000000000000000000" pitchFamily="2" charset="2"/>
              </a:rPr>
              <a:t></a:t>
            </a:r>
            <a:r>
              <a:rPr lang="en-GB" sz="1800" dirty="0">
                <a:solidFill>
                  <a:srgbClr val="3A8894"/>
                </a:solidFill>
                <a:latin typeface="Arial" charset="0"/>
                <a:cs typeface="Arial" charset="0"/>
                <a:sym typeface="Wingdings" panose="05000000000000000000" pitchFamily="2" charset="2"/>
              </a:rPr>
              <a:t>	</a:t>
            </a:r>
            <a:r>
              <a:rPr lang="en-GB" sz="1800" dirty="0" smtClean="0">
                <a:solidFill>
                  <a:srgbClr val="4F545C"/>
                </a:solidFill>
                <a:latin typeface="Arial" charset="0"/>
                <a:cs typeface="Arial" charset="0"/>
              </a:rPr>
              <a:t>Keep </a:t>
            </a:r>
            <a:r>
              <a:rPr lang="en-GB" sz="1800" dirty="0">
                <a:solidFill>
                  <a:srgbClr val="4F545C"/>
                </a:solidFill>
                <a:latin typeface="Arial" charset="0"/>
                <a:cs typeface="Arial" charset="0"/>
              </a:rPr>
              <a:t>animated text, sounds and fancy transitions to a minimum</a:t>
            </a:r>
            <a:endParaRPr lang="en-US" sz="1800" dirty="0">
              <a:solidFill>
                <a:srgbClr val="4F545C"/>
              </a:solidFill>
              <a:latin typeface="Arial" charset="0"/>
              <a:cs typeface="Arial" charset="0"/>
            </a:endParaRPr>
          </a:p>
        </p:txBody>
      </p:sp>
      <p:sp>
        <p:nvSpPr>
          <p:cNvPr id="2" name="Date Placeholder 1"/>
          <p:cNvSpPr>
            <a:spLocks noGrp="1"/>
          </p:cNvSpPr>
          <p:nvPr>
            <p:ph type="dt" sz="half" idx="2"/>
          </p:nvPr>
        </p:nvSpPr>
        <p:spPr/>
        <p:txBody>
          <a:bodyPr/>
          <a:lstStyle/>
          <a:p>
            <a:r>
              <a:rPr lang="en-US" smtClean="0">
                <a:solidFill>
                  <a:schemeClr val="bg1"/>
                </a:solidFill>
              </a:rPr>
              <a:t>© 2018 DIA, Inc. All rights reserved</a:t>
            </a:r>
            <a:endParaRPr lang="en-US" dirty="0">
              <a:solidFill>
                <a:schemeClr val="bg1"/>
              </a:solidFill>
            </a:endParaRPr>
          </a:p>
        </p:txBody>
      </p:sp>
      <p:sp>
        <p:nvSpPr>
          <p:cNvPr id="3" name="Slide Number Placeholder 2"/>
          <p:cNvSpPr>
            <a:spLocks noGrp="1"/>
          </p:cNvSpPr>
          <p:nvPr>
            <p:ph type="sldNum" sz="quarter" idx="4"/>
          </p:nvPr>
        </p:nvSpPr>
        <p:spPr/>
        <p:txBody>
          <a:bodyPr/>
          <a:lstStyle/>
          <a:p>
            <a:r>
              <a:rPr lang="en-US" smtClean="0"/>
              <a:t>Page </a:t>
            </a:r>
            <a:fld id="{127D9164-07AF-9947-BAED-B5CA6D2A48F4}" type="slidenum">
              <a:rPr lang="en-US" smtClean="0"/>
              <a:pPr/>
              <a:t>3</a:t>
            </a:fld>
            <a:endParaRPr lang="en-US" dirty="0"/>
          </a:p>
        </p:txBody>
      </p:sp>
    </p:spTree>
    <p:extLst>
      <p:ext uri="{BB962C8B-B14F-4D97-AF65-F5344CB8AC3E}">
        <p14:creationId xmlns:p14="http://schemas.microsoft.com/office/powerpoint/2010/main" val="668020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68069"/>
            <a:ext cx="9590856" cy="926976"/>
          </a:xfrm>
        </p:spPr>
        <p:txBody>
          <a:bodyPr/>
          <a:lstStyle/>
          <a:p>
            <a:pPr eaLnBrk="1" hangingPunct="1"/>
            <a:r>
              <a:rPr lang="en-GB" altLang="de-DE" dirty="0" smtClean="0"/>
              <a:t>Disclosure Statement</a:t>
            </a:r>
          </a:p>
        </p:txBody>
      </p:sp>
      <p:sp>
        <p:nvSpPr>
          <p:cNvPr id="6" name="Rectangle 5"/>
          <p:cNvSpPr>
            <a:spLocks noChangeArrowheads="1"/>
          </p:cNvSpPr>
          <p:nvPr/>
        </p:nvSpPr>
        <p:spPr bwMode="auto">
          <a:xfrm>
            <a:off x="983432" y="1126480"/>
            <a:ext cx="1015312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de-DE" sz="1100" dirty="0"/>
              <a:t> I have no real or apparent relevant financial relationships to disclose </a:t>
            </a:r>
          </a:p>
          <a:p>
            <a:pPr eaLnBrk="1" hangingPunct="1"/>
            <a:r>
              <a:rPr lang="en-GB" altLang="de-DE" sz="1100" dirty="0"/>
              <a:t> I am employed by a regulatory agency, and have nothing to disclose </a:t>
            </a:r>
          </a:p>
          <a:p>
            <a:pPr eaLnBrk="1" hangingPunct="1"/>
            <a:r>
              <a:rPr lang="en-GB" altLang="de-DE" sz="800" b="1" i="1" dirty="0" smtClean="0"/>
              <a:t/>
            </a:r>
            <a:br>
              <a:rPr lang="en-GB" altLang="de-DE" sz="800" b="1" i="1" dirty="0" smtClean="0"/>
            </a:br>
            <a:r>
              <a:rPr lang="en-GB" altLang="de-DE" sz="1100" b="1" i="1" dirty="0" smtClean="0"/>
              <a:t>Please </a:t>
            </a:r>
            <a:r>
              <a:rPr lang="en-GB" altLang="de-DE" sz="1100" b="1" i="1" dirty="0"/>
              <a:t>note that DIA is not requesting a numerical amount to be entered for any disclosure, please indicate by marking the check box, and then providing the company name only for those disclosures you may have.</a:t>
            </a:r>
          </a:p>
          <a:p>
            <a:pPr eaLnBrk="1" hangingPunct="1"/>
            <a:endParaRPr lang="en-GB" altLang="de-DE" b="1" i="1" dirty="0"/>
          </a:p>
          <a:p>
            <a:pPr eaLnBrk="1" hangingPunct="1"/>
            <a:endParaRPr lang="en-GB" altLang="de-DE" b="1" i="1" dirty="0"/>
          </a:p>
          <a:p>
            <a:pPr eaLnBrk="1" hangingPunct="1"/>
            <a:endParaRPr lang="en-GB" altLang="de-DE" b="1" i="1" dirty="0"/>
          </a:p>
          <a:p>
            <a:pPr eaLnBrk="1" hangingPunct="1"/>
            <a:endParaRPr lang="en-GB" altLang="de-DE" b="1" i="1" dirty="0"/>
          </a:p>
          <a:p>
            <a:pPr eaLnBrk="1" hangingPunct="1"/>
            <a:r>
              <a:rPr lang="en-GB" altLang="de-DE" b="1" i="1" dirty="0"/>
              <a:t>	</a:t>
            </a:r>
          </a:p>
          <a:p>
            <a:pPr eaLnBrk="1" hangingPunct="1"/>
            <a:r>
              <a:rPr lang="en-GB" altLang="de-DE" dirty="0"/>
              <a:t>		</a:t>
            </a:r>
          </a:p>
          <a:p>
            <a:pPr eaLnBrk="1" hangingPunct="1"/>
            <a:r>
              <a:rPr lang="en-GB" altLang="de-DE" dirty="0"/>
              <a:t>		</a:t>
            </a:r>
          </a:p>
          <a:p>
            <a:pPr eaLnBrk="1" hangingPunct="1"/>
            <a:endParaRPr lang="en-GB" altLang="de-DE" dirty="0"/>
          </a:p>
          <a:p>
            <a:pPr eaLnBrk="1" hangingPunct="1"/>
            <a:endParaRPr lang="en-GB" altLang="de-DE" sz="1200" dirty="0"/>
          </a:p>
          <a:p>
            <a:pPr eaLnBrk="1" hangingPunct="1"/>
            <a:endParaRPr lang="en-GB" altLang="de-DE" sz="1200" dirty="0"/>
          </a:p>
          <a:p>
            <a:pPr eaLnBrk="1" hangingPunct="1"/>
            <a:endParaRPr lang="en-GB" altLang="de-DE" sz="1200" dirty="0"/>
          </a:p>
          <a:p>
            <a:pPr eaLnBrk="1" hangingPunct="1"/>
            <a:endParaRPr lang="en-GB" altLang="de-DE" sz="1200" dirty="0"/>
          </a:p>
          <a:p>
            <a:pPr eaLnBrk="1" hangingPunct="1"/>
            <a:endParaRPr lang="en-GB" altLang="de-DE" sz="1000" dirty="0"/>
          </a:p>
          <a:p>
            <a:pPr eaLnBrk="1" hangingPunct="1"/>
            <a:r>
              <a:rPr lang="en-GB" altLang="de-DE" sz="1100" dirty="0"/>
              <a:t>Will any of the relationships reported in the chart above impact your ability to present an unbiased presentation?  Yes  No </a:t>
            </a:r>
          </a:p>
          <a:p>
            <a:pPr eaLnBrk="1" hangingPunct="1"/>
            <a:r>
              <a:rPr lang="en-GB" altLang="de-DE" sz="1100" b="1" dirty="0" smtClean="0"/>
              <a:t>In </a:t>
            </a:r>
            <a:r>
              <a:rPr lang="en-GB" altLang="de-DE" sz="1100" b="1" dirty="0"/>
              <a:t>accordance with the ACPE requirements, if the disclosure statement is not completed or returned, participation in this activity will be refused.</a:t>
            </a:r>
            <a:endParaRPr lang="en-GB" altLang="de-DE" sz="1100" dirty="0"/>
          </a:p>
        </p:txBody>
      </p:sp>
      <p:graphicFrame>
        <p:nvGraphicFramePr>
          <p:cNvPr id="7" name="Table 6"/>
          <p:cNvGraphicFramePr>
            <a:graphicFrameLocks noGrp="1"/>
          </p:cNvGraphicFramePr>
          <p:nvPr>
            <p:extLst>
              <p:ext uri="{D42A27DB-BD31-4B8C-83A1-F6EECF244321}">
                <p14:modId xmlns:p14="http://schemas.microsoft.com/office/powerpoint/2010/main" val="231472565"/>
              </p:ext>
            </p:extLst>
          </p:nvPr>
        </p:nvGraphicFramePr>
        <p:xfrm>
          <a:off x="1113656" y="2133150"/>
          <a:ext cx="8870776" cy="2664002"/>
        </p:xfrm>
        <a:graphic>
          <a:graphicData uri="http://schemas.openxmlformats.org/drawingml/2006/table">
            <a:tbl>
              <a:tblPr firstRow="1" bandRow="1">
                <a:tableStyleId>{21E4AEA4-8DFA-4A89-87EB-49C32662AFE0}</a:tableStyleId>
              </a:tblPr>
              <a:tblGrid>
                <a:gridCol w="403276"/>
                <a:gridCol w="3426940"/>
                <a:gridCol w="5040560"/>
              </a:tblGrid>
              <a:tr h="458067">
                <a:tc gridSpan="2">
                  <a:txBody>
                    <a:bodyPr/>
                    <a:lstStyle/>
                    <a:p>
                      <a:r>
                        <a:rPr lang="en-GB" sz="1200" dirty="0" smtClean="0">
                          <a:latin typeface="Arial" panose="020B0604020202020204" pitchFamily="34" charset="0"/>
                          <a:cs typeface="Arial" panose="020B0604020202020204" pitchFamily="34" charset="0"/>
                        </a:rPr>
                        <a:t>Type of Financial Interest within last 12 months</a:t>
                      </a:r>
                      <a:endParaRPr lang="en-GB" sz="1200" dirty="0">
                        <a:latin typeface="Arial" panose="020B0604020202020204" pitchFamily="34" charset="0"/>
                        <a:cs typeface="Arial" panose="020B0604020202020204" pitchFamily="34" charset="0"/>
                      </a:endParaRPr>
                    </a:p>
                  </a:txBody>
                  <a:tcPr marL="83441" marR="83441" marT="41721" marB="41721" anchor="ctr"/>
                </a:tc>
                <a:tc hMerge="1">
                  <a:txBody>
                    <a:bodyPr/>
                    <a:lstStyle/>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Name of Commercial Interest </a:t>
                      </a:r>
                    </a:p>
                  </a:txBody>
                  <a:tcPr marL="83441" marR="83441" marT="41721" marB="41721" anchor="ctr"/>
                </a:tc>
              </a:tr>
              <a:tr h="4411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dirty="0" smtClean="0">
                          <a:latin typeface="Calibri" panose="020F0502020204030204" pitchFamily="34" charset="0"/>
                          <a:sym typeface="Symbol"/>
                        </a:rPr>
                        <a:t></a:t>
                      </a:r>
                      <a:endParaRPr lang="en-GB" sz="1300" dirty="0" smtClean="0">
                        <a:latin typeface="Calibri" panose="020F0502020204030204" pitchFamily="34" charset="0"/>
                      </a:endParaRPr>
                    </a:p>
                  </a:txBody>
                  <a:tcPr marL="83441" marR="83441" marT="41721" marB="4172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rgbClr val="4F545C"/>
                          </a:solidFill>
                          <a:latin typeface="Arial" panose="020B0604020202020204" pitchFamily="34" charset="0"/>
                          <a:cs typeface="Arial" panose="020B0604020202020204" pitchFamily="34" charset="0"/>
                        </a:rPr>
                        <a:t>Grants/Research Funding</a:t>
                      </a:r>
                    </a:p>
                  </a:txBody>
                  <a:tcPr marL="83441" marR="83441" marT="41721" marB="41721" anchor="ctr"/>
                </a:tc>
                <a:tc>
                  <a:txBody>
                    <a:bodyPr/>
                    <a:lstStyle/>
                    <a:p>
                      <a:endParaRPr lang="en-GB" sz="1300" dirty="0"/>
                    </a:p>
                  </a:txBody>
                  <a:tcPr marL="83441" marR="83441" marT="41721" marB="41721"/>
                </a:tc>
              </a:tr>
              <a:tr h="4411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dirty="0" smtClean="0">
                          <a:latin typeface="Calibri" panose="020F0502020204030204" pitchFamily="34" charset="0"/>
                          <a:sym typeface="Symbol"/>
                        </a:rPr>
                        <a:t></a:t>
                      </a:r>
                      <a:endParaRPr lang="en-GB" sz="1300" dirty="0" smtClean="0">
                        <a:latin typeface="Calibri" panose="020F0502020204030204" pitchFamily="34" charset="0"/>
                      </a:endParaRPr>
                    </a:p>
                  </a:txBody>
                  <a:tcPr marL="83441" marR="83441" marT="41721" marB="4172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rgbClr val="4F545C"/>
                          </a:solidFill>
                          <a:latin typeface="Arial" panose="020B0604020202020204" pitchFamily="34" charset="0"/>
                          <a:cs typeface="Arial" panose="020B0604020202020204" pitchFamily="34" charset="0"/>
                        </a:rPr>
                        <a:t>Stock Shareholder</a:t>
                      </a:r>
                      <a:endParaRPr lang="en-GB" sz="1100" dirty="0">
                        <a:solidFill>
                          <a:srgbClr val="4F545C"/>
                        </a:solidFill>
                        <a:latin typeface="Arial" panose="020B0604020202020204" pitchFamily="34" charset="0"/>
                        <a:cs typeface="Arial" panose="020B0604020202020204" pitchFamily="34" charset="0"/>
                      </a:endParaRPr>
                    </a:p>
                  </a:txBody>
                  <a:tcPr marL="83441" marR="83441" marT="41721" marB="41721" anchor="ctr"/>
                </a:tc>
                <a:tc>
                  <a:txBody>
                    <a:bodyPr/>
                    <a:lstStyle/>
                    <a:p>
                      <a:endParaRPr lang="en-GB" sz="1300" dirty="0"/>
                    </a:p>
                  </a:txBody>
                  <a:tcPr marL="83441" marR="83441" marT="41721" marB="41721"/>
                </a:tc>
              </a:tr>
              <a:tr h="4411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dirty="0" smtClean="0">
                          <a:latin typeface="Calibri" panose="020F0502020204030204" pitchFamily="34" charset="0"/>
                          <a:sym typeface="Symbol"/>
                        </a:rPr>
                        <a:t></a:t>
                      </a:r>
                      <a:endParaRPr lang="en-GB" sz="1300" dirty="0" smtClean="0">
                        <a:latin typeface="Calibri" panose="020F0502020204030204" pitchFamily="34" charset="0"/>
                      </a:endParaRPr>
                    </a:p>
                  </a:txBody>
                  <a:tcPr marL="83441" marR="83441" marT="41721" marB="41721" anchor="ctr"/>
                </a:tc>
                <a:tc>
                  <a:txBody>
                    <a:bodyPr/>
                    <a:lstStyle/>
                    <a:p>
                      <a:r>
                        <a:rPr lang="en-GB" sz="1100" dirty="0" smtClean="0">
                          <a:solidFill>
                            <a:srgbClr val="4F545C"/>
                          </a:solidFill>
                          <a:latin typeface="Arial" panose="020B0604020202020204" pitchFamily="34" charset="0"/>
                          <a:cs typeface="Arial" panose="020B0604020202020204" pitchFamily="34" charset="0"/>
                        </a:rPr>
                        <a:t>Consulting Fees</a:t>
                      </a:r>
                      <a:endParaRPr lang="en-GB" sz="1100" dirty="0">
                        <a:solidFill>
                          <a:srgbClr val="4F545C"/>
                        </a:solidFill>
                        <a:latin typeface="Arial" panose="020B0604020202020204" pitchFamily="34" charset="0"/>
                        <a:cs typeface="Arial" panose="020B0604020202020204" pitchFamily="34" charset="0"/>
                      </a:endParaRPr>
                    </a:p>
                  </a:txBody>
                  <a:tcPr marL="83441" marR="83441" marT="41721" marB="41721" anchor="ctr"/>
                </a:tc>
                <a:tc>
                  <a:txBody>
                    <a:bodyPr/>
                    <a:lstStyle/>
                    <a:p>
                      <a:endParaRPr lang="en-GB" sz="1300" dirty="0"/>
                    </a:p>
                  </a:txBody>
                  <a:tcPr marL="83441" marR="83441" marT="41721" marB="41721"/>
                </a:tc>
              </a:tr>
              <a:tr h="4411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dirty="0" smtClean="0">
                          <a:latin typeface="Calibri" panose="020F0502020204030204" pitchFamily="34" charset="0"/>
                          <a:sym typeface="Symbol"/>
                        </a:rPr>
                        <a:t></a:t>
                      </a:r>
                      <a:endParaRPr lang="en-GB" sz="1300" dirty="0" smtClean="0">
                        <a:latin typeface="Calibri" panose="020F0502020204030204" pitchFamily="34" charset="0"/>
                      </a:endParaRPr>
                    </a:p>
                  </a:txBody>
                  <a:tcPr marL="83441" marR="83441" marT="41721" marB="4172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rgbClr val="4F545C"/>
                          </a:solidFill>
                          <a:latin typeface="Arial" panose="020B0604020202020204" pitchFamily="34" charset="0"/>
                          <a:cs typeface="Arial" panose="020B0604020202020204" pitchFamily="34" charset="0"/>
                        </a:rPr>
                        <a:t>Employee</a:t>
                      </a:r>
                    </a:p>
                  </a:txBody>
                  <a:tcPr marL="83441" marR="83441" marT="41721" marB="41721" anchor="ctr"/>
                </a:tc>
                <a:tc>
                  <a:txBody>
                    <a:bodyPr/>
                    <a:lstStyle/>
                    <a:p>
                      <a:endParaRPr lang="en-GB" sz="1300" dirty="0"/>
                    </a:p>
                  </a:txBody>
                  <a:tcPr marL="83441" marR="83441" marT="41721" marB="41721"/>
                </a:tc>
              </a:tr>
              <a:tr h="4411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dirty="0" smtClean="0">
                          <a:latin typeface="Calibri" panose="020F0502020204030204" pitchFamily="34" charset="0"/>
                          <a:sym typeface="Symbol"/>
                        </a:rPr>
                        <a:t></a:t>
                      </a:r>
                      <a:endParaRPr lang="en-GB" sz="1300" dirty="0" smtClean="0">
                        <a:latin typeface="Calibri" panose="020F0502020204030204" pitchFamily="34" charset="0"/>
                      </a:endParaRPr>
                    </a:p>
                  </a:txBody>
                  <a:tcPr marL="83441" marR="83441" marT="41721" marB="4172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rgbClr val="4F545C"/>
                          </a:solidFill>
                          <a:latin typeface="Arial" panose="020B0604020202020204" pitchFamily="34" charset="0"/>
                          <a:cs typeface="Arial" panose="020B0604020202020204" pitchFamily="34" charset="0"/>
                        </a:rPr>
                        <a:t>Other (Receipt of Intellectual Property Rights/Patent Holder, Speaker’s Bureau) </a:t>
                      </a:r>
                    </a:p>
                  </a:txBody>
                  <a:tcPr marL="83441" marR="83441" marT="41721" marB="41721" anchor="ctr"/>
                </a:tc>
                <a:tc>
                  <a:txBody>
                    <a:bodyPr/>
                    <a:lstStyle/>
                    <a:p>
                      <a:endParaRPr lang="en-GB" sz="1300" dirty="0"/>
                    </a:p>
                  </a:txBody>
                  <a:tcPr marL="83441" marR="83441" marT="41721" marB="41721"/>
                </a:tc>
              </a:tr>
            </a:tbl>
          </a:graphicData>
        </a:graphic>
      </p:graphicFrame>
      <p:sp>
        <p:nvSpPr>
          <p:cNvPr id="2" name="Date Placeholder 1"/>
          <p:cNvSpPr>
            <a:spLocks noGrp="1"/>
          </p:cNvSpPr>
          <p:nvPr>
            <p:ph type="dt" sz="half" idx="2"/>
          </p:nvPr>
        </p:nvSpPr>
        <p:spPr/>
        <p:txBody>
          <a:bodyPr/>
          <a:lstStyle/>
          <a:p>
            <a:r>
              <a:rPr lang="en-US" smtClean="0">
                <a:solidFill>
                  <a:schemeClr val="bg1"/>
                </a:solidFill>
              </a:rPr>
              <a:t>© 2018 DIA, Inc. All rights reserved</a:t>
            </a:r>
            <a:endParaRPr lang="en-US" dirty="0">
              <a:solidFill>
                <a:srgbClr val="404040">
                  <a:tint val="75000"/>
                </a:srgbClr>
              </a:solidFill>
            </a:endParaRPr>
          </a:p>
        </p:txBody>
      </p:sp>
      <p:sp>
        <p:nvSpPr>
          <p:cNvPr id="3" name="Slide Number Placeholder 2"/>
          <p:cNvSpPr>
            <a:spLocks noGrp="1"/>
          </p:cNvSpPr>
          <p:nvPr>
            <p:ph type="sldNum" sz="quarter" idx="4"/>
          </p:nvPr>
        </p:nvSpPr>
        <p:spPr/>
        <p:txBody>
          <a:bodyPr/>
          <a:lstStyle/>
          <a:p>
            <a:r>
              <a:rPr lang="en-US" smtClean="0"/>
              <a:t>Page </a:t>
            </a:r>
            <a:fld id="{127D9164-07AF-9947-BAED-B5CA6D2A48F4}" type="slidenum">
              <a:rPr lang="en-US" smtClean="0"/>
              <a:pPr/>
              <a:t>4</a:t>
            </a:fld>
            <a:endParaRPr lang="en-US" dirty="0"/>
          </a:p>
        </p:txBody>
      </p:sp>
    </p:spTree>
    <p:extLst>
      <p:ext uri="{BB962C8B-B14F-4D97-AF65-F5344CB8AC3E}">
        <p14:creationId xmlns:p14="http://schemas.microsoft.com/office/powerpoint/2010/main" val="3368354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dirty="0"/>
          </a:p>
        </p:txBody>
      </p:sp>
      <p:sp>
        <p:nvSpPr>
          <p:cNvPr id="3" name="Date Placeholder 2"/>
          <p:cNvSpPr>
            <a:spLocks noGrp="1"/>
          </p:cNvSpPr>
          <p:nvPr>
            <p:ph type="dt" sz="half" idx="2"/>
          </p:nvPr>
        </p:nvSpPr>
        <p:spPr/>
        <p:txBody>
          <a:bodyPr/>
          <a:lstStyle/>
          <a:p>
            <a:r>
              <a:rPr lang="en-US" smtClean="0">
                <a:solidFill>
                  <a:schemeClr val="bg1"/>
                </a:solidFill>
              </a:rPr>
              <a:t>© 2018 DIA, Inc. All rights reserved</a:t>
            </a:r>
            <a:endParaRPr lang="en-US" dirty="0">
              <a:solidFill>
                <a:schemeClr val="bg1"/>
              </a:solidFill>
            </a:endParaRPr>
          </a:p>
        </p:txBody>
      </p:sp>
      <p:sp>
        <p:nvSpPr>
          <p:cNvPr id="5" name="Slide Number Placeholder 4"/>
          <p:cNvSpPr>
            <a:spLocks noGrp="1"/>
          </p:cNvSpPr>
          <p:nvPr>
            <p:ph type="sldNum" sz="quarter" idx="4"/>
          </p:nvPr>
        </p:nvSpPr>
        <p:spPr/>
        <p:txBody>
          <a:bodyPr/>
          <a:lstStyle/>
          <a:p>
            <a:r>
              <a:rPr lang="en-US" smtClean="0"/>
              <a:t>Page </a:t>
            </a:r>
            <a:fld id="{127D9164-07AF-9947-BAED-B5CA6D2A48F4}" type="slidenum">
              <a:rPr lang="en-US" smtClean="0"/>
              <a:pPr/>
              <a:t>5</a:t>
            </a:fld>
            <a:endParaRPr lang="en-US" dirty="0"/>
          </a:p>
        </p:txBody>
      </p:sp>
    </p:spTree>
    <p:extLst>
      <p:ext uri="{BB962C8B-B14F-4D97-AF65-F5344CB8AC3E}">
        <p14:creationId xmlns:p14="http://schemas.microsoft.com/office/powerpoint/2010/main" val="3793081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995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A_Powerpoint Template_Conferences.pptx" id="{5D863EDE-760D-496E-95FD-1CCCFE544DDE}" vid="{F6B8BF18-C4B0-497A-AFB8-59E3558DDF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181</Words>
  <Application>Microsoft Office PowerPoint</Application>
  <PresentationFormat>Widescreen</PresentationFormat>
  <Paragraphs>55</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Symbol</vt:lpstr>
      <vt:lpstr>Wingdings</vt:lpstr>
      <vt:lpstr>Default Theme</vt:lpstr>
      <vt:lpstr>PowerPoint Presentation</vt:lpstr>
      <vt:lpstr>Disclaimer</vt:lpstr>
      <vt:lpstr>Presentation Guidelines</vt:lpstr>
      <vt:lpstr>Disclosure Statement</vt:lpstr>
      <vt:lpstr>PowerPoint Presentation</vt:lpstr>
      <vt:lpstr>PowerPoint Presentation</vt:lpstr>
    </vt:vector>
  </TitlesOfParts>
  <Company>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Natacha Scholl</dc:creator>
  <cp:lastModifiedBy>Sharon Evans</cp:lastModifiedBy>
  <cp:revision>39</cp:revision>
  <dcterms:created xsi:type="dcterms:W3CDTF">2015-01-21T10:43:32Z</dcterms:created>
  <dcterms:modified xsi:type="dcterms:W3CDTF">2018-02-02T07:38:13Z</dcterms:modified>
</cp:coreProperties>
</file>