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4" r:id="rId4"/>
    <p:sldId id="269" r:id="rId5"/>
    <p:sldId id="265" r:id="rId6"/>
    <p:sldId id="270" r:id="rId7"/>
    <p:sldId id="267" r:id="rId8"/>
    <p:sldId id="261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62" r:id="rId17"/>
    <p:sldId id="268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8" r:id="rId26"/>
    <p:sldId id="290" r:id="rId27"/>
    <p:sldId id="291" r:id="rId28"/>
    <p:sldId id="289" r:id="rId29"/>
    <p:sldId id="284" r:id="rId30"/>
    <p:sldId id="257" r:id="rId31"/>
    <p:sldId id="285" r:id="rId32"/>
    <p:sldId id="286" r:id="rId33"/>
    <p:sldId id="287" r:id="rId34"/>
    <p:sldId id="259" r:id="rId35"/>
    <p:sldId id="26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1"/>
    <a:srgbClr val="427730"/>
    <a:srgbClr val="A51140"/>
    <a:srgbClr val="C75B12"/>
    <a:srgbClr val="5E6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48" d="100"/>
          <a:sy n="48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A730-945F-40BB-8DE8-64D1C568EC45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DB63-CF03-489B-BF9F-E53588E94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1EAFA-716F-45D9-882E-FB86F4D5C242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0A27-4C5F-4E36-A166-BCAF78FEC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75_China_PPT_PPT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Development &amp; The US FDA Approval of Generic Drugs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" name="Flowchart: Data 15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8" name="Rectangle 17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307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307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" name="Flowchart: Data 15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8" name="Rectangle 17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457200" y="274638"/>
            <a:ext cx="6172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9" name="Flowchart: Data 8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1" name="Rectangle 10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Data 11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4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6" name="Flowchart: Data 15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8" name="Rectangle 17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5E6167"/>
                </a:solidFill>
              </a:endParaRPr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5E6167"/>
                </a:solidFill>
              </a:endParaRPr>
            </a:p>
          </p:txBody>
        </p:sp>
      </p:grpSp>
      <p:pic>
        <p:nvPicPr>
          <p:cNvPr id="20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457200" y="274638"/>
            <a:ext cx="6172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9" name="Rectangle 18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21" name="Rectangle 20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Data 21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3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" name="Flowchart: Data 14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7" name="Rectangle 16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Data 17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9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4" name="Flowchart: Data 13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6" name="Rectangle 15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8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7472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5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9" name="Rectangle 18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457200" y="274638"/>
            <a:ext cx="6172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5" name="Group 15"/>
          <p:cNvGrpSpPr/>
          <p:nvPr userDrawn="1"/>
        </p:nvGrpSpPr>
        <p:grpSpPr>
          <a:xfrm>
            <a:off x="152400" y="152400"/>
            <a:ext cx="6889845" cy="838200"/>
            <a:chOff x="152400" y="152400"/>
            <a:chExt cx="6889845" cy="838200"/>
          </a:xfrm>
          <a:solidFill>
            <a:srgbClr val="003591"/>
          </a:solidFill>
        </p:grpSpPr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52400" y="152400"/>
              <a:ext cx="6858000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0"/>
                </a:cxn>
                <a:cxn ang="0">
                  <a:pos x="13346" y="1320"/>
                </a:cxn>
                <a:cxn ang="0">
                  <a:pos x="13840" y="0"/>
                </a:cxn>
                <a:cxn ang="0">
                  <a:pos x="0" y="0"/>
                </a:cxn>
              </a:cxnLst>
              <a:rect l="0" t="0" r="r" b="b"/>
              <a:pathLst>
                <a:path w="13840" h="1320">
                  <a:moveTo>
                    <a:pt x="0" y="0"/>
                  </a:moveTo>
                  <a:lnTo>
                    <a:pt x="0" y="1320"/>
                  </a:lnTo>
                  <a:lnTo>
                    <a:pt x="13346" y="1320"/>
                  </a:lnTo>
                  <a:lnTo>
                    <a:pt x="138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5791200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6902355" y="152400"/>
            <a:ext cx="2089245" cy="838200"/>
            <a:chOff x="6902355" y="152400"/>
            <a:chExt cx="2089245" cy="838200"/>
          </a:xfrm>
          <a:solidFill>
            <a:srgbClr val="5E6167"/>
          </a:solidFill>
        </p:grpSpPr>
        <p:sp>
          <p:nvSpPr>
            <p:cNvPr id="19" name="Rectangle 18"/>
            <p:cNvSpPr/>
            <p:nvPr/>
          </p:nvSpPr>
          <p:spPr>
            <a:xfrm>
              <a:off x="7315200" y="152400"/>
              <a:ext cx="1676400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Data 19"/>
            <p:cNvSpPr/>
            <p:nvPr/>
          </p:nvSpPr>
          <p:spPr>
            <a:xfrm>
              <a:off x="6902355" y="152400"/>
              <a:ext cx="1251045" cy="83820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19" descr="DIALogo_website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357188"/>
            <a:ext cx="1504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457200" y="274638"/>
            <a:ext cx="6172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Drug Information Association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580F-0886-4BEC-82E3-E9319B71EE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8229600" cy="129539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&amp; The US FDA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 of Generic Drugs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286000"/>
            <a:ext cx="47244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n-NO" sz="2400" b="1" dirty="0" smtClean="0">
                <a:solidFill>
                  <a:schemeClr val="bg1"/>
                </a:solidFill>
              </a:rPr>
              <a:t>May 18, 2011 | Beijing, China</a:t>
            </a:r>
          </a:p>
          <a:p>
            <a:pPr>
              <a:buNone/>
            </a:pPr>
            <a:endParaRPr lang="nn-NO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n-NO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n-NO" sz="2400" b="1" smtClean="0">
                <a:solidFill>
                  <a:schemeClr val="bg1"/>
                </a:solidFill>
              </a:rPr>
              <a:t>SHAO Jun</a:t>
            </a:r>
            <a:r>
              <a:rPr lang="nn-NO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n-N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Ph.D.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Regulatory &amp; Legal Requirements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28600" y="12954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Orange Book: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Approved Drug Products with Therapeutic Equivalence Evaluations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 List of drug products approved on the basis of safety and effectiveness by the US FDA under the Federal Food, Drug, and Cosmetic Act.</a:t>
            </a:r>
          </a:p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Patents: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All approved patent numbers and expiration dates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Patents that claim the active ingredients or ingredients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 Drug product patents which include formulation/composition patents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 Use patents for a particular approved indication or method of using the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product</a:t>
            </a:r>
          </a:p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Code (Two-Letter) for Existing Generics: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First letter: if it is bioequivalent; Second letter: Additional information, e.g.,  dosage forms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	Equivalence rating to the innovator product;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	If the first letter is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, no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biostudy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needed for approval (i.e. AA, AN, AO, AP, AT-no problem, AB-demonstrated) - substitutable</a:t>
            </a:r>
          </a:p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		If the first letter 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NOT to be therapeutically equivalent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to other products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(BC, BD, BE, BN, BP, BR, BS, BT, BX, B*).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Regulatory &amp; Legal Requirements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17526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A Certification from ANDA sponsor: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Paragraph I: 	that such patent information has not 				been filed;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78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Paragraph II: 	that such patent has expired;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Paragraph III: 	of the date on which such patent will 				expire, or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Regulatory &amp; Legal Requirements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295400"/>
            <a:ext cx="8458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78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A Certification from ANDA sponsor: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Paragraph IV: 	that such patent is invalid or will not be 					infringed by the manufacturer, use, or 					sale of the new drug for which the 					application is submitted.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78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  <a:tab pos="685800" algn="l"/>
                <a:tab pos="2171700" algn="l"/>
              </a:tabLs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Challenge the listing of the patent;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File a statement that the application for use is not claimed in the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	   	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listed patent;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	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MUST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notify the patent holder of the submission of the ANDA. If the  	  patent hold files an infringement suit within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45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days of the ANDA 	  	  notification, FDA approval for the generic drug is automatically 	  	  postponed for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30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 pitchFamily="18" charset="2"/>
              </a:rPr>
              <a:t> months.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Product Insert Label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09600" y="1295401"/>
            <a:ext cx="8001000" cy="342899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Same” as brand name labeling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 delete portions of labeling protected by patent or exclusivity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May differ in excipients, PK data and how supplied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Should use the newest version available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Should use the label from FDA website &lt;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drugs@FDA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&gt;, rather than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DailyMed</a:t>
            </a:r>
            <a:endParaRPr lang="en-US" sz="33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Side-by-side comparison is required! Sponsor’s label in SPL format may be provided.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Chemistry, Manufacture &amp; Control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1447800"/>
            <a:ext cx="7143750" cy="4470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Components and composition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Manufacturing and controls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Batch formulation and records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Description of facilities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Specs and tests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Packaging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Microbiology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CM&amp;C: Product Development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2954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Decide what product to pursue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Find source of API (DMF w/US FDA),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excipients &amp; packaging materials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3.  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a unit formula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Develop manufacturing process and scale up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Develop, verify and validate analytical methods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Set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product specification-Control Strategy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Manufacture submission batches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Conduct BE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study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or waive  BE study</a:t>
            </a:r>
          </a:p>
          <a:p>
            <a:pPr marL="1028700" marR="0" lvl="1" indent="-685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Prepare CTD/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eCTD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and file with US FDA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248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difference in NDA vs. ANDA Review Process?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0600" y="15240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41363">
              <a:buNone/>
            </a:pPr>
            <a:r>
              <a:rPr lang="en-US" sz="2000" b="0" dirty="0"/>
              <a:t>Brand Name Drug		</a:t>
            </a:r>
            <a:r>
              <a:rPr lang="en-US" sz="2000" b="0" dirty="0" smtClean="0"/>
              <a:t>	Generic </a:t>
            </a:r>
            <a:r>
              <a:rPr lang="en-US" sz="2000" b="0" dirty="0"/>
              <a:t>Drug</a:t>
            </a:r>
          </a:p>
          <a:p>
            <a:pPr defTabSz="741363">
              <a:buNone/>
            </a:pPr>
            <a:r>
              <a:rPr lang="en-US" sz="2000" b="0" u="sng" dirty="0"/>
              <a:t>NDA Requirements		</a:t>
            </a:r>
            <a:r>
              <a:rPr lang="en-US" sz="2000" b="0" u="sng" dirty="0" smtClean="0"/>
              <a:t>	ANDA </a:t>
            </a:r>
            <a:r>
              <a:rPr lang="en-US" sz="2000" b="0" u="sng" dirty="0"/>
              <a:t>Requirements</a:t>
            </a:r>
            <a:endParaRPr lang="en-US" sz="2000" b="0" dirty="0"/>
          </a:p>
          <a:p>
            <a:pPr defTabSz="741363"/>
            <a:endParaRPr lang="en-US" sz="2000" b="0" dirty="0"/>
          </a:p>
          <a:p>
            <a:pPr defTabSz="741363">
              <a:buNone/>
            </a:pPr>
            <a:r>
              <a:rPr lang="en-US" sz="2000" b="0" dirty="0"/>
              <a:t>1.  Chemistry			</a:t>
            </a:r>
            <a:r>
              <a:rPr lang="en-US" sz="2000" b="0" dirty="0" smtClean="0"/>
              <a:t>1</a:t>
            </a:r>
            <a:r>
              <a:rPr lang="en-US" sz="2000" b="0" dirty="0"/>
              <a:t>.  Chemistry</a:t>
            </a:r>
          </a:p>
          <a:p>
            <a:pPr defTabSz="741363">
              <a:buNone/>
            </a:pPr>
            <a:r>
              <a:rPr lang="en-US" sz="2000" b="0" dirty="0"/>
              <a:t>2.  Manufacturing		</a:t>
            </a:r>
            <a:r>
              <a:rPr lang="en-US" sz="2000" b="0" dirty="0" smtClean="0"/>
              <a:t>	2</a:t>
            </a:r>
            <a:r>
              <a:rPr lang="en-US" sz="2000" b="0" dirty="0"/>
              <a:t>.  Manufacturing</a:t>
            </a:r>
          </a:p>
          <a:p>
            <a:pPr defTabSz="741363">
              <a:buNone/>
            </a:pPr>
            <a:r>
              <a:rPr lang="en-US" sz="2000" b="0" dirty="0"/>
              <a:t>3.  Controls				3.  Controls</a:t>
            </a:r>
          </a:p>
          <a:p>
            <a:pPr defTabSz="741363">
              <a:buNone/>
            </a:pPr>
            <a:r>
              <a:rPr lang="en-US" sz="2000" b="0" dirty="0"/>
              <a:t>4.  Labeling				4.  Labeling</a:t>
            </a:r>
          </a:p>
          <a:p>
            <a:pPr defTabSz="741363">
              <a:buNone/>
            </a:pPr>
            <a:r>
              <a:rPr lang="en-US" sz="2000" b="0" dirty="0"/>
              <a:t>5.  </a:t>
            </a:r>
            <a:r>
              <a:rPr lang="en-US" sz="2000" b="0" dirty="0" smtClean="0"/>
              <a:t>Testing &amp; Release</a:t>
            </a:r>
            <a:r>
              <a:rPr lang="en-US" sz="2000" b="0" dirty="0"/>
              <a:t>		</a:t>
            </a:r>
            <a:r>
              <a:rPr lang="en-US" sz="2000" b="0" dirty="0" smtClean="0"/>
              <a:t>5</a:t>
            </a:r>
            <a:r>
              <a:rPr lang="en-US" sz="2000" b="0" dirty="0"/>
              <a:t>.  </a:t>
            </a:r>
            <a:r>
              <a:rPr lang="en-US" sz="2000" b="0" dirty="0" smtClean="0"/>
              <a:t>Testing &amp; Release</a:t>
            </a:r>
            <a:endParaRPr lang="en-US" sz="2000" b="0" dirty="0"/>
          </a:p>
          <a:p>
            <a:pPr defTabSz="741363">
              <a:buNone/>
            </a:pPr>
            <a:r>
              <a:rPr lang="en-US" sz="2000" b="0" dirty="0"/>
              <a:t>6.  Animal Studies</a:t>
            </a:r>
          </a:p>
          <a:p>
            <a:pPr defTabSz="741363">
              <a:buNone/>
            </a:pPr>
            <a:r>
              <a:rPr lang="en-US" sz="2000" b="0" dirty="0"/>
              <a:t>7.  Clinical Studies		</a:t>
            </a:r>
            <a:r>
              <a:rPr lang="en-US" sz="2000" b="0" dirty="0" smtClean="0"/>
              <a:t>	6</a:t>
            </a:r>
            <a:r>
              <a:rPr lang="en-US" sz="2000" b="0" dirty="0"/>
              <a:t>.  Bioequivalence</a:t>
            </a:r>
          </a:p>
          <a:p>
            <a:pPr defTabSz="741363">
              <a:buNone/>
            </a:pPr>
            <a:r>
              <a:rPr lang="en-US" sz="2000" b="0" dirty="0"/>
              <a:t>8.  Bioavailability</a:t>
            </a:r>
            <a:endParaRPr lang="en-US" sz="2000" b="1" dirty="0"/>
          </a:p>
          <a:p>
            <a:pPr defTabSz="741363"/>
            <a:endParaRPr lang="en-US" sz="2000" b="0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200400" y="4648200"/>
            <a:ext cx="1524000" cy="838200"/>
            <a:chOff x="2640" y="2879"/>
            <a:chExt cx="528" cy="528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640" y="2879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640" y="3407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024" y="2879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24" y="3119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248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difference in NDA vs. ANDA Review Process?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33400" y="1371600"/>
            <a:ext cx="8229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NDA Requirements		ANDA Requirements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rgbClr val="FF3300"/>
                </a:solidFill>
              </a:rPr>
              <a:t>Stability data</a:t>
            </a:r>
            <a:r>
              <a:rPr lang="zh-CN" altLang="en-US" sz="2400" b="1" dirty="0">
                <a:solidFill>
                  <a:srgbClr val="FF3300"/>
                </a:solidFill>
                <a:ea typeface="宋体" pitchFamily="2" charset="-122"/>
              </a:rPr>
              <a:t>		</a:t>
            </a:r>
            <a:r>
              <a:rPr lang="en-US" altLang="zh-CN" sz="2400" b="1" dirty="0" smtClean="0">
                <a:solidFill>
                  <a:srgbClr val="FF3300"/>
                </a:solidFill>
                <a:ea typeface="宋体" pitchFamily="2" charset="-122"/>
              </a:rPr>
              <a:t>	Stability </a:t>
            </a:r>
            <a:r>
              <a:rPr lang="en-US" altLang="zh-CN" sz="2400" b="1" dirty="0">
                <a:solidFill>
                  <a:srgbClr val="FF3300"/>
                </a:solidFill>
                <a:ea typeface="宋体" pitchFamily="2" charset="-122"/>
              </a:rPr>
              <a:t>data</a:t>
            </a:r>
            <a:endParaRPr lang="en-US" sz="2400" b="1" dirty="0">
              <a:solidFill>
                <a:srgbClr val="FF3300"/>
              </a:solidFill>
            </a:endParaRPr>
          </a:p>
          <a:p>
            <a:r>
              <a:rPr lang="en-US" sz="2400" dirty="0"/>
              <a:t>    Three batches 		One batch</a:t>
            </a:r>
          </a:p>
          <a:p>
            <a:r>
              <a:rPr lang="en-US" sz="2400" dirty="0"/>
              <a:t>    6 M Accelerated		3 M Accelerated and</a:t>
            </a:r>
          </a:p>
          <a:p>
            <a:r>
              <a:rPr lang="en-US" sz="2400" dirty="0"/>
              <a:t>    12 M Storage		Long-term storage commitment</a:t>
            </a:r>
          </a:p>
          <a:p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b="1" dirty="0">
                <a:solidFill>
                  <a:srgbClr val="FF3300"/>
                </a:solidFill>
              </a:rPr>
              <a:t>Approval Time		Approval Time</a:t>
            </a:r>
          </a:p>
          <a:p>
            <a:r>
              <a:rPr lang="zh-CN" altLang="en-US" sz="2400" dirty="0">
                <a:ea typeface="宋体" pitchFamily="2" charset="-122"/>
              </a:rPr>
              <a:t>   6 </a:t>
            </a:r>
            <a:r>
              <a:rPr lang="en-US" altLang="zh-CN" sz="2400" dirty="0">
                <a:ea typeface="宋体" pitchFamily="2" charset="-122"/>
              </a:rPr>
              <a:t>M for priority		6 M cycle</a:t>
            </a:r>
            <a:r>
              <a:rPr lang="en-US" altLang="zh-CN" sz="2400" dirty="0">
                <a:solidFill>
                  <a:schemeClr val="folHlink"/>
                </a:solidFill>
                <a:ea typeface="宋体" pitchFamily="2" charset="-122"/>
              </a:rPr>
              <a:t>*</a:t>
            </a:r>
          </a:p>
          <a:p>
            <a:r>
              <a:rPr lang="en-US" altLang="zh-CN" sz="2400" dirty="0">
                <a:ea typeface="宋体" pitchFamily="2" charset="-122"/>
              </a:rPr>
              <a:t>   12 M for standard**</a:t>
            </a:r>
          </a:p>
          <a:p>
            <a:endParaRPr lang="en-US" dirty="0"/>
          </a:p>
          <a:p>
            <a:r>
              <a:rPr lang="en-US" altLang="zh-CN" sz="2000" dirty="0">
                <a:solidFill>
                  <a:schemeClr val="tx2"/>
                </a:solidFill>
                <a:ea typeface="宋体" pitchFamily="2" charset="-122"/>
              </a:rPr>
              <a:t>*Median approval times for original ANDA is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18.3 </a:t>
            </a:r>
            <a:r>
              <a:rPr lang="en-US" altLang="zh-CN" sz="2000" dirty="0">
                <a:solidFill>
                  <a:schemeClr val="tx2"/>
                </a:solidFill>
                <a:ea typeface="宋体" pitchFamily="2" charset="-122"/>
              </a:rPr>
              <a:t>months, 17.3 months and 16.3 months for years of 2002, 2003 and 2004 </a:t>
            </a:r>
            <a:r>
              <a:rPr lang="en-US" altLang="zh-CN" sz="2000" dirty="0" smtClean="0">
                <a:solidFill>
                  <a:schemeClr val="tx2"/>
                </a:solidFill>
                <a:ea typeface="宋体" pitchFamily="2" charset="-122"/>
              </a:rPr>
              <a:t>respectively. </a:t>
            </a:r>
            <a:endParaRPr lang="en-US" altLang="zh-CN" sz="2000" dirty="0">
              <a:solidFill>
                <a:schemeClr val="tx2"/>
              </a:solidFill>
              <a:ea typeface="宋体" pitchFamily="2" charset="-122"/>
            </a:endParaRPr>
          </a:p>
          <a:p>
            <a:r>
              <a:rPr lang="en-US" sz="2000" dirty="0">
                <a:solidFill>
                  <a:schemeClr val="tx2"/>
                </a:solidFill>
                <a:ea typeface="宋体" pitchFamily="2" charset="-122"/>
              </a:rPr>
              <a:t>**User fee: 1.5MM.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33400" y="1981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1000" y="51816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 </a:t>
            </a:r>
            <a:fld id="{790E6E95-A38F-4697-A788-FFE418C47DA7}" type="slidenum">
              <a:rPr lang="en-US" sz="1400"/>
              <a:pPr/>
              <a:t>18</a:t>
            </a:fld>
            <a:endParaRPr lang="en-US" sz="1400" dirty="0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96000" cy="636587"/>
          </a:xfrm>
          <a:noFill/>
          <a:ln/>
        </p:spPr>
        <p:txBody>
          <a:bodyPr anchor="ctr"/>
          <a:lstStyle/>
          <a:p>
            <a:r>
              <a:rPr lang="en-US" sz="3200" b="1" dirty="0"/>
              <a:t>Develop A Drug Product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971800"/>
            <a:ext cx="3733800" cy="619125"/>
            <a:chOff x="288" y="2064"/>
            <a:chExt cx="2352" cy="390"/>
          </a:xfrm>
        </p:grpSpPr>
        <p:sp>
          <p:nvSpPr>
            <p:cNvPr id="534534" name="Text Box 6"/>
            <p:cNvSpPr txBox="1">
              <a:spLocks noChangeArrowheads="1"/>
            </p:cNvSpPr>
            <p:nvPr/>
          </p:nvSpPr>
          <p:spPr bwMode="auto">
            <a:xfrm>
              <a:off x="1488" y="2112"/>
              <a:ext cx="1152" cy="233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3810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/>
                <a:t>Formulation</a:t>
              </a:r>
            </a:p>
          </p:txBody>
        </p:sp>
        <p:sp>
          <p:nvSpPr>
            <p:cNvPr id="534535" name="Text Box 7"/>
            <p:cNvSpPr txBox="1">
              <a:spLocks noChangeArrowheads="1"/>
            </p:cNvSpPr>
            <p:nvPr/>
          </p:nvSpPr>
          <p:spPr bwMode="auto">
            <a:xfrm>
              <a:off x="288" y="2064"/>
              <a:ext cx="960" cy="39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3810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600" b="1" dirty="0"/>
                <a:t>Components &amp; Amounts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1371600"/>
            <a:ext cx="4114800" cy="1131888"/>
            <a:chOff x="288" y="1104"/>
            <a:chExt cx="2592" cy="713"/>
          </a:xfrm>
        </p:grpSpPr>
        <p:sp>
          <p:nvSpPr>
            <p:cNvPr id="534537" name="Text Box 9"/>
            <p:cNvSpPr txBox="1">
              <a:spLocks noChangeArrowheads="1"/>
            </p:cNvSpPr>
            <p:nvPr/>
          </p:nvSpPr>
          <p:spPr bwMode="auto">
            <a:xfrm>
              <a:off x="1488" y="1296"/>
              <a:ext cx="1392" cy="28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API Properties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" y="1104"/>
              <a:ext cx="960" cy="713"/>
              <a:chOff x="2256" y="816"/>
              <a:chExt cx="960" cy="713"/>
            </a:xfrm>
          </p:grpSpPr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2256" y="816"/>
                <a:ext cx="960" cy="252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Physical</a:t>
                </a:r>
              </a:p>
            </p:txBody>
          </p:sp>
          <p:sp>
            <p:nvSpPr>
              <p:cNvPr id="534540" name="Text Box 12"/>
              <p:cNvSpPr txBox="1">
                <a:spLocks noChangeArrowheads="1"/>
              </p:cNvSpPr>
              <p:nvPr/>
            </p:nvSpPr>
            <p:spPr bwMode="auto">
              <a:xfrm>
                <a:off x="2256" y="1056"/>
                <a:ext cx="960" cy="252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Chemical</a:t>
                </a:r>
              </a:p>
            </p:txBody>
          </p:sp>
          <p:sp>
            <p:nvSpPr>
              <p:cNvPr id="534541" name="Text Box 13"/>
              <p:cNvSpPr txBox="1">
                <a:spLocks noChangeArrowheads="1"/>
              </p:cNvSpPr>
              <p:nvPr/>
            </p:nvSpPr>
            <p:spPr bwMode="auto">
              <a:xfrm>
                <a:off x="2256" y="1296"/>
                <a:ext cx="960" cy="233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Mechanical</a:t>
                </a: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24400" y="1295400"/>
            <a:ext cx="4191000" cy="1131888"/>
            <a:chOff x="2976" y="1056"/>
            <a:chExt cx="2640" cy="713"/>
          </a:xfrm>
        </p:grpSpPr>
        <p:sp>
          <p:nvSpPr>
            <p:cNvPr id="534543" name="Text Box 15"/>
            <p:cNvSpPr txBox="1">
              <a:spLocks noChangeArrowheads="1"/>
            </p:cNvSpPr>
            <p:nvPr/>
          </p:nvSpPr>
          <p:spPr bwMode="auto">
            <a:xfrm>
              <a:off x="2976" y="1296"/>
              <a:ext cx="1536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 b="1" dirty="0" err="1">
                  <a:solidFill>
                    <a:schemeClr val="bg1"/>
                  </a:solidFill>
                </a:rPr>
                <a:t>Excipient</a:t>
              </a:r>
              <a:r>
                <a:rPr lang="en-US" sz="1800" b="1" dirty="0">
                  <a:solidFill>
                    <a:schemeClr val="bg1"/>
                  </a:solidFill>
                </a:rPr>
                <a:t> Properties</a:t>
              </a: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656" y="1056"/>
              <a:ext cx="960" cy="713"/>
              <a:chOff x="3744" y="816"/>
              <a:chExt cx="960" cy="713"/>
            </a:xfrm>
          </p:grpSpPr>
          <p:sp>
            <p:nvSpPr>
              <p:cNvPr id="534545" name="Text Box 17"/>
              <p:cNvSpPr txBox="1">
                <a:spLocks noChangeArrowheads="1"/>
              </p:cNvSpPr>
              <p:nvPr/>
            </p:nvSpPr>
            <p:spPr bwMode="auto">
              <a:xfrm>
                <a:off x="3744" y="816"/>
                <a:ext cx="960" cy="252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81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Physical</a:t>
                </a:r>
              </a:p>
            </p:txBody>
          </p:sp>
          <p:sp>
            <p:nvSpPr>
              <p:cNvPr id="534546" name="Text Box 18"/>
              <p:cNvSpPr txBox="1">
                <a:spLocks noChangeArrowheads="1"/>
              </p:cNvSpPr>
              <p:nvPr/>
            </p:nvSpPr>
            <p:spPr bwMode="auto">
              <a:xfrm>
                <a:off x="3744" y="1056"/>
                <a:ext cx="960" cy="252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81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Chemical</a:t>
                </a:r>
              </a:p>
            </p:txBody>
          </p:sp>
          <p:sp>
            <p:nvSpPr>
              <p:cNvPr id="534547" name="Text Box 19"/>
              <p:cNvSpPr txBox="1">
                <a:spLocks noChangeArrowheads="1"/>
              </p:cNvSpPr>
              <p:nvPr/>
            </p:nvSpPr>
            <p:spPr bwMode="auto">
              <a:xfrm>
                <a:off x="3744" y="1296"/>
                <a:ext cx="960" cy="23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8100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Mechanical</a:t>
                </a:r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05400" y="2895604"/>
            <a:ext cx="3810000" cy="446088"/>
            <a:chOff x="3216" y="2064"/>
            <a:chExt cx="2400" cy="281"/>
          </a:xfrm>
        </p:grpSpPr>
        <p:sp>
          <p:nvSpPr>
            <p:cNvPr id="534549" name="Text Box 21"/>
            <p:cNvSpPr txBox="1">
              <a:spLocks noChangeArrowheads="1"/>
            </p:cNvSpPr>
            <p:nvPr/>
          </p:nvSpPr>
          <p:spPr bwMode="auto">
            <a:xfrm>
              <a:off x="4656" y="2064"/>
              <a:ext cx="960" cy="21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600" b="1" dirty="0"/>
                <a:t>Process Steps</a:t>
              </a:r>
            </a:p>
          </p:txBody>
        </p:sp>
        <p:sp>
          <p:nvSpPr>
            <p:cNvPr id="534550" name="Text Box 22"/>
            <p:cNvSpPr txBox="1">
              <a:spLocks noChangeArrowheads="1"/>
            </p:cNvSpPr>
            <p:nvPr/>
          </p:nvSpPr>
          <p:spPr bwMode="auto">
            <a:xfrm>
              <a:off x="3216" y="2112"/>
              <a:ext cx="1152" cy="233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/>
                <a:t>Process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209800" y="3429000"/>
            <a:ext cx="5029200" cy="1131888"/>
            <a:chOff x="1440" y="2352"/>
            <a:chExt cx="3168" cy="713"/>
          </a:xfrm>
        </p:grpSpPr>
        <p:sp>
          <p:nvSpPr>
            <p:cNvPr id="534552" name="Text Box 24"/>
            <p:cNvSpPr txBox="1">
              <a:spLocks noChangeArrowheads="1"/>
            </p:cNvSpPr>
            <p:nvPr/>
          </p:nvSpPr>
          <p:spPr bwMode="auto">
            <a:xfrm>
              <a:off x="1440" y="2832"/>
              <a:ext cx="3168" cy="233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33CC33">
                    <a:gamma/>
                    <a:shade val="46275"/>
                    <a:invGamma/>
                  </a:srgbClr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/>
                <a:t>Small-scale Manufacture</a:t>
              </a:r>
            </a:p>
          </p:txBody>
        </p:sp>
        <p:sp>
          <p:nvSpPr>
            <p:cNvPr id="534553" name="Line 25"/>
            <p:cNvSpPr>
              <a:spLocks noChangeShapeType="1"/>
            </p:cNvSpPr>
            <p:nvPr/>
          </p:nvSpPr>
          <p:spPr bwMode="auto">
            <a:xfrm flipH="1">
              <a:off x="3312" y="2352"/>
              <a:ext cx="384" cy="4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54" name="Line 26"/>
            <p:cNvSpPr>
              <a:spLocks noChangeShapeType="1"/>
            </p:cNvSpPr>
            <p:nvPr/>
          </p:nvSpPr>
          <p:spPr bwMode="auto">
            <a:xfrm>
              <a:off x="2064" y="2352"/>
              <a:ext cx="384" cy="48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09800" y="4648200"/>
            <a:ext cx="5029200" cy="903288"/>
            <a:chOff x="1440" y="3072"/>
            <a:chExt cx="3168" cy="569"/>
          </a:xfrm>
        </p:grpSpPr>
        <p:sp>
          <p:nvSpPr>
            <p:cNvPr id="534556" name="Text Box 28"/>
            <p:cNvSpPr txBox="1">
              <a:spLocks noChangeArrowheads="1"/>
            </p:cNvSpPr>
            <p:nvPr/>
          </p:nvSpPr>
          <p:spPr bwMode="auto">
            <a:xfrm>
              <a:off x="1440" y="3408"/>
              <a:ext cx="3168" cy="233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33CC33">
                    <a:gamma/>
                    <a:shade val="46275"/>
                    <a:invGamma/>
                  </a:srgbClr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/>
                <a:t>Scale-up</a:t>
              </a:r>
            </a:p>
          </p:txBody>
        </p:sp>
        <p:sp>
          <p:nvSpPr>
            <p:cNvPr id="534557" name="Line 29"/>
            <p:cNvSpPr>
              <a:spLocks noChangeShapeType="1"/>
            </p:cNvSpPr>
            <p:nvPr/>
          </p:nvSpPr>
          <p:spPr bwMode="auto">
            <a:xfrm>
              <a:off x="2976" y="3072"/>
              <a:ext cx="0" cy="33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352800" y="2133600"/>
            <a:ext cx="2133600" cy="838200"/>
            <a:chOff x="2112" y="1344"/>
            <a:chExt cx="1344" cy="528"/>
          </a:xfrm>
        </p:grpSpPr>
        <p:sp>
          <p:nvSpPr>
            <p:cNvPr id="534559" name="Line 31"/>
            <p:cNvSpPr>
              <a:spLocks noChangeShapeType="1"/>
            </p:cNvSpPr>
            <p:nvPr/>
          </p:nvSpPr>
          <p:spPr bwMode="auto">
            <a:xfrm>
              <a:off x="2400" y="1344"/>
              <a:ext cx="1056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0" name="Line 32"/>
            <p:cNvSpPr>
              <a:spLocks noChangeShapeType="1"/>
            </p:cNvSpPr>
            <p:nvPr/>
          </p:nvSpPr>
          <p:spPr bwMode="auto">
            <a:xfrm>
              <a:off x="2112" y="1344"/>
              <a:ext cx="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581400" y="2133600"/>
            <a:ext cx="2590800" cy="838200"/>
            <a:chOff x="2304" y="1584"/>
            <a:chExt cx="1632" cy="528"/>
          </a:xfrm>
        </p:grpSpPr>
        <p:sp>
          <p:nvSpPr>
            <p:cNvPr id="534562" name="Line 34"/>
            <p:cNvSpPr>
              <a:spLocks noChangeShapeType="1"/>
            </p:cNvSpPr>
            <p:nvPr/>
          </p:nvSpPr>
          <p:spPr bwMode="auto">
            <a:xfrm>
              <a:off x="3936" y="1584"/>
              <a:ext cx="0" cy="52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3" name="Line 35"/>
            <p:cNvSpPr>
              <a:spLocks noChangeShapeType="1"/>
            </p:cNvSpPr>
            <p:nvPr/>
          </p:nvSpPr>
          <p:spPr bwMode="auto">
            <a:xfrm flipH="1">
              <a:off x="2304" y="1632"/>
              <a:ext cx="1248" cy="48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1295400" y="3810000"/>
            <a:ext cx="6781800" cy="1600200"/>
            <a:chOff x="864" y="2544"/>
            <a:chExt cx="4272" cy="1008"/>
          </a:xfrm>
        </p:grpSpPr>
        <p:sp>
          <p:nvSpPr>
            <p:cNvPr id="534565" name="Line 37"/>
            <p:cNvSpPr>
              <a:spLocks noChangeShapeType="1"/>
            </p:cNvSpPr>
            <p:nvPr/>
          </p:nvSpPr>
          <p:spPr bwMode="auto">
            <a:xfrm>
              <a:off x="4608" y="3552"/>
              <a:ext cx="528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6" name="Line 38"/>
            <p:cNvSpPr>
              <a:spLocks noChangeShapeType="1"/>
            </p:cNvSpPr>
            <p:nvPr/>
          </p:nvSpPr>
          <p:spPr bwMode="auto">
            <a:xfrm>
              <a:off x="4608" y="2976"/>
              <a:ext cx="288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7" name="Line 39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8" name="Line 40"/>
            <p:cNvSpPr>
              <a:spLocks noChangeShapeType="1"/>
            </p:cNvSpPr>
            <p:nvPr/>
          </p:nvSpPr>
          <p:spPr bwMode="auto">
            <a:xfrm>
              <a:off x="864" y="3552"/>
              <a:ext cx="576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69" name="Line 41"/>
            <p:cNvSpPr>
              <a:spLocks noChangeShapeType="1"/>
            </p:cNvSpPr>
            <p:nvPr/>
          </p:nvSpPr>
          <p:spPr bwMode="auto">
            <a:xfrm flipV="1">
              <a:off x="864" y="2688"/>
              <a:ext cx="0" cy="864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70" name="Line 42"/>
            <p:cNvSpPr>
              <a:spLocks noChangeShapeType="1"/>
            </p:cNvSpPr>
            <p:nvPr/>
          </p:nvSpPr>
          <p:spPr bwMode="auto">
            <a:xfrm flipV="1">
              <a:off x="5136" y="2688"/>
              <a:ext cx="0" cy="864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71" name="Line 43"/>
            <p:cNvSpPr>
              <a:spLocks noChangeShapeType="1"/>
            </p:cNvSpPr>
            <p:nvPr/>
          </p:nvSpPr>
          <p:spPr bwMode="auto">
            <a:xfrm flipV="1">
              <a:off x="4896" y="2544"/>
              <a:ext cx="0" cy="43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4572" name="Line 44"/>
            <p:cNvSpPr>
              <a:spLocks noChangeShapeType="1"/>
            </p:cNvSpPr>
            <p:nvPr/>
          </p:nvSpPr>
          <p:spPr bwMode="auto">
            <a:xfrm flipV="1">
              <a:off x="1104" y="2592"/>
              <a:ext cx="0" cy="384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2286000" y="5638800"/>
            <a:ext cx="5029200" cy="903288"/>
            <a:chOff x="1440" y="3072"/>
            <a:chExt cx="3168" cy="569"/>
          </a:xfrm>
        </p:grpSpPr>
        <p:sp>
          <p:nvSpPr>
            <p:cNvPr id="534575" name="Text Box 47"/>
            <p:cNvSpPr txBox="1">
              <a:spLocks noChangeArrowheads="1"/>
            </p:cNvSpPr>
            <p:nvPr/>
          </p:nvSpPr>
          <p:spPr bwMode="auto">
            <a:xfrm>
              <a:off x="1440" y="3408"/>
              <a:ext cx="3168" cy="233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33CC33">
                    <a:gamma/>
                    <a:shade val="46275"/>
                    <a:invGamma/>
                  </a:srgbClr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/>
                <a:t>Validation &amp; Commercialization</a:t>
              </a:r>
            </a:p>
          </p:txBody>
        </p:sp>
        <p:sp>
          <p:nvSpPr>
            <p:cNvPr id="534576" name="Line 48"/>
            <p:cNvSpPr>
              <a:spLocks noChangeShapeType="1"/>
            </p:cNvSpPr>
            <p:nvPr/>
          </p:nvSpPr>
          <p:spPr bwMode="auto">
            <a:xfrm>
              <a:off x="2976" y="3072"/>
              <a:ext cx="0" cy="33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CM&amp;C: Quality by Design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90600" y="1676400"/>
            <a:ext cx="7391400" cy="2971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kern="0" dirty="0">
                <a:solidFill>
                  <a:srgbClr val="E20000"/>
                </a:solidFill>
                <a:latin typeface="+mn-lt"/>
              </a:rPr>
              <a:t>The short version…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>
              <a:solidFill>
                <a:srgbClr val="E2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kern="0" dirty="0" err="1">
                <a:latin typeface="+mn-lt"/>
              </a:rPr>
              <a:t>QbD</a:t>
            </a:r>
            <a:r>
              <a:rPr lang="en-US" sz="2800" kern="0" dirty="0">
                <a:latin typeface="+mn-lt"/>
              </a:rPr>
              <a:t> is a systematic, science-driven, knowledge and risk based approach to developing, manufacturing and controlling pharmaceutical products throughout their lifecycle.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172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Text Box 2056"/>
          <p:cNvSpPr txBox="1">
            <a:spLocks noChangeArrowheads="1"/>
          </p:cNvSpPr>
          <p:nvPr/>
        </p:nvSpPr>
        <p:spPr bwMode="auto">
          <a:xfrm>
            <a:off x="533400" y="1600200"/>
            <a:ext cx="7848600" cy="32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013" tIns="39507" rIns="79013" bIns="39507">
            <a:spAutoFit/>
          </a:bodyPr>
          <a:lstStyle/>
          <a:p>
            <a:pPr algn="l" defTabSz="790575">
              <a:lnSpc>
                <a:spcPct val="100000"/>
              </a:lnSpc>
              <a:spcBef>
                <a:spcPct val="250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800" b="1" dirty="0" smtClean="0">
                <a:ea typeface="宋体" pitchFamily="2" charset="-122"/>
              </a:rPr>
              <a:t> </a:t>
            </a:r>
            <a:r>
              <a:rPr lang="en-US" sz="2800" b="1" dirty="0" smtClean="0"/>
              <a:t>About </a:t>
            </a:r>
            <a:r>
              <a:rPr lang="en-US" sz="2800" b="1" dirty="0"/>
              <a:t>Generic Drugs</a:t>
            </a:r>
          </a:p>
          <a:p>
            <a:pPr algn="l" defTabSz="790575">
              <a:lnSpc>
                <a:spcPct val="100000"/>
              </a:lnSpc>
              <a:spcBef>
                <a:spcPct val="25000"/>
              </a:spcBef>
              <a:buFontTx/>
              <a:buChar char="•"/>
              <a:tabLst>
                <a:tab pos="342900" algn="l"/>
              </a:tabLst>
            </a:pPr>
            <a:r>
              <a:rPr lang="en-US" sz="2800" b="1" dirty="0"/>
              <a:t> </a:t>
            </a:r>
            <a:r>
              <a:rPr lang="en-US" altLang="zh-CN" sz="2800" b="1" dirty="0">
                <a:ea typeface="宋体" pitchFamily="2" charset="-122"/>
              </a:rPr>
              <a:t>	</a:t>
            </a:r>
            <a:r>
              <a:rPr lang="en-US" sz="2800" b="1" dirty="0"/>
              <a:t>Business Strategy for Generic Drugs </a:t>
            </a:r>
            <a:endParaRPr lang="en-US" altLang="zh-CN" sz="2800" b="1" dirty="0">
              <a:ea typeface="宋体" pitchFamily="2" charset="-122"/>
            </a:endParaRPr>
          </a:p>
          <a:p>
            <a:pPr algn="l" defTabSz="790575">
              <a:lnSpc>
                <a:spcPct val="100000"/>
              </a:lnSpc>
              <a:spcBef>
                <a:spcPct val="25000"/>
              </a:spcBef>
              <a:buFontTx/>
              <a:buChar char="•"/>
              <a:tabLst>
                <a:tab pos="342900" algn="l"/>
              </a:tabLst>
            </a:pPr>
            <a:r>
              <a:rPr lang="en-US" altLang="zh-CN" sz="2800" b="1" dirty="0">
                <a:ea typeface="宋体" pitchFamily="2" charset="-122"/>
              </a:rPr>
              <a:t>	</a:t>
            </a:r>
            <a:r>
              <a:rPr lang="en-US" sz="2800" b="1" dirty="0"/>
              <a:t>Generic Drug Product Development</a:t>
            </a:r>
          </a:p>
          <a:p>
            <a:pPr algn="l" defTabSz="790575">
              <a:lnSpc>
                <a:spcPct val="100000"/>
              </a:lnSpc>
              <a:spcBef>
                <a:spcPct val="25000"/>
              </a:spcBef>
              <a:buFontTx/>
              <a:buChar char="•"/>
              <a:tabLst>
                <a:tab pos="342900" algn="l"/>
              </a:tabLst>
            </a:pPr>
            <a:r>
              <a:rPr lang="en-US" sz="2800" b="1" dirty="0"/>
              <a:t> </a:t>
            </a:r>
            <a:r>
              <a:rPr lang="en-US" altLang="zh-CN" sz="2800" b="1" dirty="0">
                <a:ea typeface="宋体" pitchFamily="2" charset="-122"/>
              </a:rPr>
              <a:t>	</a:t>
            </a:r>
            <a:r>
              <a:rPr lang="en-US" sz="2800" b="1" dirty="0"/>
              <a:t>Generic Drug Approval Process</a:t>
            </a:r>
          </a:p>
          <a:p>
            <a:pPr algn="l" defTabSz="790575">
              <a:lnSpc>
                <a:spcPct val="100000"/>
              </a:lnSpc>
              <a:spcBef>
                <a:spcPct val="25000"/>
              </a:spcBef>
              <a:buFontTx/>
              <a:buChar char="•"/>
              <a:tabLst>
                <a:tab pos="342900" algn="l"/>
              </a:tabLst>
            </a:pPr>
            <a:r>
              <a:rPr lang="en-US" altLang="zh-CN" sz="2800" b="1" dirty="0">
                <a:ea typeface="宋体" pitchFamily="2" charset="-122"/>
              </a:rPr>
              <a:t>	</a:t>
            </a:r>
            <a:r>
              <a:rPr lang="en-US" sz="2800" b="1" dirty="0"/>
              <a:t>Question-Based </a:t>
            </a:r>
            <a:r>
              <a:rPr lang="en-US" sz="2800" b="1" dirty="0" smtClean="0"/>
              <a:t>Review</a:t>
            </a:r>
            <a:endParaRPr lang="en-US" sz="2800" b="1" dirty="0"/>
          </a:p>
          <a:p>
            <a:pPr algn="l" defTabSz="790575">
              <a:lnSpc>
                <a:spcPct val="100000"/>
              </a:lnSpc>
              <a:spcBef>
                <a:spcPct val="25000"/>
              </a:spcBef>
              <a:buFontTx/>
              <a:buChar char="•"/>
              <a:tabLst>
                <a:tab pos="342900" algn="l"/>
              </a:tabLst>
            </a:pPr>
            <a:r>
              <a:rPr lang="en-US" sz="2800" b="1" dirty="0"/>
              <a:t> </a:t>
            </a:r>
            <a:r>
              <a:rPr lang="en-US" altLang="zh-CN" sz="2800" b="1" dirty="0">
                <a:ea typeface="宋体" pitchFamily="2" charset="-122"/>
              </a:rPr>
              <a:t>	</a:t>
            </a:r>
            <a:r>
              <a:rPr lang="en-US" sz="2800" b="1" dirty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CM&amp;C: Quality by Design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CM&amp;C: Linkage between Q8, Q9 &amp; Q10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152400" y="1600200"/>
            <a:ext cx="2057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Formulation</a:t>
            </a:r>
          </a:p>
          <a:p>
            <a:pPr algn="ctr"/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743200" y="1447800"/>
            <a:ext cx="990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</a:p>
          <a:p>
            <a:pPr algn="ctr"/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15" name="12-Point Star 14"/>
          <p:cNvSpPr/>
          <p:nvPr/>
        </p:nvSpPr>
        <p:spPr>
          <a:xfrm>
            <a:off x="5943600" y="1219200"/>
            <a:ext cx="2895600" cy="1752600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Monitoring/</a:t>
            </a:r>
          </a:p>
          <a:p>
            <a:pPr algn="ctr"/>
            <a:r>
              <a:rPr lang="en-US" dirty="0" smtClean="0"/>
              <a:t>Continuous Verification</a:t>
            </a:r>
            <a:endParaRPr lang="en-US" dirty="0"/>
          </a:p>
        </p:txBody>
      </p:sp>
      <p:sp>
        <p:nvSpPr>
          <p:cNvPr id="16" name="Flowchart: Document 15"/>
          <p:cNvSpPr/>
          <p:nvPr/>
        </p:nvSpPr>
        <p:spPr>
          <a:xfrm>
            <a:off x="4191000" y="1524000"/>
            <a:ext cx="1219200" cy="91440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04800" y="3276600"/>
            <a:ext cx="8839200" cy="2895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1" kern="0" dirty="0" smtClean="0">
                <a:solidFill>
                  <a:srgbClr val="E20000"/>
                </a:solidFill>
              </a:rPr>
              <a:t>   ICH Q8(R) Pharmaceutical Dev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800" kern="0" dirty="0" smtClean="0">
              <a:solidFill>
                <a:srgbClr val="E2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kern="0" dirty="0" smtClean="0">
                <a:solidFill>
                  <a:srgbClr val="E20000"/>
                </a:solidFill>
              </a:rPr>
              <a:t>				</a:t>
            </a:r>
            <a:r>
              <a:rPr lang="en-US" sz="2000" b="1" kern="0" dirty="0" smtClean="0">
                <a:solidFill>
                  <a:srgbClr val="E20000"/>
                </a:solidFill>
              </a:rPr>
              <a:t>ICH Q9 Quality Risk </a:t>
            </a:r>
            <a:r>
              <a:rPr lang="en-US" sz="2000" b="1" kern="0" dirty="0" err="1" smtClean="0">
                <a:solidFill>
                  <a:srgbClr val="E20000"/>
                </a:solidFill>
              </a:rPr>
              <a:t>Mngmnt</a:t>
            </a:r>
            <a:endParaRPr lang="en-US" sz="2000" b="1" kern="0" dirty="0" smtClean="0">
              <a:solidFill>
                <a:srgbClr val="E2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000" b="1" kern="0" dirty="0" smtClean="0">
              <a:solidFill>
                <a:srgbClr val="E2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000" b="1" kern="0" dirty="0" smtClean="0">
                <a:solidFill>
                  <a:srgbClr val="E20000"/>
                </a:solidFill>
              </a:rPr>
              <a:t>				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000" b="1" kern="0" dirty="0" smtClean="0">
                <a:solidFill>
                  <a:srgbClr val="E20000"/>
                </a:solidFill>
              </a:rPr>
              <a:t>					ICH Q10 Pharmaceutical Quality System </a:t>
            </a:r>
            <a:endParaRPr lang="en-US" sz="2000" b="1" kern="0" dirty="0">
              <a:solidFill>
                <a:srgbClr val="E20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1000" y="3733800"/>
            <a:ext cx="4495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" y="4876800"/>
            <a:ext cx="853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8600" y="5943600"/>
            <a:ext cx="4800600" cy="1588"/>
          </a:xfrm>
          <a:prstGeom prst="straightConnector1">
            <a:avLst/>
          </a:prstGeom>
          <a:ln>
            <a:solidFill>
              <a:srgbClr val="003591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3733800" y="1981200"/>
            <a:ext cx="4572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5410200" y="1828800"/>
            <a:ext cx="838200" cy="228600"/>
          </a:xfrm>
          <a:prstGeom prst="left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2133600" y="1905000"/>
            <a:ext cx="609600" cy="30480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QbD</a:t>
            </a:r>
            <a:r>
              <a:rPr lang="en-US" sz="2800" dirty="0" smtClean="0"/>
              <a:t>: Design Space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743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1000" y="990600"/>
            <a:ext cx="8534400" cy="4475163"/>
          </a:xfrm>
          <a:prstGeom prst="rect">
            <a:avLst/>
          </a:prstGeom>
        </p:spPr>
        <p:txBody>
          <a:bodyPr vert="horz" lIns="0" tIns="0" rIns="109728" bIns="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Multidimensional combination and interaction of input variables (e.g., material attributes) and process parameters demonstrated to provide assurance of 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QbD</a:t>
            </a:r>
            <a:r>
              <a:rPr lang="en-US" sz="2800" dirty="0" smtClean="0"/>
              <a:t>: CMA &amp; CPP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Critical Material Attribute (CMA)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physical, chemical, biological or microbiological property or characteristic of a material that should be within an appropriate limit, range, or distribution to ensure the desired product 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Critical Process Parameter (CPP)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process parameter whose variability has an impact on a critical quality attribute and therefore should be monitored or controlled to ensure the process produces the desired 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fld id="{F49B07CC-8401-4419-A3DC-B760D4FA305E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 anchor="ctr"/>
          <a:lstStyle/>
          <a:p>
            <a:pPr>
              <a:tabLst>
                <a:tab pos="2119313" algn="l"/>
              </a:tabLst>
            </a:pPr>
            <a:r>
              <a:rPr lang="en-US"/>
              <a:t>CMAs and CPPs: an Example</a:t>
            </a: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176213" y="3641725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800" b="1"/>
              <a:t>Mixing</a:t>
            </a:r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2743200" y="3565525"/>
            <a:ext cx="2514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3000" b="1"/>
              <a:t>Compression</a:t>
            </a:r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1319213" y="3946525"/>
            <a:ext cx="1423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8" name="Text Box 8"/>
          <p:cNvSpPr txBox="1">
            <a:spLocks noChangeArrowheads="1"/>
          </p:cNvSpPr>
          <p:nvPr/>
        </p:nvSpPr>
        <p:spPr bwMode="auto">
          <a:xfrm>
            <a:off x="1266825" y="4556125"/>
            <a:ext cx="219075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Material Attributes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Before Compression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/>
              <a:t>Blend uniformity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/>
              <a:t>Particle size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/>
              <a:t>Density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/>
              <a:t>Moisture 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/>
              <a:t>Flow Properties</a:t>
            </a:r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3452813" y="4330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endParaRPr lang="en-US" sz="1800" b="1"/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2667000" y="12954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Process Parameters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Speed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Forces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Depth of fill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Punch penetration depth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Room Moisture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Feeder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Hopper</a:t>
            </a:r>
          </a:p>
        </p:txBody>
      </p:sp>
      <p:sp>
        <p:nvSpPr>
          <p:cNvPr id="537611" name="Line 11"/>
          <p:cNvSpPr>
            <a:spLocks noChangeShapeType="1"/>
          </p:cNvSpPr>
          <p:nvPr/>
        </p:nvSpPr>
        <p:spPr bwMode="auto">
          <a:xfrm>
            <a:off x="5257800" y="3870325"/>
            <a:ext cx="19288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12" name="Text Box 12"/>
          <p:cNvSpPr txBox="1">
            <a:spLocks noChangeArrowheads="1"/>
          </p:cNvSpPr>
          <p:nvPr/>
        </p:nvSpPr>
        <p:spPr bwMode="auto">
          <a:xfrm>
            <a:off x="4367213" y="42513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endParaRPr lang="en-US" sz="1200" b="1"/>
          </a:p>
        </p:txBody>
      </p:sp>
      <p:sp>
        <p:nvSpPr>
          <p:cNvPr id="537613" name="Text Box 13"/>
          <p:cNvSpPr txBox="1">
            <a:spLocks noChangeArrowheads="1"/>
          </p:cNvSpPr>
          <p:nvPr/>
        </p:nvSpPr>
        <p:spPr bwMode="auto">
          <a:xfrm>
            <a:off x="5181600" y="4343400"/>
            <a:ext cx="1808893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Material Attributes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FF0000"/>
                </a:solidFill>
              </a:rPr>
              <a:t>After Compression</a:t>
            </a:r>
            <a:endParaRPr lang="en-US" sz="1600" b="1" dirty="0"/>
          </a:p>
          <a:p>
            <a:pPr eaLnBrk="1" hangingPunct="1">
              <a:lnSpc>
                <a:spcPct val="100000"/>
              </a:lnSpc>
            </a:pPr>
            <a:r>
              <a:rPr lang="en-US" sz="1600" b="1" dirty="0" smtClean="0"/>
              <a:t>Tablet weight</a:t>
            </a:r>
            <a:endParaRPr lang="en-US" sz="1600" b="1" dirty="0"/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Breaking strength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 smtClean="0"/>
              <a:t>Thickness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 smtClean="0"/>
              <a:t>UDU</a:t>
            </a:r>
            <a:endParaRPr lang="en-US" sz="1600" b="1" dirty="0"/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Solid fraction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Friability</a:t>
            </a:r>
          </a:p>
          <a:p>
            <a:pPr eaLnBrk="1" hangingPunct="1">
              <a:lnSpc>
                <a:spcPct val="100000"/>
              </a:lnSpc>
            </a:pPr>
            <a:r>
              <a:rPr lang="en-US" sz="1600" b="1" dirty="0"/>
              <a:t>Appearance</a:t>
            </a:r>
          </a:p>
        </p:txBody>
      </p:sp>
      <p:sp>
        <p:nvSpPr>
          <p:cNvPr id="537614" name="Text Box 14"/>
          <p:cNvSpPr txBox="1">
            <a:spLocks noChangeArrowheads="1"/>
          </p:cNvSpPr>
          <p:nvPr/>
        </p:nvSpPr>
        <p:spPr bwMode="auto">
          <a:xfrm>
            <a:off x="7262813" y="3157538"/>
            <a:ext cx="1697037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Identity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Assay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Purity/Impurity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Dissolution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b="1">
                <a:solidFill>
                  <a:srgbClr val="FF0000"/>
                </a:solidFill>
              </a:rPr>
              <a:t>(Disintegration)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191834F4-E037-401B-89B9-D98638F10DC2}" type="slidenum">
              <a:rPr lang="en-US"/>
              <a:pPr/>
              <a:t>25</a:t>
            </a:fld>
            <a:endParaRPr lang="en-US"/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1039813" y="3429000"/>
            <a:ext cx="72723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85800" y="1524000"/>
            <a:ext cx="741203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100000"/>
              </a:lnSpc>
              <a:spcBef>
                <a:spcPct val="20000"/>
              </a:spcBef>
              <a:buClr>
                <a:srgbClr val="FF0033"/>
              </a:buClr>
              <a:buFont typeface="Wingdings" pitchFamily="2" charset="2"/>
              <a:buChar char="n"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923925"/>
          </a:xfrm>
          <a:noFill/>
          <a:ln/>
        </p:spPr>
        <p:txBody>
          <a:bodyPr anchor="ctr"/>
          <a:lstStyle/>
          <a:p>
            <a:r>
              <a:rPr lang="en-US" sz="3200" b="1" dirty="0" smtClean="0"/>
              <a:t>Bioequivalence</a:t>
            </a:r>
            <a:endParaRPr lang="en-US" sz="32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1600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457200" algn="l"/>
                <a:tab pos="800100" algn="l"/>
              </a:tabLst>
              <a:defRPr/>
            </a:pPr>
            <a:r>
              <a:rPr lang="en-US" altLang="ja-JP" sz="2400" b="1" dirty="0">
                <a:solidFill>
                  <a:srgbClr val="FF9933"/>
                </a:solidFill>
                <a:latin typeface="Arial Unicode MS" pitchFamily="34" charset="-128"/>
                <a:ea typeface="Arial Unicode MS" pitchFamily="34" charset="-128"/>
              </a:rPr>
              <a:t>A generic drug is considered to be bioequivalent to the RLD if: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457200" algn="l"/>
                <a:tab pos="800100" algn="l"/>
              </a:tabLst>
              <a:defRPr/>
            </a:pPr>
            <a:r>
              <a:rPr lang="en-US" altLang="ja-JP" sz="2400" b="1" dirty="0">
                <a:solidFill>
                  <a:srgbClr val="FF9933"/>
                </a:solidFill>
                <a:latin typeface="Arial Unicode MS" pitchFamily="34" charset="-128"/>
                <a:ea typeface="Arial Unicode MS" pitchFamily="34" charset="-128"/>
              </a:rPr>
              <a:t/>
            </a:r>
            <a:br>
              <a:rPr lang="en-US" altLang="ja-JP" sz="2400" b="1" dirty="0">
                <a:solidFill>
                  <a:srgbClr val="FF9933"/>
                </a:solidFill>
                <a:latin typeface="Arial Unicode MS" pitchFamily="34" charset="-128"/>
                <a:ea typeface="Arial Unicode MS" pitchFamily="34" charset="-128"/>
              </a:rPr>
            </a:br>
            <a:r>
              <a:rPr lang="en-US" altLang="ja-JP" sz="2400" dirty="0">
                <a:latin typeface="Arial Unicode MS" pitchFamily="34" charset="-128"/>
                <a:ea typeface="Arial Unicode MS" pitchFamily="34" charset="-128"/>
              </a:rPr>
              <a:t>	</a:t>
            </a:r>
            <a:r>
              <a:rPr lang="en-US" altLang="ja-JP" sz="2400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	the rate and extent of absorption </a:t>
            </a:r>
            <a:r>
              <a:rPr lang="en-US" altLang="ja-JP" sz="24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do not  </a:t>
            </a:r>
            <a:r>
              <a:rPr lang="en-US" altLang="ja-JP" sz="2400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show a significant difference from the listed drug, or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457200" algn="l"/>
                <a:tab pos="800100" algn="l"/>
              </a:tabLst>
              <a:defRPr/>
            </a:pPr>
            <a:r>
              <a:rPr lang="en-US" altLang="ja-JP" sz="2400" dirty="0">
                <a:latin typeface="Arial Unicode MS" pitchFamily="34" charset="-128"/>
                <a:ea typeface="Arial Unicode MS" pitchFamily="34" charset="-128"/>
              </a:rPr>
              <a:t/>
            </a:r>
            <a:br>
              <a:rPr lang="en-US" altLang="ja-JP" sz="2400" dirty="0">
                <a:latin typeface="Arial Unicode MS" pitchFamily="34" charset="-128"/>
                <a:ea typeface="Arial Unicode MS" pitchFamily="34" charset="-128"/>
              </a:rPr>
            </a:br>
            <a:r>
              <a:rPr lang="en-US" altLang="ja-JP" sz="2400" dirty="0">
                <a:latin typeface="Arial Unicode MS" pitchFamily="34" charset="-128"/>
                <a:ea typeface="Arial Unicode MS" pitchFamily="34" charset="-128"/>
              </a:rPr>
              <a:t>	</a:t>
            </a:r>
            <a:r>
              <a:rPr lang="en-US" altLang="ja-JP" sz="2400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	the extent of absorption </a:t>
            </a:r>
            <a:r>
              <a:rPr lang="en-US" altLang="ja-JP" sz="24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does not  </a:t>
            </a:r>
            <a:r>
              <a:rPr lang="en-US" altLang="ja-JP" sz="2400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show a significant difference and any difference in rate is intentional or </a:t>
            </a:r>
            <a:r>
              <a:rPr lang="en-US" altLang="ja-JP" sz="24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not</a:t>
            </a:r>
            <a:r>
              <a:rPr lang="en-US" altLang="ja-JP" sz="2400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>  medically significant</a:t>
            </a:r>
            <a:r>
              <a:rPr lang="en-US" altLang="ja-JP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  <a:t/>
            </a:r>
            <a:br>
              <a:rPr lang="en-US" altLang="ja-JP" dirty="0">
                <a:latin typeface="Arial Unicode MS" pitchFamily="34" charset="-128"/>
                <a:ea typeface="Arial Unicode MS" pitchFamily="34" charset="-128"/>
                <a:sym typeface="Symbol" pitchFamily="18" charset="2"/>
              </a:rPr>
            </a:br>
            <a:endParaRPr lang="en-US" altLang="ja-JP" dirty="0">
              <a:latin typeface="Arial Unicode MS" pitchFamily="34" charset="-128"/>
              <a:ea typeface="Arial Unicode MS" pitchFamily="34" charset="-128"/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457200" algn="l"/>
                <a:tab pos="800100" algn="l"/>
              </a:tabLst>
              <a:defRPr/>
            </a:pPr>
            <a:endParaRPr lang="en-US" altLang="ja-JP" b="1" dirty="0">
              <a:solidFill>
                <a:srgbClr val="FF0066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895350"/>
          </a:xfrm>
          <a:noFill/>
        </p:spPr>
        <p:txBody>
          <a:bodyPr lIns="0" tIns="0" rIns="0" bIns="54864" anchor="b"/>
          <a:lstStyle/>
          <a:p>
            <a:pPr eaLnBrk="1" hangingPunct="1"/>
            <a:r>
              <a:rPr lang="en-US" sz="3600" b="1" dirty="0" smtClean="0">
                <a:solidFill>
                  <a:srgbClr val="FF3300"/>
                </a:solidFill>
              </a:rPr>
              <a:t>What is Bioequivalence?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6868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D3F97CA5-3ADA-4F2C-98FF-BFA2356BAAE5}" type="slidenum">
              <a:rPr lang="en-US"/>
              <a:pPr/>
              <a:t>27</a:t>
            </a:fld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94638" cy="990600"/>
          </a:xfrm>
          <a:noFill/>
          <a:ln/>
        </p:spPr>
        <p:txBody>
          <a:bodyPr anchor="ctr"/>
          <a:lstStyle/>
          <a:p>
            <a:r>
              <a:rPr lang="en-US" b="1" dirty="0"/>
              <a:t>Bioequivalence Criteria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(Two One-sided Tests Procedure)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391400" cy="4302125"/>
          </a:xfrm>
          <a:noFill/>
          <a:ln/>
        </p:spPr>
        <p:txBody>
          <a:bodyPr/>
          <a:lstStyle/>
          <a:p>
            <a:r>
              <a:rPr lang="en-US"/>
              <a:t>AUC and Cmax</a:t>
            </a:r>
          </a:p>
          <a:p>
            <a:pPr lvl="1"/>
            <a:r>
              <a:rPr lang="en-US"/>
              <a:t>90% Confidence Intervals (CI) must fit between 80%-125%</a:t>
            </a: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609600" y="3048000"/>
            <a:ext cx="754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95338" lvl="2" indent="-220663" algn="l">
              <a:spcBef>
                <a:spcPct val="25000"/>
              </a:spcBef>
              <a:buFontTx/>
              <a:buChar char="–"/>
            </a:pPr>
            <a:r>
              <a:rPr lang="en-US" sz="2000"/>
              <a:t>Test (T) is not significantly less than reference</a:t>
            </a:r>
          </a:p>
          <a:p>
            <a:pPr marL="795338" lvl="2" indent="-220663" algn="l">
              <a:spcBef>
                <a:spcPct val="25000"/>
              </a:spcBef>
              <a:buFontTx/>
              <a:buChar char="–"/>
            </a:pPr>
            <a:r>
              <a:rPr lang="en-US" sz="2000"/>
              <a:t>Reference (R) is not significantly less than test</a:t>
            </a:r>
          </a:p>
          <a:p>
            <a:pPr marL="795338" lvl="2" indent="-220663" algn="l">
              <a:spcBef>
                <a:spcPct val="25000"/>
              </a:spcBef>
              <a:buFontTx/>
              <a:buChar char="–"/>
            </a:pPr>
            <a:r>
              <a:rPr lang="en-US" sz="2000"/>
              <a:t>Significant difference is 20% (</a:t>
            </a:r>
            <a:r>
              <a:rPr lang="en-US" sz="2000">
                <a:sym typeface="Symbol" pitchFamily="18" charset="2"/>
              </a:rPr>
              <a:t></a:t>
            </a:r>
            <a:r>
              <a:rPr lang="en-US" sz="2000"/>
              <a:t> = 0.05 significance level)</a:t>
            </a:r>
          </a:p>
          <a:p>
            <a:pPr marL="1252538" lvl="3" indent="-222250" algn="l">
              <a:spcBef>
                <a:spcPct val="25000"/>
              </a:spcBef>
              <a:buFontTx/>
              <a:buChar char="–"/>
            </a:pPr>
            <a:r>
              <a:rPr lang="en-US" sz="2200"/>
              <a:t>T/R = 80/100 = 80%</a:t>
            </a:r>
          </a:p>
          <a:p>
            <a:pPr marL="1252538" lvl="3" indent="-222250" algn="l">
              <a:spcBef>
                <a:spcPct val="25000"/>
              </a:spcBef>
              <a:buFontTx/>
              <a:buChar char="–"/>
            </a:pPr>
            <a:r>
              <a:rPr lang="en-US" sz="2200"/>
              <a:t>R/T = 80% (all data expressed as T/R so this becomes 100/80 = 125%)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E3862B1A-36E7-4312-B38F-934CAE23F65A}" type="slidenum">
              <a:rPr lang="en-US"/>
              <a:pPr/>
              <a:t>28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noFill/>
          <a:ln/>
        </p:spPr>
        <p:txBody>
          <a:bodyPr anchor="ctr"/>
          <a:lstStyle/>
          <a:p>
            <a:r>
              <a:rPr lang="en-US" sz="3200"/>
              <a:t>Waivers of In Vivo Study Requirements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391400" cy="46482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</a:t>
            </a:r>
            <a:r>
              <a:rPr lang="en-US" dirty="0"/>
              <a:t>Criteria (21 CFR 320.22)</a:t>
            </a:r>
          </a:p>
          <a:p>
            <a:pPr lvl="1"/>
            <a:r>
              <a:rPr lang="en-US" sz="2400" dirty="0"/>
              <a:t>In vivo bioequivalence is self-evident</a:t>
            </a:r>
          </a:p>
          <a:p>
            <a:pPr lvl="1"/>
            <a:r>
              <a:rPr lang="en-US" sz="2400" dirty="0" err="1"/>
              <a:t>Parenteral</a:t>
            </a:r>
            <a:r>
              <a:rPr lang="en-US" sz="2400" dirty="0"/>
              <a:t> solutions</a:t>
            </a:r>
          </a:p>
          <a:p>
            <a:pPr lvl="1"/>
            <a:r>
              <a:rPr lang="en-US" sz="2400" dirty="0"/>
              <a:t>Inhalational anesthetics</a:t>
            </a:r>
          </a:p>
          <a:p>
            <a:pPr lvl="1"/>
            <a:r>
              <a:rPr lang="en-US" sz="2400" dirty="0"/>
              <a:t>Topical (skin) solution</a:t>
            </a:r>
          </a:p>
          <a:p>
            <a:pPr lvl="1"/>
            <a:r>
              <a:rPr lang="en-US" sz="2400" dirty="0"/>
              <a:t>Oral solution</a:t>
            </a:r>
          </a:p>
          <a:p>
            <a:pPr lvl="1"/>
            <a:r>
              <a:rPr lang="en-US" sz="2400" dirty="0"/>
              <a:t>Different proportional strength of product with demonstrated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fld id="{699BDFF8-DDEE-4AD7-851F-E2085EE87E2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8191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ANDA Approvals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498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609600" y="6248400"/>
            <a:ext cx="4530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Source: FDA in </a:t>
            </a:r>
            <a:r>
              <a:rPr lang="en-US" sz="1600" i="1" dirty="0" err="1"/>
              <a:t>GPhA</a:t>
            </a:r>
            <a:r>
              <a:rPr lang="en-US" sz="1600" i="1" dirty="0"/>
              <a:t> Annual Technical Meeting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1722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Generic Drugs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3400" y="13716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9728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7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US FDA’s Definition: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 generic drug is </a:t>
            </a:r>
            <a:r>
              <a:rPr lang="en-US" sz="3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identical</a:t>
            </a:r>
            <a:r>
              <a:rPr lang="en-US" sz="3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or </a:t>
            </a:r>
            <a:r>
              <a:rPr lang="en-US" sz="3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bioequivalent</a:t>
            </a:r>
            <a:r>
              <a:rPr lang="en-US" sz="3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to a brand name drug in dosage form, safety, strength, route of administration, quality, performance characteristics, and intended use.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3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1722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Generic Drug Review Process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1066800"/>
            <a:ext cx="1508125" cy="349250"/>
          </a:xfrm>
          <a:prstGeom prst="rect">
            <a:avLst/>
          </a:prstGeom>
          <a:solidFill>
            <a:srgbClr val="CCFFCC"/>
          </a:solidFill>
          <a:ln w="12700">
            <a:solidFill>
              <a:srgbClr val="99CCFF"/>
            </a:solidFill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Sponsor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048000" y="1066800"/>
            <a:ext cx="1508125" cy="349250"/>
          </a:xfrm>
          <a:prstGeom prst="rect">
            <a:avLst/>
          </a:prstGeom>
          <a:solidFill>
            <a:srgbClr val="CCFFCC"/>
          </a:solidFill>
          <a:ln w="12700">
            <a:solidFill>
              <a:srgbClr val="99CCFF"/>
            </a:solidFill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ANDA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114800" y="1524000"/>
            <a:ext cx="1331912" cy="400110"/>
          </a:xfrm>
          <a:prstGeom prst="rect">
            <a:avLst/>
          </a:prstGeom>
          <a:solidFill>
            <a:srgbClr val="6666FF"/>
          </a:solidFill>
          <a:ln w="12700">
            <a:solidFill>
              <a:srgbClr val="99CCFF"/>
            </a:solidFill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FFFF99"/>
                </a:solidFill>
                <a:latin typeface="Arial" charset="0"/>
              </a:rPr>
              <a:t>Application </a:t>
            </a:r>
            <a:r>
              <a:rPr lang="en-US" sz="1000" dirty="0" smtClean="0">
                <a:solidFill>
                  <a:srgbClr val="FFFF99"/>
                </a:solidFill>
                <a:latin typeface="Arial" charset="0"/>
              </a:rPr>
              <a:t>Quality Review</a:t>
            </a:r>
            <a:endParaRPr lang="en-US" sz="1400" dirty="0"/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2971800" y="1981200"/>
            <a:ext cx="1679575" cy="648069"/>
          </a:xfrm>
          <a:prstGeom prst="diamond">
            <a:avLst/>
          </a:prstGeom>
          <a:solidFill>
            <a:srgbClr val="66FF66"/>
          </a:solidFill>
          <a:ln w="12700">
            <a:solidFill>
              <a:srgbClr val="99CCFF"/>
            </a:solidFill>
            <a:miter lim="800000"/>
            <a:headEnd/>
            <a:tailEnd/>
          </a:ln>
        </p:spPr>
        <p:txBody>
          <a:bodyPr wrap="square" lIns="9144" tIns="9144" rIns="9144" b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Acceptable &amp; Complete</a:t>
            </a: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1295400" y="2057400"/>
            <a:ext cx="1058862" cy="682625"/>
          </a:xfrm>
          <a:prstGeom prst="flowChartDocumen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144" r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Refuse to Receive Letter</a:t>
            </a:r>
            <a:endParaRPr lang="en-US" sz="1400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3810000" y="1447800"/>
            <a:ext cx="0" cy="547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 lIns="9144" rIns="9144" anchor="ctr"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stCxn id="10" idx="3"/>
            <a:endCxn id="11" idx="1"/>
          </p:cNvCxnSpPr>
          <p:nvPr/>
        </p:nvCxnSpPr>
        <p:spPr>
          <a:xfrm>
            <a:off x="2574925" y="1241425"/>
            <a:ext cx="473075" cy="1588"/>
          </a:xfrm>
          <a:prstGeom prst="straightConnector1">
            <a:avLst/>
          </a:prstGeom>
          <a:ln>
            <a:solidFill>
              <a:srgbClr val="0035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362200" y="2286000"/>
            <a:ext cx="685800" cy="1"/>
          </a:xfrm>
          <a:prstGeom prst="straightConnector1">
            <a:avLst/>
          </a:prstGeom>
          <a:ln>
            <a:solidFill>
              <a:srgbClr val="0035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4600" y="1828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333500" y="1714500"/>
            <a:ext cx="685800" cy="1588"/>
          </a:xfrm>
          <a:prstGeom prst="straightConnector1">
            <a:avLst/>
          </a:prstGeom>
          <a:ln>
            <a:solidFill>
              <a:srgbClr val="00359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-190500" y="19431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" y="2895600"/>
            <a:ext cx="502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838700" y="19431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</p:cNvCxnSpPr>
          <p:nvPr/>
        </p:nvCxnSpPr>
        <p:spPr>
          <a:xfrm rot="5400000">
            <a:off x="3563329" y="2875940"/>
            <a:ext cx="494931" cy="1588"/>
          </a:xfrm>
          <a:prstGeom prst="straightConnector1">
            <a:avLst/>
          </a:prstGeom>
          <a:ln>
            <a:solidFill>
              <a:srgbClr val="42773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685800" y="3505200"/>
            <a:ext cx="1828800" cy="530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FF99"/>
                </a:solidFill>
                <a:latin typeface="Arial" charset="0"/>
              </a:rPr>
              <a:t>Request for Plant Inspection</a:t>
            </a:r>
            <a:endParaRPr lang="en-US" sz="1400" b="1" dirty="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743200" y="3505200"/>
            <a:ext cx="1828800" cy="530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FF99"/>
                </a:solidFill>
                <a:latin typeface="Arial" charset="0"/>
              </a:rPr>
              <a:t>Chemistry &amp; Micro Review</a:t>
            </a:r>
            <a:endParaRPr lang="en-US" sz="1400" b="1" dirty="0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953000" y="3505200"/>
            <a:ext cx="1401762" cy="530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FF99"/>
                </a:solidFill>
                <a:latin typeface="Arial" charset="0"/>
              </a:rPr>
              <a:t>Labeling Review</a:t>
            </a:r>
            <a:endParaRPr lang="en-US" sz="1400" b="1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629400" y="3505200"/>
            <a:ext cx="1828800" cy="530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" r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FF99"/>
                </a:solidFill>
                <a:latin typeface="Arial" charset="0"/>
              </a:rPr>
              <a:t>Bioequivalence Review</a:t>
            </a:r>
            <a:endParaRPr lang="en-US" sz="14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66800" y="3124200"/>
            <a:ext cx="6934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875506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876300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7810500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467100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448300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76600" y="25908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971800" y="1524000"/>
            <a:ext cx="720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ANDA#</a:t>
            </a:r>
            <a:endParaRPr lang="en-US" sz="1400" b="1" dirty="0"/>
          </a:p>
        </p:txBody>
      </p:sp>
      <p:sp>
        <p:nvSpPr>
          <p:cNvPr id="58" name="AutoShape 44"/>
          <p:cNvSpPr>
            <a:spLocks noChangeArrowheads="1"/>
          </p:cNvSpPr>
          <p:nvPr/>
        </p:nvSpPr>
        <p:spPr bwMode="auto">
          <a:xfrm>
            <a:off x="838200" y="4419600"/>
            <a:ext cx="1371600" cy="846137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dirty="0" err="1"/>
              <a:t>PreApproval</a:t>
            </a:r>
            <a:endParaRPr lang="en-US" sz="900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dirty="0"/>
              <a:t>Inspection Results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dirty="0"/>
              <a:t>OK?</a:t>
            </a:r>
            <a:endParaRPr lang="en-US" sz="1000" dirty="0"/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3048000" y="4724400"/>
            <a:ext cx="1219200" cy="7620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900" dirty="0" err="1"/>
              <a:t>Chem</a:t>
            </a:r>
            <a:r>
              <a:rPr lang="en-US" sz="900" dirty="0"/>
              <a:t>/Micro</a:t>
            </a:r>
          </a:p>
          <a:p>
            <a:pPr algn="ctr">
              <a:spcBef>
                <a:spcPct val="50000"/>
              </a:spcBef>
            </a:pPr>
            <a:r>
              <a:rPr lang="en-US" sz="900" dirty="0"/>
              <a:t>OK?</a:t>
            </a:r>
            <a:endParaRPr lang="en-US" sz="1000" dirty="0"/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105400" y="4648200"/>
            <a:ext cx="1066800" cy="9144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900" dirty="0"/>
              <a:t>Labeling</a:t>
            </a:r>
          </a:p>
          <a:p>
            <a:pPr algn="ctr">
              <a:spcBef>
                <a:spcPct val="50000"/>
              </a:spcBef>
            </a:pPr>
            <a:r>
              <a:rPr lang="en-US" sz="900" dirty="0"/>
              <a:t>OK?</a:t>
            </a:r>
            <a:endParaRPr lang="en-US" sz="1000" dirty="0"/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6934200" y="4800600"/>
            <a:ext cx="1230312" cy="73025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400" dirty="0"/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900" dirty="0"/>
              <a:t>Bioequivalence</a:t>
            </a:r>
          </a:p>
          <a:p>
            <a:pPr algn="ctr">
              <a:spcBef>
                <a:spcPct val="50000"/>
              </a:spcBef>
            </a:pPr>
            <a:r>
              <a:rPr lang="en-US" sz="900" dirty="0"/>
              <a:t>OK?</a:t>
            </a:r>
            <a:endParaRPr lang="en-US" sz="1000" dirty="0"/>
          </a:p>
        </p:txBody>
      </p:sp>
      <p:sp>
        <p:nvSpPr>
          <p:cNvPr id="62" name="AutoShape 46"/>
          <p:cNvSpPr>
            <a:spLocks noChangeArrowheads="1"/>
          </p:cNvSpPr>
          <p:nvPr/>
        </p:nvSpPr>
        <p:spPr bwMode="auto">
          <a:xfrm>
            <a:off x="304800" y="5638800"/>
            <a:ext cx="1035050" cy="871538"/>
          </a:xfrm>
          <a:prstGeom prst="flowChartDocumen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144" r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Approval Withheld until Results Satisfactory</a:t>
            </a:r>
            <a:endParaRPr lang="en-US" sz="1400"/>
          </a:p>
        </p:txBody>
      </p:sp>
      <p:cxnSp>
        <p:nvCxnSpPr>
          <p:cNvPr id="64" name="Shape 63"/>
          <p:cNvCxnSpPr>
            <a:stCxn id="58" idx="1"/>
          </p:cNvCxnSpPr>
          <p:nvPr/>
        </p:nvCxnSpPr>
        <p:spPr>
          <a:xfrm rot="10800000" flipV="1">
            <a:off x="533400" y="4842668"/>
            <a:ext cx="304800" cy="79613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81000" y="4419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66" name="AutoShape 47"/>
          <p:cNvSpPr>
            <a:spLocks noChangeArrowheads="1"/>
          </p:cNvSpPr>
          <p:nvPr/>
        </p:nvSpPr>
        <p:spPr bwMode="auto">
          <a:xfrm>
            <a:off x="4191000" y="4267200"/>
            <a:ext cx="1066800" cy="305753"/>
          </a:xfrm>
          <a:prstGeom prst="flowChartDocumen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4" r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Deficiency Letters</a:t>
            </a:r>
            <a:endParaRPr lang="en-US" sz="1000" dirty="0"/>
          </a:p>
        </p:txBody>
      </p:sp>
      <p:sp>
        <p:nvSpPr>
          <p:cNvPr id="70" name="AutoShape 47"/>
          <p:cNvSpPr>
            <a:spLocks noChangeArrowheads="1"/>
          </p:cNvSpPr>
          <p:nvPr/>
        </p:nvSpPr>
        <p:spPr bwMode="auto">
          <a:xfrm>
            <a:off x="6096000" y="4267200"/>
            <a:ext cx="1066800" cy="305753"/>
          </a:xfrm>
          <a:prstGeom prst="flowChartDocumen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4" rIns="914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Deficiency Letters</a:t>
            </a:r>
            <a:endParaRPr lang="en-US" sz="1000" dirty="0"/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3314700" y="4381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53340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7162800" y="4419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209800" y="5791200"/>
            <a:ext cx="5334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8" idx="3"/>
          </p:cNvCxnSpPr>
          <p:nvPr/>
        </p:nvCxnSpPr>
        <p:spPr>
          <a:xfrm>
            <a:off x="2209800" y="4842669"/>
            <a:ext cx="0" cy="94853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1" idx="2"/>
          </p:cNvCxnSpPr>
          <p:nvPr/>
        </p:nvCxnSpPr>
        <p:spPr>
          <a:xfrm rot="5400000">
            <a:off x="7416403" y="5658247"/>
            <a:ext cx="260350" cy="55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9" idx="2"/>
          </p:cNvCxnSpPr>
          <p:nvPr/>
        </p:nvCxnSpPr>
        <p:spPr>
          <a:xfrm rot="5400000">
            <a:off x="3505200" y="5638800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0" idx="2"/>
          </p:cNvCxnSpPr>
          <p:nvPr/>
        </p:nvCxnSpPr>
        <p:spPr>
          <a:xfrm rot="16200000" flipH="1">
            <a:off x="5524503" y="5676897"/>
            <a:ext cx="228598" cy="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209800" y="54102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3048000" y="54102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715000" y="54864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858000" y="541020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781300" y="5905500"/>
            <a:ext cx="2286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66" idx="1"/>
          </p:cNvCxnSpPr>
          <p:nvPr/>
        </p:nvCxnSpPr>
        <p:spPr>
          <a:xfrm>
            <a:off x="3657600" y="4419600"/>
            <a:ext cx="533400" cy="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6" idx="3"/>
          </p:cNvCxnSpPr>
          <p:nvPr/>
        </p:nvCxnSpPr>
        <p:spPr>
          <a:xfrm flipV="1">
            <a:off x="5257800" y="4419600"/>
            <a:ext cx="381000" cy="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638800" y="44196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0" idx="3"/>
          </p:cNvCxnSpPr>
          <p:nvPr/>
        </p:nvCxnSpPr>
        <p:spPr>
          <a:xfrm flipV="1">
            <a:off x="7162800" y="4419600"/>
            <a:ext cx="381000" cy="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5122" idx="0"/>
          </p:cNvCxnSpPr>
          <p:nvPr/>
        </p:nvCxnSpPr>
        <p:spPr>
          <a:xfrm rot="16200000" flipH="1">
            <a:off x="4157036" y="5596565"/>
            <a:ext cx="1020428" cy="381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9" idx="3"/>
          </p:cNvCxnSpPr>
          <p:nvPr/>
        </p:nvCxnSpPr>
        <p:spPr>
          <a:xfrm>
            <a:off x="4267200" y="5105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191000" y="5257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4648200" y="52578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pic>
        <p:nvPicPr>
          <p:cNvPr id="5122" name="Picture 2" descr="http://www.best-of-web.com/_images_300/Human_Hand_Showing_the_Thumbs_Down_Sign_in_Disapproval_100928-176366-83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125829"/>
            <a:ext cx="685800" cy="732171"/>
          </a:xfrm>
          <a:prstGeom prst="rect">
            <a:avLst/>
          </a:prstGeom>
          <a:noFill/>
        </p:spPr>
      </p:pic>
      <p:pic>
        <p:nvPicPr>
          <p:cNvPr id="5124" name="Picture 4" descr="http://poisemag.com/features/images/approved_st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943600"/>
            <a:ext cx="1002630" cy="761999"/>
          </a:xfrm>
          <a:prstGeom prst="rect">
            <a:avLst/>
          </a:prstGeom>
          <a:noFill/>
        </p:spPr>
      </p:pic>
      <p:cxnSp>
        <p:nvCxnSpPr>
          <p:cNvPr id="126" name="Straight Arrow Connector 125"/>
          <p:cNvCxnSpPr>
            <a:endCxn id="58" idx="0"/>
          </p:cNvCxnSpPr>
          <p:nvPr/>
        </p:nvCxnSpPr>
        <p:spPr>
          <a:xfrm rot="5400000">
            <a:off x="1333500" y="4229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791200" y="1447800"/>
            <a:ext cx="1752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Submission 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A6BA3A23-E03E-4283-BD2A-F5F6FE83C159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685800"/>
          </a:xfrm>
        </p:spPr>
        <p:txBody>
          <a:bodyPr/>
          <a:lstStyle/>
          <a:p>
            <a:r>
              <a:rPr lang="en-US" sz="3200"/>
              <a:t>ANDA: Question-based Review</a:t>
            </a:r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3810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Question-based Review (</a:t>
            </a:r>
            <a:r>
              <a:rPr lang="en-US" altLang="ja-JP" sz="2800" b="1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QbR</a:t>
            </a:r>
            <a:r>
              <a:rPr lang="en-US" altLang="ja-JP" sz="2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) is a general framework for a science and risk-based assessment of product </a:t>
            </a: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quality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800" b="1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QbR</a:t>
            </a: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contains the important scientific and regulatory review </a:t>
            </a: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questions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ANDA </a:t>
            </a:r>
            <a:r>
              <a:rPr lang="en-US" altLang="ja-JP" sz="2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sponsors answer the </a:t>
            </a: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questions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altLang="ja-JP" sz="28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OGD </a:t>
            </a:r>
            <a:r>
              <a:rPr lang="en-US" altLang="ja-JP" sz="28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reviewers evaluate the responses to the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0DED43D6-137D-4CDC-942F-AD1D700222DA}" type="slidenum">
              <a:rPr lang="en-US"/>
              <a:pPr/>
              <a:t>32</a:t>
            </a:fld>
            <a:endParaRPr lang="en-US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1000" cy="636587"/>
          </a:xfrm>
          <a:noFill/>
          <a:ln/>
        </p:spPr>
        <p:txBody>
          <a:bodyPr anchor="ctr"/>
          <a:lstStyle/>
          <a:p>
            <a:r>
              <a:rPr lang="en-US" sz="2800" dirty="0"/>
              <a:t>Advantages of </a:t>
            </a:r>
            <a:r>
              <a:rPr lang="en-US" sz="2800" dirty="0" err="1"/>
              <a:t>QbR</a:t>
            </a:r>
            <a:endParaRPr lang="en-US" sz="2800" dirty="0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30725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buNone/>
            </a:pPr>
            <a:r>
              <a:rPr lang="en-US" dirty="0">
                <a:sym typeface="Wingdings" pitchFamily="2" charset="2"/>
              </a:rPr>
              <a:t></a:t>
            </a:r>
            <a:r>
              <a:rPr lang="en-US" dirty="0"/>
              <a:t>Questions guide reviewers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Prepare a consistent and comprehensive evaluation of the ANDA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Assess critical formulation &amp; manufacturing variables</a:t>
            </a:r>
          </a:p>
          <a:p>
            <a:pPr>
              <a:lnSpc>
                <a:spcPct val="85000"/>
              </a:lnSpc>
              <a:buNone/>
            </a:pPr>
            <a:r>
              <a:rPr lang="en-US" dirty="0">
                <a:sym typeface="Wingdings" pitchFamily="2" charset="2"/>
              </a:rPr>
              <a:t></a:t>
            </a:r>
            <a:r>
              <a:rPr lang="en-US" dirty="0"/>
              <a:t> Questions guide industry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Recognize issues OGD generally considers critical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Direct industry toward </a:t>
            </a:r>
            <a:r>
              <a:rPr lang="en-US" dirty="0" err="1"/>
              <a:t>QbD</a:t>
            </a:r>
            <a:endParaRPr lang="en-US" dirty="0"/>
          </a:p>
          <a:p>
            <a:pPr>
              <a:lnSpc>
                <a:spcPct val="85000"/>
              </a:lnSpc>
              <a:buNone/>
            </a:pPr>
            <a:r>
              <a:rPr lang="en-US" dirty="0">
                <a:sym typeface="Wingdings" pitchFamily="2" charset="2"/>
              </a:rPr>
              <a:t></a:t>
            </a:r>
            <a:r>
              <a:rPr lang="en-US" dirty="0"/>
              <a:t> Questions inform readers of the review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How </a:t>
            </a:r>
            <a:r>
              <a:rPr lang="en-US" dirty="0" err="1"/>
              <a:t>QbD</a:t>
            </a:r>
            <a:r>
              <a:rPr lang="en-US" dirty="0"/>
              <a:t> was used in the ANDA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Provide the basis for a risk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1163" y="6580188"/>
            <a:ext cx="654050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fld id="{0DED43D6-137D-4CDC-942F-AD1D700222DA}" type="slidenum">
              <a:rPr lang="en-US"/>
              <a:pPr/>
              <a:t>33</a:t>
            </a:fld>
            <a:endParaRPr lang="en-US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1000" cy="636587"/>
          </a:xfrm>
          <a:noFill/>
          <a:ln/>
        </p:spPr>
        <p:txBody>
          <a:bodyPr anchor="ctr"/>
          <a:lstStyle/>
          <a:p>
            <a:r>
              <a:rPr lang="en-US" sz="3200" b="1" dirty="0" smtClean="0"/>
              <a:t>Future Generic Industry</a:t>
            </a:r>
            <a:endParaRPr lang="en-US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7526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9250" lvl="3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Strong Management</a:t>
            </a:r>
          </a:p>
          <a:p>
            <a:pPr marL="349250" lvl="3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Control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manufacture cost</a:t>
            </a:r>
          </a:p>
          <a:p>
            <a:pPr marL="349250" lvl="3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Globalization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349250" lvl="3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Diversified product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pipeline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349250" lvl="3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Biologics</a:t>
            </a:r>
            <a:r>
              <a:rPr lang="en-US" sz="2400" b="1" kern="0" dirty="0">
                <a:solidFill>
                  <a:srgbClr val="FF0000"/>
                </a:solidFill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vague and expensive</a:t>
            </a:r>
            <a:endParaRPr lang="en-US" sz="2400" b="1" kern="0" dirty="0">
              <a:solidFill>
                <a:srgbClr val="FF0000"/>
              </a:solidFill>
              <a:latin typeface="+mn-lt"/>
            </a:endParaRPr>
          </a:p>
          <a:p>
            <a:pPr marL="806450" lvl="4" indent="-3429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400" b="1" kern="0" dirty="0">
              <a:solidFill>
                <a:srgbClr val="6A83B2"/>
              </a:solidFill>
              <a:latin typeface="+mn-lt"/>
            </a:endParaRPr>
          </a:p>
          <a:p>
            <a:pPr marL="806450" lvl="4" indent="-342900" eaLnBrk="0" hangingPunct="0">
              <a:spcBef>
                <a:spcPct val="25000"/>
              </a:spcBef>
              <a:buClr>
                <a:schemeClr val="tx1"/>
              </a:buClr>
              <a:buFontTx/>
              <a:buChar char="–"/>
              <a:defRPr/>
            </a:pPr>
            <a:endParaRPr lang="en-US" sz="2400" b="1" kern="0" dirty="0">
              <a:solidFill>
                <a:srgbClr val="6A83B2"/>
              </a:solidFill>
              <a:latin typeface="+mn-lt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14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48006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20838"/>
            <a:ext cx="8153400" cy="371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Generic industry has been well established and strictly regulated in the US. </a:t>
            </a: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 bar to enter the circle becomes higher in terms of product quality &amp; GPM compliance.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Question-based Review has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been used by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FDA for generic drug approval &amp; will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 required soon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495300" indent="-495300">
              <a:spcBef>
                <a:spcPct val="20000"/>
              </a:spcBef>
              <a:buFontTx/>
              <a:buChar char="•"/>
            </a:pPr>
            <a:r>
              <a:rPr lang="en-US" sz="2600" b="1" dirty="0" smtClean="0"/>
              <a:t>Generic drug development is a good opportunity for China </a:t>
            </a:r>
            <a:r>
              <a:rPr lang="en-US" sz="2600" b="1" dirty="0" err="1" smtClean="0"/>
              <a:t>Pharma</a:t>
            </a:r>
            <a:r>
              <a:rPr lang="en-US" sz="2600" b="1" dirty="0" smtClean="0"/>
              <a:t> to enter global pharmaceutical competition.</a:t>
            </a: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95300" marR="0" lvl="0" indent="-495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:\Documents and Settings\Jack Zheng\Local Settings\Temporary Internet Files\Content.Word\IMG_4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6172200" cy="563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Home of eVenus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00400"/>
            <a:ext cx="3749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Thank you!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1722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</a:rPr>
              <a:t>Generic Share of Market  </a:t>
            </a:r>
            <a:endParaRPr lang="en-US" sz="2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382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914400" y="58674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global generics market reaches $8.3bn while growth </a:t>
            </a:r>
            <a:br>
              <a:rPr lang="en-US" dirty="0"/>
            </a:br>
            <a:r>
              <a:rPr lang="en-US" dirty="0"/>
              <a:t>recovers climbing to 7.7%.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Generic </a:t>
            </a:r>
            <a:r>
              <a:rPr lang="en-US" sz="3200" b="1" dirty="0" err="1" smtClean="0"/>
              <a:t>Pharma</a:t>
            </a:r>
            <a:r>
              <a:rPr lang="en-US" sz="3200" b="1" dirty="0" smtClean="0"/>
              <a:t> in U.S.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01000" cy="4572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Generic Prescriptions</a:t>
            </a:r>
          </a:p>
          <a:p>
            <a:pPr lvl="1">
              <a:defRPr/>
            </a:pPr>
            <a:r>
              <a:rPr lang="en-US" sz="2800" dirty="0" smtClean="0"/>
              <a:t>Generic medicines account for 69% of all prescriptions dispensed in the United States, yet only 16% of all dollars spent on prescriptions. (source: IMS Health) </a:t>
            </a:r>
          </a:p>
          <a:p>
            <a:pPr lvl="1">
              <a:defRPr/>
            </a:pPr>
            <a:r>
              <a:rPr lang="en-US" sz="2800" dirty="0" smtClean="0"/>
              <a:t>Generic pharmaceutical products are used to fill nearly 2.6 billion prescriptions every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457200"/>
          </a:xfrm>
        </p:spPr>
        <p:txBody>
          <a:bodyPr>
            <a:noAutofit/>
          </a:bodyPr>
          <a:lstStyle/>
          <a:p>
            <a:r>
              <a:rPr lang="en-US" b="1" dirty="0" smtClean="0"/>
              <a:t>How Did Generic Drugs Emerge in US Market?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1371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9728" bIns="0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Drug Price Competition and Patent Term Restoration Act of 1984 – Waxman-Hatch Act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tabLst>
                <a:tab pos="3429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Created a framework for patent term extensions and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Symbol" pitchFamily="18" charset="2"/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nonpatent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exclusivity periods for brand name drug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Symbol" pitchFamily="18" charset="2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products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tabLst>
                <a:tab pos="342900" algn="l"/>
              </a:tabLst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Created an 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Abbreviated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mechanism for approval of </a:t>
            </a:r>
            <a:b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</a:b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  generic copies of all drugs originally approved after </a:t>
            </a:r>
            <a:b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</a:b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  1962, by stating that pre-clinical and clinical testing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	does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not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have to be repeated for generics.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tabLst>
                <a:tab pos="3429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Provided for pre-patent expiration testing (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Bolar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Symbol" pitchFamily="18" charset="2"/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provision) and generic drug exclusivity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the Basic Requirements?</a:t>
            </a:r>
            <a:endParaRPr lang="en-US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1066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9728" bIns="0"/>
          <a:lstStyle/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ontain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the same API as the innovator drug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inactive ingredient may vary)</a:t>
            </a:r>
          </a:p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e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identical in strength, dosage form, and route of 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administration to RLD</a:t>
            </a: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	 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ave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the same use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indications as RLD</a:t>
            </a: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 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be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bioequivalent to RLD</a:t>
            </a: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 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meet the same batch requirements for identity, </a:t>
            </a:r>
            <a:br>
              <a:rPr lang="en-US" sz="24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	strength, purity and quality</a:t>
            </a:r>
          </a:p>
          <a:p>
            <a:pPr algn="l">
              <a:spcBef>
                <a:spcPct val="75000"/>
              </a:spcBef>
              <a:tabLst>
                <a:tab pos="2286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 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	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be manufactured under the same strict standards of </a:t>
            </a:r>
            <a:br>
              <a:rPr lang="en-US" sz="2400" b="1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		FDA’s GMP regulations required for innovator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products</a:t>
            </a: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Requirements for a Generic Drug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064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/>
              <a:t>Regulatory &amp; Legal</a:t>
            </a:r>
          </a:p>
          <a:p>
            <a:pPr marL="457200" indent="-40640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/>
              <a:t>Labeling</a:t>
            </a:r>
          </a:p>
          <a:p>
            <a:pPr marL="457200" indent="-40640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/>
              <a:t>CM&amp;C/Microbiology</a:t>
            </a:r>
          </a:p>
          <a:p>
            <a:pPr marL="457200" indent="-40640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 smtClean="0"/>
              <a:t>Bioequivalence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0F580F-0886-4BEC-82E3-E9319B71EE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www.diahome.org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Drug Information Association</a:t>
            </a:r>
            <a:endParaRPr lang="en-US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295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9728" bIns="0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28600" algn="l"/>
                <a:tab pos="685800" algn="l"/>
              </a:tabLs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Regulatory &amp; Legal Requirements: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28600" algn="l"/>
                <a:tab pos="685800" algn="l"/>
              </a:tabLst>
              <a:defRPr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Wingdings" pitchFamily="2" charset="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28600" algn="l"/>
                <a:tab pos="6858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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Wingdings" pitchFamily="2" charset="2"/>
              </a:rPr>
              <a:t>	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After patent &amp; exclusivity protection ends,  or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Wingdings" pitchFamily="2" charset="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28600" algn="l"/>
                <a:tab pos="6858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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Wingdings" pitchFamily="2" charset="2"/>
              </a:rPr>
              <a:t>	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Patent owner waives its rights, and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Wingdings" pitchFamily="2" charset="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228600" algn="l"/>
                <a:tab pos="6858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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SimSun" pitchFamily="2" charset="-122"/>
                <a:sym typeface="Wingdings" pitchFamily="2" charset="2"/>
              </a:rPr>
              <a:t>	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Wingdings" pitchFamily="2" charset="2"/>
              </a:rPr>
              <a:t>FDA requirements are met.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Wingdings" pitchFamily="2" charset="2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563562"/>
          </a:xfrm>
        </p:spPr>
        <p:txBody>
          <a:bodyPr/>
          <a:lstStyle/>
          <a:p>
            <a:r>
              <a:rPr lang="en-US" sz="2800" b="1" dirty="0" smtClean="0"/>
              <a:t>When can a Generic Drug be Marketed?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1071</Words>
  <Application>Microsoft Office PowerPoint</Application>
  <PresentationFormat>On-screen Show (4:3)</PresentationFormat>
  <Paragraphs>356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Development &amp; The US FDA  Approval of Generic Drugs</vt:lpstr>
      <vt:lpstr>Agenda </vt:lpstr>
      <vt:lpstr>What are Generic Drugs </vt:lpstr>
      <vt:lpstr>Generic Share of Market  </vt:lpstr>
      <vt:lpstr> Generic Pharma in U.S. </vt:lpstr>
      <vt:lpstr>How Did Generic Drugs Emerge in US Market? </vt:lpstr>
      <vt:lpstr>What are the Basic Requirements?</vt:lpstr>
      <vt:lpstr>Basic Requirements for a Generic Drug  </vt:lpstr>
      <vt:lpstr>When can a Generic Drug be Marketed?</vt:lpstr>
      <vt:lpstr>Regulatory &amp; Legal Requirements  </vt:lpstr>
      <vt:lpstr>Regulatory &amp; Legal Requirements  </vt:lpstr>
      <vt:lpstr>Regulatory &amp; Legal Requirements  </vt:lpstr>
      <vt:lpstr> Product Insert Label  </vt:lpstr>
      <vt:lpstr> Chemistry, Manufacture &amp; Control  </vt:lpstr>
      <vt:lpstr> CM&amp;C: Product Development  </vt:lpstr>
      <vt:lpstr>  What are difference in NDA vs. ANDA Review Process?  </vt:lpstr>
      <vt:lpstr>  What are difference in NDA vs. ANDA Review Process?  </vt:lpstr>
      <vt:lpstr>Develop A Drug Product</vt:lpstr>
      <vt:lpstr> CM&amp;C: Quality by Design  </vt:lpstr>
      <vt:lpstr> CM&amp;C: Quality by Design  </vt:lpstr>
      <vt:lpstr> CM&amp;C: Linkage between Q8, Q9 &amp; Q10  </vt:lpstr>
      <vt:lpstr> QbD: Design Space  </vt:lpstr>
      <vt:lpstr> QbD: CMA &amp; CPP  </vt:lpstr>
      <vt:lpstr>CMAs and CPPs: an Example</vt:lpstr>
      <vt:lpstr>Bioequivalence</vt:lpstr>
      <vt:lpstr>What is Bioequivalence?</vt:lpstr>
      <vt:lpstr>Bioequivalence Criteria  (Two One-sided Tests Procedure)</vt:lpstr>
      <vt:lpstr>Waivers of In Vivo Study Requirements</vt:lpstr>
      <vt:lpstr>ANDA Approvals  </vt:lpstr>
      <vt:lpstr>Generic Drug Review Process </vt:lpstr>
      <vt:lpstr>ANDA: Question-based Review</vt:lpstr>
      <vt:lpstr>Advantages of QbR</vt:lpstr>
      <vt:lpstr>Future Generic Industry</vt:lpstr>
      <vt:lpstr>  Summary  </vt:lpstr>
      <vt:lpstr>Home of eVenus</vt:lpstr>
    </vt:vector>
  </TitlesOfParts>
  <Company>Drug Information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Mossie</dc:creator>
  <cp:lastModifiedBy>Liu, Stephanie</cp:lastModifiedBy>
  <cp:revision>121</cp:revision>
  <dcterms:created xsi:type="dcterms:W3CDTF">2009-10-12T13:26:03Z</dcterms:created>
  <dcterms:modified xsi:type="dcterms:W3CDTF">2011-05-16T03:46:04Z</dcterms:modified>
</cp:coreProperties>
</file>