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2"/>
  </p:notesMasterIdLst>
  <p:handoutMasterIdLst>
    <p:handoutMasterId r:id="rId33"/>
  </p:handoutMasterIdLst>
  <p:sldIdLst>
    <p:sldId id="256" r:id="rId2"/>
    <p:sldId id="259" r:id="rId3"/>
    <p:sldId id="260" r:id="rId4"/>
    <p:sldId id="282" r:id="rId5"/>
    <p:sldId id="283" r:id="rId6"/>
    <p:sldId id="284"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5" r:id="rId28"/>
    <p:sldId id="286" r:id="rId29"/>
    <p:sldId id="287" r:id="rId30"/>
    <p:sldId id="288" r:id="rId3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591"/>
    <a:srgbClr val="427730"/>
    <a:srgbClr val="A51140"/>
    <a:srgbClr val="C75B12"/>
    <a:srgbClr val="5E616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autoAdjust="0"/>
    <p:restoredTop sz="94654" autoAdjust="0"/>
  </p:normalViewPr>
  <p:slideViewPr>
    <p:cSldViewPr>
      <p:cViewPr varScale="1">
        <p:scale>
          <a:sx n="71" d="100"/>
          <a:sy n="71" d="100"/>
        </p:scale>
        <p:origin x="-90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0" d="100"/>
          <a:sy n="50" d="100"/>
        </p:scale>
        <p:origin x="-2274" y="-102"/>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9" y="0"/>
            <a:ext cx="3037840" cy="464820"/>
          </a:xfrm>
          <a:prstGeom prst="rect">
            <a:avLst/>
          </a:prstGeom>
        </p:spPr>
        <p:txBody>
          <a:bodyPr vert="horz" lIns="93177" tIns="46589" rIns="93177" bIns="46589" rtlCol="0"/>
          <a:lstStyle>
            <a:lvl1pPr algn="r">
              <a:defRPr sz="1200"/>
            </a:lvl1pPr>
          </a:lstStyle>
          <a:p>
            <a:fld id="{4ACFA730-945F-40BB-8DE8-64D1C568EC45}" type="datetimeFigureOut">
              <a:rPr lang="en-US" smtClean="0"/>
              <a:pPr/>
              <a:t>5/10/2011</a:t>
            </a:fld>
            <a:endParaRPr lang="en-US" dirty="0"/>
          </a:p>
        </p:txBody>
      </p:sp>
      <p:sp>
        <p:nvSpPr>
          <p:cNvPr id="4" name="Footer Placeholder 3"/>
          <p:cNvSpPr>
            <a:spLocks noGrp="1"/>
          </p:cNvSpPr>
          <p:nvPr>
            <p:ph type="ftr" sz="quarter" idx="2"/>
          </p:nvPr>
        </p:nvSpPr>
        <p:spPr>
          <a:xfrm>
            <a:off x="1"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3177" tIns="46589" rIns="93177" bIns="46589" rtlCol="0" anchor="b"/>
          <a:lstStyle>
            <a:lvl1pPr algn="r">
              <a:defRPr sz="1200"/>
            </a:lvl1pPr>
          </a:lstStyle>
          <a:p>
            <a:fld id="{441CDB63-CF03-489B-BF9F-E53588E947BA}"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3177" tIns="46589" rIns="93177" bIns="46589" rtlCol="0"/>
          <a:lstStyle>
            <a:lvl1pPr algn="r">
              <a:defRPr sz="1200"/>
            </a:lvl1pPr>
          </a:lstStyle>
          <a:p>
            <a:fld id="{25B1EAFA-716F-45D9-882E-FB86F4D5C242}" type="datetimeFigureOut">
              <a:rPr lang="en-US" smtClean="0"/>
              <a:pPr/>
              <a:t>5/10/2011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3177" tIns="46589" rIns="93177" bIns="46589" rtlCol="0" anchor="b"/>
          <a:lstStyle>
            <a:lvl1pPr algn="r">
              <a:defRPr sz="1200"/>
            </a:lvl1pPr>
          </a:lstStyle>
          <a:p>
            <a:fld id="{AAE60A27-4C5F-4E36-A166-BCAF78FEC59A}"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AE60A27-4C5F-4E36-A166-BCAF78FEC59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dirty="0" smtClean="0"/>
          </a:p>
        </p:txBody>
      </p:sp>
      <p:sp>
        <p:nvSpPr>
          <p:cNvPr id="68612" name="Footer Placeholder 3"/>
          <p:cNvSpPr>
            <a:spLocks noGrp="1"/>
          </p:cNvSpPr>
          <p:nvPr>
            <p:ph type="ftr" sz="quarter" idx="4"/>
          </p:nvPr>
        </p:nvSpPr>
        <p:spPr>
          <a:noFill/>
        </p:spPr>
        <p:txBody>
          <a:bodyPr/>
          <a:lstStyle/>
          <a:p>
            <a:endParaRPr lang="en-US" altLang="zh-CN" dirty="0" smtClean="0">
              <a:latin typeface="Arial" charset="0"/>
              <a:cs typeface="Arial" charset="0"/>
            </a:endParaRPr>
          </a:p>
        </p:txBody>
      </p:sp>
      <p:sp>
        <p:nvSpPr>
          <p:cNvPr id="68613" name="Slide Number Placeholder 4"/>
          <p:cNvSpPr>
            <a:spLocks noGrp="1"/>
          </p:cNvSpPr>
          <p:nvPr>
            <p:ph type="sldNum" sz="quarter" idx="5"/>
          </p:nvPr>
        </p:nvSpPr>
        <p:spPr>
          <a:noFill/>
        </p:spPr>
        <p:txBody>
          <a:bodyPr/>
          <a:lstStyle/>
          <a:p>
            <a:fld id="{69AE39EE-04B5-402A-904B-0D1327BA7D49}" type="slidenum">
              <a:rPr lang="en-US" altLang="zh-CN" smtClean="0">
                <a:latin typeface="Arial" charset="0"/>
                <a:cs typeface="Arial" charset="0"/>
              </a:rPr>
              <a:pPr/>
              <a:t>10</a:t>
            </a:fld>
            <a:endParaRPr lang="en-US" altLang="zh-CN" dirty="0" smtClean="0">
              <a:latin typeface="Arial" charset="0"/>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dirty="0" smtClean="0"/>
          </a:p>
        </p:txBody>
      </p:sp>
      <p:sp>
        <p:nvSpPr>
          <p:cNvPr id="69636" name="Footer Placeholder 3"/>
          <p:cNvSpPr>
            <a:spLocks noGrp="1"/>
          </p:cNvSpPr>
          <p:nvPr>
            <p:ph type="ftr" sz="quarter" idx="4"/>
          </p:nvPr>
        </p:nvSpPr>
        <p:spPr>
          <a:noFill/>
        </p:spPr>
        <p:txBody>
          <a:bodyPr/>
          <a:lstStyle/>
          <a:p>
            <a:endParaRPr lang="en-US" altLang="zh-CN" dirty="0" smtClean="0">
              <a:latin typeface="Arial" charset="0"/>
              <a:cs typeface="Arial" charset="0"/>
            </a:endParaRPr>
          </a:p>
        </p:txBody>
      </p:sp>
      <p:sp>
        <p:nvSpPr>
          <p:cNvPr id="69637" name="Slide Number Placeholder 4"/>
          <p:cNvSpPr>
            <a:spLocks noGrp="1"/>
          </p:cNvSpPr>
          <p:nvPr>
            <p:ph type="sldNum" sz="quarter" idx="5"/>
          </p:nvPr>
        </p:nvSpPr>
        <p:spPr>
          <a:noFill/>
        </p:spPr>
        <p:txBody>
          <a:bodyPr/>
          <a:lstStyle/>
          <a:p>
            <a:fld id="{5FCFBCED-3450-47D6-954E-D5E3076FFEA4}" type="slidenum">
              <a:rPr lang="en-US" altLang="zh-CN" smtClean="0">
                <a:latin typeface="Arial" charset="0"/>
                <a:cs typeface="Arial" charset="0"/>
              </a:rPr>
              <a:pPr/>
              <a:t>11</a:t>
            </a:fld>
            <a:endParaRPr lang="en-US" altLang="zh-CN" dirty="0" smtClean="0">
              <a:latin typeface="Arial" charset="0"/>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dirty="0" smtClean="0"/>
          </a:p>
        </p:txBody>
      </p:sp>
      <p:sp>
        <p:nvSpPr>
          <p:cNvPr id="70660" name="Footer Placeholder 3"/>
          <p:cNvSpPr>
            <a:spLocks noGrp="1"/>
          </p:cNvSpPr>
          <p:nvPr>
            <p:ph type="ftr" sz="quarter" idx="4"/>
          </p:nvPr>
        </p:nvSpPr>
        <p:spPr>
          <a:noFill/>
        </p:spPr>
        <p:txBody>
          <a:bodyPr/>
          <a:lstStyle/>
          <a:p>
            <a:endParaRPr lang="en-US" altLang="zh-CN" dirty="0" smtClean="0">
              <a:latin typeface="Arial" charset="0"/>
              <a:cs typeface="Arial" charset="0"/>
            </a:endParaRPr>
          </a:p>
        </p:txBody>
      </p:sp>
      <p:sp>
        <p:nvSpPr>
          <p:cNvPr id="70661" name="Slide Number Placeholder 4"/>
          <p:cNvSpPr>
            <a:spLocks noGrp="1"/>
          </p:cNvSpPr>
          <p:nvPr>
            <p:ph type="sldNum" sz="quarter" idx="5"/>
          </p:nvPr>
        </p:nvSpPr>
        <p:spPr>
          <a:noFill/>
        </p:spPr>
        <p:txBody>
          <a:bodyPr/>
          <a:lstStyle/>
          <a:p>
            <a:fld id="{69A2C106-3A2A-4459-AE88-F2245F718DD8}" type="slidenum">
              <a:rPr lang="en-US" altLang="zh-CN" smtClean="0">
                <a:latin typeface="Arial" charset="0"/>
                <a:cs typeface="Arial" charset="0"/>
              </a:rPr>
              <a:pPr/>
              <a:t>12</a:t>
            </a:fld>
            <a:endParaRPr lang="en-US" altLang="zh-CN" dirty="0" smtClean="0">
              <a:latin typeface="Arial" charset="0"/>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dirty="0" smtClean="0"/>
          </a:p>
        </p:txBody>
      </p:sp>
      <p:sp>
        <p:nvSpPr>
          <p:cNvPr id="71684" name="Footer Placeholder 3"/>
          <p:cNvSpPr>
            <a:spLocks noGrp="1"/>
          </p:cNvSpPr>
          <p:nvPr>
            <p:ph type="ftr" sz="quarter" idx="4"/>
          </p:nvPr>
        </p:nvSpPr>
        <p:spPr>
          <a:noFill/>
        </p:spPr>
        <p:txBody>
          <a:bodyPr/>
          <a:lstStyle/>
          <a:p>
            <a:endParaRPr lang="en-US" altLang="zh-CN" dirty="0" smtClean="0">
              <a:latin typeface="Arial" charset="0"/>
              <a:cs typeface="Arial" charset="0"/>
            </a:endParaRPr>
          </a:p>
        </p:txBody>
      </p:sp>
      <p:sp>
        <p:nvSpPr>
          <p:cNvPr id="71685" name="Slide Number Placeholder 4"/>
          <p:cNvSpPr>
            <a:spLocks noGrp="1"/>
          </p:cNvSpPr>
          <p:nvPr>
            <p:ph type="sldNum" sz="quarter" idx="5"/>
          </p:nvPr>
        </p:nvSpPr>
        <p:spPr>
          <a:noFill/>
        </p:spPr>
        <p:txBody>
          <a:bodyPr/>
          <a:lstStyle/>
          <a:p>
            <a:fld id="{EF1A274A-4EC1-4A20-A8D1-8D645388C1F0}" type="slidenum">
              <a:rPr lang="en-US" altLang="zh-CN" smtClean="0">
                <a:latin typeface="Arial" charset="0"/>
                <a:cs typeface="Arial" charset="0"/>
              </a:rPr>
              <a:pPr/>
              <a:t>13</a:t>
            </a:fld>
            <a:endParaRPr lang="en-US" altLang="zh-CN" dirty="0" smtClean="0">
              <a:latin typeface="Arial" charset="0"/>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smtClean="0"/>
          </a:p>
        </p:txBody>
      </p:sp>
      <p:sp>
        <p:nvSpPr>
          <p:cNvPr id="72708" name="Footer Placeholder 3"/>
          <p:cNvSpPr>
            <a:spLocks noGrp="1"/>
          </p:cNvSpPr>
          <p:nvPr>
            <p:ph type="ftr" sz="quarter" idx="4"/>
          </p:nvPr>
        </p:nvSpPr>
        <p:spPr>
          <a:noFill/>
        </p:spPr>
        <p:txBody>
          <a:bodyPr/>
          <a:lstStyle/>
          <a:p>
            <a:endParaRPr lang="en-US" altLang="zh-CN" dirty="0" smtClean="0">
              <a:latin typeface="Arial" charset="0"/>
              <a:cs typeface="Arial" charset="0"/>
            </a:endParaRPr>
          </a:p>
        </p:txBody>
      </p:sp>
      <p:sp>
        <p:nvSpPr>
          <p:cNvPr id="72709" name="Slide Number Placeholder 4"/>
          <p:cNvSpPr>
            <a:spLocks noGrp="1"/>
          </p:cNvSpPr>
          <p:nvPr>
            <p:ph type="sldNum" sz="quarter" idx="5"/>
          </p:nvPr>
        </p:nvSpPr>
        <p:spPr>
          <a:noFill/>
        </p:spPr>
        <p:txBody>
          <a:bodyPr/>
          <a:lstStyle/>
          <a:p>
            <a:fld id="{493F44C7-1305-45A5-8CB6-D163279193A1}" type="slidenum">
              <a:rPr lang="en-US" altLang="zh-CN" smtClean="0">
                <a:latin typeface="Arial" charset="0"/>
                <a:cs typeface="Arial" charset="0"/>
              </a:rPr>
              <a:pPr/>
              <a:t>20</a:t>
            </a:fld>
            <a:endParaRPr lang="en-US" altLang="zh-CN" dirty="0" smtClean="0">
              <a:latin typeface="Arial" charset="0"/>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smtClean="0"/>
          </a:p>
        </p:txBody>
      </p:sp>
      <p:sp>
        <p:nvSpPr>
          <p:cNvPr id="73732" name="Footer Placeholder 3"/>
          <p:cNvSpPr>
            <a:spLocks noGrp="1"/>
          </p:cNvSpPr>
          <p:nvPr>
            <p:ph type="ftr" sz="quarter" idx="4"/>
          </p:nvPr>
        </p:nvSpPr>
        <p:spPr>
          <a:noFill/>
        </p:spPr>
        <p:txBody>
          <a:bodyPr/>
          <a:lstStyle/>
          <a:p>
            <a:endParaRPr lang="en-US" altLang="zh-CN" dirty="0" smtClean="0">
              <a:latin typeface="Arial" charset="0"/>
              <a:cs typeface="Arial" charset="0"/>
            </a:endParaRPr>
          </a:p>
        </p:txBody>
      </p:sp>
      <p:sp>
        <p:nvSpPr>
          <p:cNvPr id="73733" name="Slide Number Placeholder 4"/>
          <p:cNvSpPr>
            <a:spLocks noGrp="1"/>
          </p:cNvSpPr>
          <p:nvPr>
            <p:ph type="sldNum" sz="quarter" idx="5"/>
          </p:nvPr>
        </p:nvSpPr>
        <p:spPr>
          <a:noFill/>
        </p:spPr>
        <p:txBody>
          <a:bodyPr/>
          <a:lstStyle/>
          <a:p>
            <a:fld id="{88B65CC8-E34A-4218-B1DE-4FEA85243A30}" type="slidenum">
              <a:rPr lang="en-US" altLang="zh-CN" smtClean="0">
                <a:latin typeface="Arial" charset="0"/>
                <a:cs typeface="Arial" charset="0"/>
              </a:rPr>
              <a:pPr/>
              <a:t>21</a:t>
            </a:fld>
            <a:endParaRPr lang="en-US" altLang="zh-CN" dirty="0" smtClean="0">
              <a:latin typeface="Arial" charset="0"/>
              <a:cs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dirty="0" smtClean="0"/>
          </a:p>
        </p:txBody>
      </p:sp>
      <p:sp>
        <p:nvSpPr>
          <p:cNvPr id="74756" name="Footer Placeholder 3"/>
          <p:cNvSpPr>
            <a:spLocks noGrp="1"/>
          </p:cNvSpPr>
          <p:nvPr>
            <p:ph type="ftr" sz="quarter" idx="4"/>
          </p:nvPr>
        </p:nvSpPr>
        <p:spPr>
          <a:noFill/>
        </p:spPr>
        <p:txBody>
          <a:bodyPr/>
          <a:lstStyle/>
          <a:p>
            <a:endParaRPr lang="en-US" altLang="zh-CN" dirty="0" smtClean="0">
              <a:latin typeface="Arial" charset="0"/>
              <a:cs typeface="Arial" charset="0"/>
            </a:endParaRPr>
          </a:p>
        </p:txBody>
      </p:sp>
      <p:sp>
        <p:nvSpPr>
          <p:cNvPr id="74757" name="Slide Number Placeholder 4"/>
          <p:cNvSpPr>
            <a:spLocks noGrp="1"/>
          </p:cNvSpPr>
          <p:nvPr>
            <p:ph type="sldNum" sz="quarter" idx="5"/>
          </p:nvPr>
        </p:nvSpPr>
        <p:spPr>
          <a:noFill/>
        </p:spPr>
        <p:txBody>
          <a:bodyPr/>
          <a:lstStyle/>
          <a:p>
            <a:fld id="{670C9314-C9F7-416C-A3F8-F9EB6FD6852B}" type="slidenum">
              <a:rPr lang="en-US" altLang="zh-CN" smtClean="0">
                <a:latin typeface="Arial" charset="0"/>
                <a:cs typeface="Arial" charset="0"/>
              </a:rPr>
              <a:pPr/>
              <a:t>22</a:t>
            </a:fld>
            <a:endParaRPr lang="en-US" altLang="zh-CN" dirty="0" smtClean="0">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xfrm>
            <a:off x="1181100" y="696913"/>
            <a:ext cx="4648200" cy="3486150"/>
          </a:xfrm>
          <a:ln/>
        </p:spPr>
      </p:sp>
      <p:sp>
        <p:nvSpPr>
          <p:cNvPr id="34819" name="Rectangle 3"/>
          <p:cNvSpPr>
            <a:spLocks noGrp="1" noChangeArrowheads="1"/>
          </p:cNvSpPr>
          <p:nvPr>
            <p:ph type="body" idx="1"/>
          </p:nvPr>
        </p:nvSpPr>
        <p:spPr>
          <a:xfrm>
            <a:off x="701675" y="4416426"/>
            <a:ext cx="5607050" cy="4183063"/>
          </a:xfrm>
          <a:noFill/>
          <a:ln/>
        </p:spPr>
        <p:txBody>
          <a:bodyPr/>
          <a:lstStyle/>
          <a:p>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r>
              <a:rPr lang="en-US" dirty="0" smtClean="0">
                <a:latin typeface="Arial" charset="0"/>
                <a:cs typeface="Arial" charset="0"/>
              </a:rPr>
              <a:t>This section is an excerpt of a presentation entitled, “U.S. FDA QbD Pilot Program and Beyond,” at the China SFDA/RDPAC QbD Forum held in Beijing in December 2010.</a:t>
            </a:r>
          </a:p>
          <a:p>
            <a:r>
              <a:rPr lang="en-US" dirty="0" smtClean="0">
                <a:latin typeface="Arial" charset="0"/>
                <a:cs typeface="Arial" charset="0"/>
              </a:rPr>
              <a:t>The information presented here is a summary of the responses from contacts in the FDA, EMA,* NIHS/PMDA,* and HC* to a survey conducted by the speaker.</a:t>
            </a:r>
          </a:p>
          <a:p>
            <a:endParaRPr lang="en-US" dirty="0" smtClean="0">
              <a:latin typeface="Arial" charset="0"/>
            </a:endParaRPr>
          </a:p>
        </p:txBody>
      </p:sp>
      <p:sp>
        <p:nvSpPr>
          <p:cNvPr id="64516" name="Slide Number Placeholder 3"/>
          <p:cNvSpPr>
            <a:spLocks noGrp="1"/>
          </p:cNvSpPr>
          <p:nvPr>
            <p:ph type="sldNum" sz="quarter" idx="5"/>
          </p:nvPr>
        </p:nvSpPr>
        <p:spPr>
          <a:noFill/>
        </p:spPr>
        <p:txBody>
          <a:bodyPr/>
          <a:lstStyle/>
          <a:p>
            <a:fld id="{D42ADC6C-DAD0-446B-AAED-0C095CF92E71}" type="slidenum">
              <a:rPr lang="en-US" smtClean="0">
                <a:latin typeface="Arial" charset="0"/>
                <a:cs typeface="Arial" charset="0"/>
              </a:rPr>
              <a:pPr/>
              <a:t>3</a:t>
            </a:fld>
            <a:endParaRPr lang="en-US" dirty="0" smtClean="0">
              <a:latin typeface="Arial"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en-US" altLang="zh-CN" dirty="0"/>
          </a:p>
        </p:txBody>
      </p:sp>
      <p:sp>
        <p:nvSpPr>
          <p:cNvPr id="5" name="Slide Number Placeholder 4"/>
          <p:cNvSpPr>
            <a:spLocks noGrp="1"/>
          </p:cNvSpPr>
          <p:nvPr>
            <p:ph type="sldNum" sz="quarter" idx="11"/>
          </p:nvPr>
        </p:nvSpPr>
        <p:spPr/>
        <p:txBody>
          <a:bodyPr/>
          <a:lstStyle/>
          <a:p>
            <a:fld id="{74E9B4BB-7C91-46B7-92D9-20E35E5BFF64}" type="slidenum">
              <a:rPr lang="en-US" altLang="zh-CN" smtClean="0"/>
              <a:pPr/>
              <a:t>4</a:t>
            </a:fld>
            <a:endParaRPr lang="en-US" altLang="zh-CN"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F327716E-A08A-4D46-957D-0ECF8A071DE6}" type="slidenum">
              <a:rPr lang="en-US"/>
              <a:pPr/>
              <a:t>5</a:t>
            </a:fld>
            <a:endParaRPr lang="en-US" dirty="0"/>
          </a:p>
        </p:txBody>
      </p:sp>
      <p:sp>
        <p:nvSpPr>
          <p:cNvPr id="271362" name="Rectangle 2"/>
          <p:cNvSpPr>
            <a:spLocks noGrp="1" noRot="1" noChangeAspect="1" noChangeArrowheads="1" noTextEdit="1"/>
          </p:cNvSpPr>
          <p:nvPr>
            <p:ph type="sldImg"/>
          </p:nvPr>
        </p:nvSpPr>
        <p:spPr>
          <a:ln/>
        </p:spPr>
      </p:sp>
      <p:sp>
        <p:nvSpPr>
          <p:cNvPr id="271363" name="Rectangle 3"/>
          <p:cNvSpPr>
            <a:spLocks noGrp="1" noChangeArrowheads="1"/>
          </p:cNvSpPr>
          <p:nvPr>
            <p:ph type="body" idx="1"/>
          </p:nvPr>
        </p:nvSpPr>
        <p:spPr>
          <a:xfrm>
            <a:off x="714176" y="4419600"/>
            <a:ext cx="5556644" cy="4393456"/>
          </a:xfrm>
        </p:spPr>
        <p:txBody>
          <a:bodyPr/>
          <a:lstStyle/>
          <a:p>
            <a:pPr marL="114300" indent="-114300"/>
            <a:endParaRPr lang="en-US" altLang="zh-CN"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ltLang="zh-CN" dirty="0" smtClean="0"/>
              <a:t>The two-way arrow means that the step is iterative such that the material attributes and process parameters can be screened (</a:t>
            </a:r>
            <a:r>
              <a:rPr lang="zh-CN" altLang="en-US" dirty="0" smtClean="0"/>
              <a:t>筛选</a:t>
            </a:r>
            <a:r>
              <a:rPr lang="en-US" altLang="zh-CN" dirty="0" smtClean="0"/>
              <a:t>),  narrowed (</a:t>
            </a:r>
            <a:r>
              <a:rPr lang="zh-CN" altLang="en-US" dirty="0" smtClean="0"/>
              <a:t>缩小</a:t>
            </a:r>
            <a:r>
              <a:rPr lang="en-US" altLang="zh-CN" dirty="0" smtClean="0"/>
              <a:t>), and refine d (</a:t>
            </a:r>
            <a:r>
              <a:rPr lang="zh-CN" altLang="en-US" dirty="0" smtClean="0"/>
              <a:t>完善</a:t>
            </a:r>
            <a:r>
              <a:rPr lang="en-US" altLang="zh-CN" dirty="0" smtClean="0"/>
              <a:t>), based on knowledge and understanding gained.</a:t>
            </a:r>
            <a:endParaRPr lang="zh-CN" altLang="en-US" dirty="0" smtClean="0"/>
          </a:p>
          <a:p>
            <a:endParaRPr lang="en-US" dirty="0"/>
          </a:p>
        </p:txBody>
      </p:sp>
      <p:sp>
        <p:nvSpPr>
          <p:cNvPr id="4" name="Footer Placeholder 3"/>
          <p:cNvSpPr>
            <a:spLocks noGrp="1"/>
          </p:cNvSpPr>
          <p:nvPr>
            <p:ph type="ftr" sz="quarter" idx="10"/>
          </p:nvPr>
        </p:nvSpPr>
        <p:spPr/>
        <p:txBody>
          <a:bodyPr/>
          <a:lstStyle/>
          <a:p>
            <a:endParaRPr lang="en-US" altLang="zh-CN" dirty="0"/>
          </a:p>
        </p:txBody>
      </p:sp>
      <p:sp>
        <p:nvSpPr>
          <p:cNvPr id="5" name="Slide Number Placeholder 4"/>
          <p:cNvSpPr>
            <a:spLocks noGrp="1"/>
          </p:cNvSpPr>
          <p:nvPr>
            <p:ph type="sldNum" sz="quarter" idx="11"/>
          </p:nvPr>
        </p:nvSpPr>
        <p:spPr/>
        <p:txBody>
          <a:bodyPr/>
          <a:lstStyle/>
          <a:p>
            <a:fld id="{74E9B4BB-7C91-46B7-92D9-20E35E5BFF64}" type="slidenum">
              <a:rPr lang="en-US" altLang="zh-CN" smtClean="0"/>
              <a:pPr/>
              <a:t>6</a:t>
            </a:fld>
            <a:endParaRPr lang="en-US" altLang="zh-CN"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marL="236538" indent="-236538">
              <a:lnSpc>
                <a:spcPct val="85000"/>
              </a:lnSpc>
              <a:spcBef>
                <a:spcPts val="600"/>
              </a:spcBef>
              <a:buFont typeface="Arial" pitchFamily="34" charset="0"/>
              <a:buChar char="•"/>
              <a:defRPr/>
            </a:pPr>
            <a:r>
              <a:rPr lang="en-US" dirty="0" smtClean="0"/>
              <a:t>Summary of FDA QbD Pilot Program</a:t>
            </a:r>
          </a:p>
          <a:p>
            <a:pPr lvl="1" indent="-236538">
              <a:lnSpc>
                <a:spcPct val="85000"/>
              </a:lnSpc>
              <a:spcBef>
                <a:spcPts val="600"/>
              </a:spcBef>
              <a:buFont typeface="Arial" pitchFamily="34" charset="0"/>
              <a:buChar char="•"/>
              <a:defRPr/>
            </a:pPr>
            <a:r>
              <a:rPr lang="en-US" dirty="0" smtClean="0"/>
              <a:t>Status – complete</a:t>
            </a:r>
          </a:p>
          <a:p>
            <a:pPr marL="693738" lvl="2" indent="-236538">
              <a:lnSpc>
                <a:spcPct val="85000"/>
              </a:lnSpc>
              <a:spcBef>
                <a:spcPts val="600"/>
              </a:spcBef>
              <a:buFont typeface="Arial" pitchFamily="34" charset="0"/>
              <a:buChar char="•"/>
              <a:defRPr/>
            </a:pPr>
            <a:r>
              <a:rPr lang="en-US" dirty="0" smtClean="0"/>
              <a:t>First announced June 2005</a:t>
            </a:r>
          </a:p>
          <a:p>
            <a:pPr marL="693738" lvl="2" indent="-236538">
              <a:lnSpc>
                <a:spcPct val="85000"/>
              </a:lnSpc>
              <a:spcBef>
                <a:spcPts val="600"/>
              </a:spcBef>
              <a:buFont typeface="Arial" pitchFamily="34" charset="0"/>
              <a:buChar char="•"/>
              <a:defRPr/>
            </a:pPr>
            <a:r>
              <a:rPr lang="en-US" dirty="0" smtClean="0"/>
              <a:t>9 original and 2(3) supplemental NDAs accepted</a:t>
            </a:r>
          </a:p>
          <a:p>
            <a:pPr marL="693738" lvl="2" indent="-236538">
              <a:lnSpc>
                <a:spcPct val="85000"/>
              </a:lnSpc>
              <a:spcBef>
                <a:spcPts val="600"/>
              </a:spcBef>
              <a:buFont typeface="Arial" pitchFamily="34" charset="0"/>
              <a:buChar char="•"/>
              <a:defRPr/>
            </a:pPr>
            <a:r>
              <a:rPr lang="en-US" dirty="0" smtClean="0"/>
              <a:t>11 approved, 1 withdrawn for non-CMC reasons </a:t>
            </a:r>
          </a:p>
          <a:p>
            <a:pPr lvl="1" indent="-236538">
              <a:lnSpc>
                <a:spcPct val="85000"/>
              </a:lnSpc>
              <a:spcBef>
                <a:spcPts val="600"/>
              </a:spcBef>
              <a:buFont typeface="Arial" pitchFamily="34" charset="0"/>
              <a:buChar char="•"/>
              <a:defRPr/>
            </a:pPr>
            <a:r>
              <a:rPr lang="en-US" dirty="0" smtClean="0"/>
              <a:t>Lessons learned</a:t>
            </a:r>
          </a:p>
          <a:p>
            <a:pPr marL="693738" lvl="1" indent="-236538">
              <a:lnSpc>
                <a:spcPct val="85000"/>
              </a:lnSpc>
              <a:spcBef>
                <a:spcPts val="600"/>
              </a:spcBef>
              <a:buFont typeface="Arial" pitchFamily="34" charset="0"/>
              <a:buChar char="•"/>
              <a:defRPr/>
            </a:pPr>
            <a:r>
              <a:rPr lang="en-US" dirty="0" smtClean="0"/>
              <a:t>Wide variety of design spaces proposed</a:t>
            </a:r>
          </a:p>
          <a:p>
            <a:pPr marL="693738" lvl="1" indent="-236538">
              <a:lnSpc>
                <a:spcPct val="85000"/>
              </a:lnSpc>
              <a:spcBef>
                <a:spcPts val="600"/>
              </a:spcBef>
              <a:buFont typeface="Arial" pitchFamily="34" charset="0"/>
              <a:buChar char="•"/>
              <a:defRPr/>
            </a:pPr>
            <a:r>
              <a:rPr lang="en-US" dirty="0" smtClean="0"/>
              <a:t>Wide variety of control strategies utilized</a:t>
            </a:r>
          </a:p>
          <a:p>
            <a:pPr marL="693738" lvl="1" indent="-236538">
              <a:buFont typeface="Arial" pitchFamily="34" charset="0"/>
              <a:buChar char="•"/>
              <a:defRPr/>
            </a:pPr>
            <a:r>
              <a:rPr lang="en-US" dirty="0" smtClean="0"/>
              <a:t>It provided valuable opportunity to industry and FDA in implementing QbD</a:t>
            </a:r>
          </a:p>
          <a:p>
            <a:pPr marL="1150938" lvl="2" indent="-236538">
              <a:buFont typeface="Arial" pitchFamily="34" charset="0"/>
              <a:buChar char="•"/>
              <a:defRPr/>
            </a:pPr>
            <a:r>
              <a:rPr lang="en-US" dirty="0" smtClean="0"/>
              <a:t>Learning by doing</a:t>
            </a:r>
          </a:p>
          <a:p>
            <a:pPr marL="1150938" lvl="2" indent="-236538">
              <a:buFont typeface="Arial" pitchFamily="34" charset="0"/>
              <a:buChar char="•"/>
              <a:defRPr/>
            </a:pPr>
            <a:r>
              <a:rPr lang="en-US" dirty="0" smtClean="0"/>
              <a:t>Elements of QbD in submissions</a:t>
            </a:r>
          </a:p>
          <a:p>
            <a:pPr marL="1608138" lvl="3" indent="-241300">
              <a:buFont typeface="Arial" pitchFamily="34" charset="0"/>
              <a:buChar char="•"/>
              <a:defRPr/>
            </a:pPr>
            <a:r>
              <a:rPr lang="en-US" dirty="0" smtClean="0"/>
              <a:t>Risk assessments</a:t>
            </a:r>
          </a:p>
          <a:p>
            <a:pPr marL="1608138" lvl="3" indent="-241300">
              <a:buFont typeface="Arial" pitchFamily="34" charset="0"/>
              <a:buChar char="•"/>
              <a:defRPr/>
            </a:pPr>
            <a:r>
              <a:rPr lang="en-US" dirty="0" smtClean="0"/>
              <a:t>Design spaces </a:t>
            </a:r>
          </a:p>
          <a:p>
            <a:pPr marL="1608138" lvl="3" indent="-241300">
              <a:buFont typeface="Arial" pitchFamily="34" charset="0"/>
              <a:buChar char="•"/>
              <a:defRPr/>
            </a:pPr>
            <a:r>
              <a:rPr lang="en-US" dirty="0" smtClean="0"/>
              <a:t>Proposals for flexible regulatory approaches</a:t>
            </a:r>
          </a:p>
          <a:p>
            <a:pPr marL="1150938" lvl="2" indent="-236538">
              <a:buFont typeface="Arial" pitchFamily="34" charset="0"/>
              <a:buChar char="•"/>
              <a:defRPr/>
            </a:pPr>
            <a:r>
              <a:rPr lang="en-US" dirty="0" smtClean="0"/>
              <a:t>Risk-based regulatory decisions enabled</a:t>
            </a:r>
          </a:p>
          <a:p>
            <a:pPr marL="693738" lvl="1" indent="-236538">
              <a:buFont typeface="Arial" pitchFamily="34" charset="0"/>
              <a:buChar char="•"/>
              <a:defRPr/>
            </a:pPr>
            <a:r>
              <a:rPr lang="en-US" dirty="0" smtClean="0"/>
              <a:t>Learning has been incorporated into ICH Q8(R2)</a:t>
            </a:r>
          </a:p>
          <a:p>
            <a:pPr>
              <a:defRPr/>
            </a:pPr>
            <a:endParaRPr lang="en-US" dirty="0"/>
          </a:p>
        </p:txBody>
      </p:sp>
      <p:sp>
        <p:nvSpPr>
          <p:cNvPr id="65540" name="Footer Placeholder 3"/>
          <p:cNvSpPr>
            <a:spLocks noGrp="1"/>
          </p:cNvSpPr>
          <p:nvPr>
            <p:ph type="ftr" sz="quarter" idx="4"/>
          </p:nvPr>
        </p:nvSpPr>
        <p:spPr>
          <a:noFill/>
        </p:spPr>
        <p:txBody>
          <a:bodyPr/>
          <a:lstStyle/>
          <a:p>
            <a:endParaRPr lang="en-US" altLang="zh-CN" dirty="0" smtClean="0">
              <a:latin typeface="Arial" charset="0"/>
              <a:cs typeface="Arial" charset="0"/>
            </a:endParaRPr>
          </a:p>
        </p:txBody>
      </p:sp>
      <p:sp>
        <p:nvSpPr>
          <p:cNvPr id="65541" name="Slide Number Placeholder 4"/>
          <p:cNvSpPr>
            <a:spLocks noGrp="1"/>
          </p:cNvSpPr>
          <p:nvPr>
            <p:ph type="sldNum" sz="quarter" idx="5"/>
          </p:nvPr>
        </p:nvSpPr>
        <p:spPr>
          <a:noFill/>
        </p:spPr>
        <p:txBody>
          <a:bodyPr/>
          <a:lstStyle/>
          <a:p>
            <a:fld id="{880C8698-23AE-4377-A193-E1CB1BB3C2E4}" type="slidenum">
              <a:rPr lang="en-US" altLang="zh-CN" smtClean="0">
                <a:latin typeface="Arial" charset="0"/>
                <a:cs typeface="Arial" charset="0"/>
              </a:rPr>
              <a:pPr/>
              <a:t>7</a:t>
            </a:fld>
            <a:endParaRPr lang="en-US" altLang="zh-CN" dirty="0" smtClean="0">
              <a:latin typeface="Arial" charset="0"/>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dirty="0" smtClean="0"/>
          </a:p>
        </p:txBody>
      </p:sp>
      <p:sp>
        <p:nvSpPr>
          <p:cNvPr id="66564" name="Footer Placeholder 3"/>
          <p:cNvSpPr>
            <a:spLocks noGrp="1"/>
          </p:cNvSpPr>
          <p:nvPr>
            <p:ph type="ftr" sz="quarter" idx="4"/>
          </p:nvPr>
        </p:nvSpPr>
        <p:spPr>
          <a:noFill/>
        </p:spPr>
        <p:txBody>
          <a:bodyPr/>
          <a:lstStyle/>
          <a:p>
            <a:endParaRPr lang="en-US" altLang="zh-CN" dirty="0" smtClean="0">
              <a:latin typeface="Arial" charset="0"/>
              <a:cs typeface="Arial" charset="0"/>
            </a:endParaRPr>
          </a:p>
        </p:txBody>
      </p:sp>
      <p:sp>
        <p:nvSpPr>
          <p:cNvPr id="66565" name="Slide Number Placeholder 4"/>
          <p:cNvSpPr>
            <a:spLocks noGrp="1"/>
          </p:cNvSpPr>
          <p:nvPr>
            <p:ph type="sldNum" sz="quarter" idx="5"/>
          </p:nvPr>
        </p:nvSpPr>
        <p:spPr>
          <a:noFill/>
        </p:spPr>
        <p:txBody>
          <a:bodyPr/>
          <a:lstStyle/>
          <a:p>
            <a:fld id="{9513EF97-CC74-4E3F-9ED3-B449B3C789CB}" type="slidenum">
              <a:rPr lang="en-US" altLang="zh-CN" smtClean="0">
                <a:latin typeface="Arial" charset="0"/>
                <a:cs typeface="Arial" charset="0"/>
              </a:rPr>
              <a:pPr/>
              <a:t>8</a:t>
            </a:fld>
            <a:endParaRPr lang="en-US" altLang="zh-CN" dirty="0" smtClean="0">
              <a:latin typeface="Arial" charset="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dirty="0" smtClean="0"/>
          </a:p>
        </p:txBody>
      </p:sp>
      <p:sp>
        <p:nvSpPr>
          <p:cNvPr id="67588" name="Footer Placeholder 3"/>
          <p:cNvSpPr>
            <a:spLocks noGrp="1"/>
          </p:cNvSpPr>
          <p:nvPr>
            <p:ph type="ftr" sz="quarter" idx="4"/>
          </p:nvPr>
        </p:nvSpPr>
        <p:spPr>
          <a:noFill/>
        </p:spPr>
        <p:txBody>
          <a:bodyPr/>
          <a:lstStyle/>
          <a:p>
            <a:endParaRPr lang="en-US" altLang="zh-CN" dirty="0" smtClean="0">
              <a:latin typeface="Arial" charset="0"/>
              <a:cs typeface="Arial" charset="0"/>
            </a:endParaRPr>
          </a:p>
        </p:txBody>
      </p:sp>
      <p:sp>
        <p:nvSpPr>
          <p:cNvPr id="67589" name="Slide Number Placeholder 4"/>
          <p:cNvSpPr>
            <a:spLocks noGrp="1"/>
          </p:cNvSpPr>
          <p:nvPr>
            <p:ph type="sldNum" sz="quarter" idx="5"/>
          </p:nvPr>
        </p:nvSpPr>
        <p:spPr>
          <a:noFill/>
        </p:spPr>
        <p:txBody>
          <a:bodyPr/>
          <a:lstStyle/>
          <a:p>
            <a:fld id="{2D6E8D36-50BC-4DB3-9342-CFA9C0EF1DEE}" type="slidenum">
              <a:rPr lang="en-US" altLang="zh-CN" smtClean="0">
                <a:latin typeface="Arial" charset="0"/>
                <a:cs typeface="Arial" charset="0"/>
              </a:rPr>
              <a:pPr/>
              <a:t>9</a:t>
            </a:fld>
            <a:endParaRPr lang="en-US" altLang="zh-CN" dirty="0" smtClean="0">
              <a:latin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3" descr="11975_China_PPT_PPT copy.jpg"/>
          <p:cNvPicPr>
            <a:picLocks noChangeAspect="1"/>
          </p:cNvPicPr>
          <p:nvPr userDrawn="1"/>
        </p:nvPicPr>
        <p:blipFill>
          <a:blip r:embed="rId2" cstate="print"/>
          <a:stretch>
            <a:fillRect/>
          </a:stretch>
        </p:blipFill>
        <p:spPr>
          <a:xfrm>
            <a:off x="0" y="0"/>
            <a:ext cx="9144000" cy="6858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0" y="1371600"/>
            <a:ext cx="8229600" cy="4525963"/>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grpSp>
        <p:nvGrpSpPr>
          <p:cNvPr id="14" name="Group 15"/>
          <p:cNvGrpSpPr/>
          <p:nvPr userDrawn="1"/>
        </p:nvGrpSpPr>
        <p:grpSpPr>
          <a:xfrm>
            <a:off x="152400" y="152400"/>
            <a:ext cx="6889845" cy="838200"/>
            <a:chOff x="152400" y="152400"/>
            <a:chExt cx="6889845" cy="838200"/>
          </a:xfrm>
          <a:solidFill>
            <a:srgbClr val="003591"/>
          </a:solidFill>
        </p:grpSpPr>
        <p:sp>
          <p:nvSpPr>
            <p:cNvPr id="15" name="Freeform 14"/>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a:defRPr/>
              </a:pPr>
              <a:endParaRPr lang="en-US" dirty="0">
                <a:cs typeface="Arial" pitchFamily="34" charset="0"/>
              </a:endParaRPr>
            </a:p>
          </p:txBody>
        </p:sp>
        <p:sp>
          <p:nvSpPr>
            <p:cNvPr id="16" name="Flowchart: Data 15"/>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grpSp>
        <p:nvGrpSpPr>
          <p:cNvPr id="17" name="Group 17"/>
          <p:cNvGrpSpPr/>
          <p:nvPr userDrawn="1"/>
        </p:nvGrpSpPr>
        <p:grpSpPr>
          <a:xfrm>
            <a:off x="6902355" y="152400"/>
            <a:ext cx="2089245" cy="838200"/>
            <a:chOff x="6902355" y="152400"/>
            <a:chExt cx="2089245" cy="838200"/>
          </a:xfrm>
          <a:solidFill>
            <a:srgbClr val="5E6167"/>
          </a:solidFill>
        </p:grpSpPr>
        <p:sp>
          <p:nvSpPr>
            <p:cNvPr id="18" name="Rectangle 17"/>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9" name="Flowchart: Data 18"/>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pic>
        <p:nvPicPr>
          <p:cNvPr id="20" name="Picture 19" descr="DIALogo_website_white.gif"/>
          <p:cNvPicPr>
            <a:picLocks noChangeAspect="1"/>
          </p:cNvPicPr>
          <p:nvPr userDrawn="1"/>
        </p:nvPicPr>
        <p:blipFill>
          <a:blip r:embed="rId2" cstate="print"/>
          <a:srcRect/>
          <a:stretch>
            <a:fillRect/>
          </a:stretch>
        </p:blipFill>
        <p:spPr bwMode="auto">
          <a:xfrm>
            <a:off x="7258050" y="357188"/>
            <a:ext cx="1504950" cy="481012"/>
          </a:xfrm>
          <a:prstGeom prst="rect">
            <a:avLst/>
          </a:prstGeom>
          <a:noFill/>
          <a:ln w="9525">
            <a:noFill/>
            <a:miter lim="800000"/>
            <a:headEnd/>
            <a:tailEnd/>
          </a:ln>
        </p:spPr>
      </p:pic>
      <p:sp>
        <p:nvSpPr>
          <p:cNvPr id="21" name="Title 1"/>
          <p:cNvSpPr>
            <a:spLocks noGrp="1"/>
          </p:cNvSpPr>
          <p:nvPr>
            <p:ph type="title"/>
          </p:nvPr>
        </p:nvSpPr>
        <p:spPr>
          <a:xfrm>
            <a:off x="457200" y="274638"/>
            <a:ext cx="6172200" cy="563562"/>
          </a:xfrm>
        </p:spPr>
        <p:txBody>
          <a:bodyPr>
            <a:noAutofit/>
          </a:bodyPr>
          <a:lstStyle>
            <a:lvl1pPr algn="l">
              <a:defRPr sz="20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25"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solidFill>
              </a:defRPr>
            </a:lvl1pPr>
          </a:lstStyle>
          <a:p>
            <a:r>
              <a:rPr lang="en-US" dirty="0" smtClean="0"/>
              <a:t>Drug Information Association</a:t>
            </a:r>
          </a:p>
        </p:txBody>
      </p:sp>
      <p:sp>
        <p:nvSpPr>
          <p:cNvPr id="2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chemeClr val="tx1"/>
                </a:solidFill>
              </a:defRPr>
            </a:lvl1pPr>
          </a:lstStyle>
          <a:p>
            <a:r>
              <a:rPr lang="en-US" dirty="0" smtClean="0"/>
              <a:t>www.diahome.org</a:t>
            </a:r>
            <a:endParaRPr lang="en-US" dirty="0"/>
          </a:p>
        </p:txBody>
      </p:sp>
      <p:sp>
        <p:nvSpPr>
          <p:cNvPr id="27"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solidFill>
              </a:defRPr>
            </a:lvl1pPr>
          </a:lstStyle>
          <a:p>
            <a:fld id="{3C0F580F-0886-4BEC-82E3-E9319B71EE89}"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19200"/>
            <a:ext cx="2057400" cy="4830763"/>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1219200"/>
            <a:ext cx="6019800" cy="4830763"/>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grpSp>
        <p:nvGrpSpPr>
          <p:cNvPr id="14" name="Group 15"/>
          <p:cNvGrpSpPr/>
          <p:nvPr userDrawn="1"/>
        </p:nvGrpSpPr>
        <p:grpSpPr>
          <a:xfrm>
            <a:off x="152400" y="152400"/>
            <a:ext cx="6889845" cy="838200"/>
            <a:chOff x="152400" y="152400"/>
            <a:chExt cx="6889845" cy="838200"/>
          </a:xfrm>
          <a:solidFill>
            <a:srgbClr val="003591"/>
          </a:solidFill>
        </p:grpSpPr>
        <p:sp>
          <p:nvSpPr>
            <p:cNvPr id="15" name="Freeform 14"/>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a:defRPr/>
              </a:pPr>
              <a:endParaRPr lang="en-US" dirty="0">
                <a:cs typeface="Arial" pitchFamily="34" charset="0"/>
              </a:endParaRPr>
            </a:p>
          </p:txBody>
        </p:sp>
        <p:sp>
          <p:nvSpPr>
            <p:cNvPr id="16" name="Flowchart: Data 15"/>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grpSp>
        <p:nvGrpSpPr>
          <p:cNvPr id="17" name="Group 17"/>
          <p:cNvGrpSpPr/>
          <p:nvPr userDrawn="1"/>
        </p:nvGrpSpPr>
        <p:grpSpPr>
          <a:xfrm>
            <a:off x="6902355" y="152400"/>
            <a:ext cx="2089245" cy="838200"/>
            <a:chOff x="6902355" y="152400"/>
            <a:chExt cx="2089245" cy="838200"/>
          </a:xfrm>
          <a:solidFill>
            <a:srgbClr val="5E6167"/>
          </a:solidFill>
        </p:grpSpPr>
        <p:sp>
          <p:nvSpPr>
            <p:cNvPr id="18" name="Rectangle 17"/>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9" name="Flowchart: Data 18"/>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pic>
        <p:nvPicPr>
          <p:cNvPr id="20" name="Picture 19" descr="DIALogo_website_white.gif"/>
          <p:cNvPicPr>
            <a:picLocks noChangeAspect="1"/>
          </p:cNvPicPr>
          <p:nvPr userDrawn="1"/>
        </p:nvPicPr>
        <p:blipFill>
          <a:blip r:embed="rId2" cstate="print"/>
          <a:srcRect/>
          <a:stretch>
            <a:fillRect/>
          </a:stretch>
        </p:blipFill>
        <p:spPr bwMode="auto">
          <a:xfrm>
            <a:off x="7258050" y="357188"/>
            <a:ext cx="1504950" cy="481012"/>
          </a:xfrm>
          <a:prstGeom prst="rect">
            <a:avLst/>
          </a:prstGeom>
          <a:noFill/>
          <a:ln w="9525">
            <a:noFill/>
            <a:miter lim="800000"/>
            <a:headEnd/>
            <a:tailEnd/>
          </a:ln>
        </p:spPr>
      </p:pic>
      <p:sp>
        <p:nvSpPr>
          <p:cNvPr id="21" name="Title 1"/>
          <p:cNvSpPr txBox="1">
            <a:spLocks/>
          </p:cNvSpPr>
          <p:nvPr userDrawn="1"/>
        </p:nvSpPr>
        <p:spPr>
          <a:xfrm>
            <a:off x="457200" y="274638"/>
            <a:ext cx="6172200" cy="563562"/>
          </a:xfrm>
          <a:prstGeom prst="rect">
            <a:avLst/>
          </a:prstGeom>
        </p:spPr>
        <p:txBody>
          <a:bodyPr vert="horz" lIns="91440" tIns="45720" rIns="91440" bIns="45720" rtlCol="0" anchor="ctr">
            <a:noAutofit/>
          </a:bodyPr>
          <a:lstStyle>
            <a:lvl1pPr algn="l">
              <a:defRPr sz="2000">
                <a:solidFill>
                  <a:schemeClr val="bg1"/>
                </a:solidFill>
                <a:latin typeface="Arial" pitchFamily="34" charset="0"/>
                <a:cs typeface="Arial"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0" normalizeH="0" baseline="0" noProof="0" dirty="0" smtClean="0">
                <a:ln>
                  <a:noFill/>
                </a:ln>
                <a:solidFill>
                  <a:schemeClr val="bg1"/>
                </a:solidFill>
                <a:effectLst/>
                <a:uLnTx/>
                <a:uFillTx/>
                <a:latin typeface="Arial" pitchFamily="34" charset="0"/>
                <a:ea typeface="+mj-ea"/>
                <a:cs typeface="Arial" pitchFamily="34" charset="0"/>
              </a:rPr>
              <a:t>Click to edit Master title style</a:t>
            </a:r>
          </a:p>
        </p:txBody>
      </p:sp>
      <p:sp>
        <p:nvSpPr>
          <p:cNvPr id="25"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solidFill>
              </a:defRPr>
            </a:lvl1pPr>
          </a:lstStyle>
          <a:p>
            <a:r>
              <a:rPr lang="en-US" dirty="0" smtClean="0"/>
              <a:t>Drug Information Association</a:t>
            </a:r>
          </a:p>
        </p:txBody>
      </p:sp>
      <p:sp>
        <p:nvSpPr>
          <p:cNvPr id="2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chemeClr val="tx1"/>
                </a:solidFill>
              </a:defRPr>
            </a:lvl1pPr>
          </a:lstStyle>
          <a:p>
            <a:r>
              <a:rPr lang="en-US" dirty="0" smtClean="0"/>
              <a:t>www.diahome.org</a:t>
            </a:r>
            <a:endParaRPr lang="en-US" dirty="0"/>
          </a:p>
        </p:txBody>
      </p:sp>
      <p:sp>
        <p:nvSpPr>
          <p:cNvPr id="27"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solidFill>
              </a:defRPr>
            </a:lvl1pPr>
          </a:lstStyle>
          <a:p>
            <a:fld id="{3C0F580F-0886-4BEC-82E3-E9319B71EE8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lnSpc>
                <a:spcPct val="90000"/>
              </a:lnSpc>
              <a:spcBef>
                <a:spcPts val="300"/>
              </a:spcBef>
              <a:spcAft>
                <a:spcPts val="0"/>
              </a:spcAft>
              <a:buClr>
                <a:srgbClr val="FF0000"/>
              </a:buClr>
              <a:buSzPct val="110000"/>
              <a:buFont typeface="Wingdings" pitchFamily="2" charset="2"/>
              <a:buChar char="§"/>
              <a:defRPr sz="2800" baseline="0">
                <a:latin typeface="Arial" pitchFamily="34" charset="0"/>
                <a:cs typeface="Arial" pitchFamily="34" charset="0"/>
              </a:defRPr>
            </a:lvl1pPr>
            <a:lvl2pPr marL="623888" indent="-285750">
              <a:lnSpc>
                <a:spcPct val="90000"/>
              </a:lnSpc>
              <a:spcBef>
                <a:spcPts val="300"/>
              </a:spcBef>
              <a:spcAft>
                <a:spcPts val="0"/>
              </a:spcAft>
              <a:buClr>
                <a:srgbClr val="0000FF"/>
              </a:buClr>
              <a:buSzPct val="110000"/>
              <a:buFont typeface="Wingdings" pitchFamily="2" charset="2"/>
              <a:buChar char="§"/>
              <a:defRPr sz="2400" baseline="0">
                <a:latin typeface="Arial" pitchFamily="34" charset="0"/>
                <a:cs typeface="Arial" pitchFamily="34" charset="0"/>
              </a:defRPr>
            </a:lvl2pPr>
            <a:lvl3pPr marL="860425" indent="-228600">
              <a:lnSpc>
                <a:spcPct val="90000"/>
              </a:lnSpc>
              <a:spcBef>
                <a:spcPts val="300"/>
              </a:spcBef>
              <a:spcAft>
                <a:spcPts val="0"/>
              </a:spcAft>
              <a:buClr>
                <a:srgbClr val="009900"/>
              </a:buClr>
              <a:buSzPct val="110000"/>
              <a:buFont typeface="Wingdings" pitchFamily="2" charset="2"/>
              <a:buChar char="§"/>
              <a:defRPr sz="2000" baseline="0">
                <a:latin typeface="Arial" pitchFamily="34" charset="0"/>
                <a:cs typeface="Arial" pitchFamily="34" charset="0"/>
              </a:defRPr>
            </a:lvl3pPr>
            <a:lvl4pPr marL="1087438" indent="-228600">
              <a:lnSpc>
                <a:spcPct val="90000"/>
              </a:lnSpc>
              <a:spcBef>
                <a:spcPts val="300"/>
              </a:spcBef>
              <a:spcAft>
                <a:spcPts val="0"/>
              </a:spcAft>
              <a:buClrTx/>
              <a:buSzPct val="110000"/>
              <a:buFont typeface="Wingdings" pitchFamily="2" charset="2"/>
              <a:buChar char="§"/>
              <a:defRPr sz="1800">
                <a:latin typeface="Arial" pitchFamily="34" charset="0"/>
                <a:cs typeface="Arial" pitchFamily="34" charset="0"/>
              </a:defRPr>
            </a:lvl4pPr>
            <a:lvl5pPr marL="1311275" indent="-228600">
              <a:lnSpc>
                <a:spcPct val="90000"/>
              </a:lnSpc>
              <a:spcBef>
                <a:spcPts val="300"/>
              </a:spcBef>
              <a:spcAft>
                <a:spcPts val="0"/>
              </a:spcAft>
              <a:buClr>
                <a:srgbClr val="D60093"/>
              </a:buClr>
              <a:buSzPct val="110000"/>
              <a:buFont typeface="Wingdings" pitchFamily="2" charset="2"/>
              <a:buChar char="§"/>
              <a:defRPr sz="1600" baseline="0">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grpSp>
        <p:nvGrpSpPr>
          <p:cNvPr id="7" name="Group 15"/>
          <p:cNvGrpSpPr/>
          <p:nvPr userDrawn="1"/>
        </p:nvGrpSpPr>
        <p:grpSpPr>
          <a:xfrm>
            <a:off x="152400" y="152400"/>
            <a:ext cx="6889845" cy="838200"/>
            <a:chOff x="152400" y="152400"/>
            <a:chExt cx="6889845" cy="838200"/>
          </a:xfrm>
          <a:solidFill>
            <a:srgbClr val="003591"/>
          </a:solidFill>
        </p:grpSpPr>
        <p:sp>
          <p:nvSpPr>
            <p:cNvPr id="8" name="Freeform 7"/>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a:defRPr/>
              </a:pPr>
              <a:endParaRPr lang="en-US" dirty="0">
                <a:cs typeface="Arial" pitchFamily="34" charset="0"/>
              </a:endParaRPr>
            </a:p>
          </p:txBody>
        </p:sp>
        <p:sp>
          <p:nvSpPr>
            <p:cNvPr id="9" name="Flowchart: Data 8"/>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grpSp>
        <p:nvGrpSpPr>
          <p:cNvPr id="10" name="Group 17"/>
          <p:cNvGrpSpPr/>
          <p:nvPr userDrawn="1"/>
        </p:nvGrpSpPr>
        <p:grpSpPr>
          <a:xfrm>
            <a:off x="6902355" y="152400"/>
            <a:ext cx="2089245" cy="838200"/>
            <a:chOff x="6902355" y="152400"/>
            <a:chExt cx="2089245" cy="838200"/>
          </a:xfrm>
          <a:solidFill>
            <a:srgbClr val="5E6167"/>
          </a:solidFill>
        </p:grpSpPr>
        <p:sp>
          <p:nvSpPr>
            <p:cNvPr id="11" name="Rectangle 10"/>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2" name="Flowchart: Data 11"/>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pic>
        <p:nvPicPr>
          <p:cNvPr id="13" name="Picture 19" descr="DIALogo_website_white.gif"/>
          <p:cNvPicPr>
            <a:picLocks noChangeAspect="1"/>
          </p:cNvPicPr>
          <p:nvPr userDrawn="1"/>
        </p:nvPicPr>
        <p:blipFill>
          <a:blip r:embed="rId2" cstate="print"/>
          <a:srcRect/>
          <a:stretch>
            <a:fillRect/>
          </a:stretch>
        </p:blipFill>
        <p:spPr bwMode="auto">
          <a:xfrm>
            <a:off x="7258050" y="357188"/>
            <a:ext cx="1504950" cy="481012"/>
          </a:xfrm>
          <a:prstGeom prst="rect">
            <a:avLst/>
          </a:prstGeom>
          <a:noFill/>
          <a:ln w="9525">
            <a:noFill/>
            <a:miter lim="800000"/>
            <a:headEnd/>
            <a:tailEnd/>
          </a:ln>
        </p:spPr>
      </p:pic>
      <p:sp>
        <p:nvSpPr>
          <p:cNvPr id="2" name="Title 1"/>
          <p:cNvSpPr>
            <a:spLocks noGrp="1"/>
          </p:cNvSpPr>
          <p:nvPr>
            <p:ph type="title"/>
          </p:nvPr>
        </p:nvSpPr>
        <p:spPr>
          <a:xfrm>
            <a:off x="457200" y="274638"/>
            <a:ext cx="6172200" cy="563562"/>
          </a:xfrm>
        </p:spPr>
        <p:txBody>
          <a:bodyPr>
            <a:noAutofit/>
          </a:bodyPr>
          <a:lstStyle>
            <a:lvl1pPr algn="l">
              <a:defRPr sz="3600" baseline="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1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solidFill>
              </a:defRPr>
            </a:lvl1pPr>
          </a:lstStyle>
          <a:p>
            <a:r>
              <a:rPr lang="en-US" dirty="0" smtClean="0"/>
              <a:t>Drug Information Association</a:t>
            </a:r>
          </a:p>
        </p:txBody>
      </p:sp>
      <p:sp>
        <p:nvSpPr>
          <p:cNvPr id="1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chemeClr val="tx1"/>
                </a:solidFill>
              </a:defRPr>
            </a:lvl1pPr>
          </a:lstStyle>
          <a:p>
            <a:r>
              <a:rPr lang="en-US" dirty="0" smtClean="0"/>
              <a:t>www.diahome.org</a:t>
            </a:r>
            <a:endParaRPr lang="en-US" dirty="0"/>
          </a:p>
        </p:txBody>
      </p:sp>
      <p:sp>
        <p:nvSpPr>
          <p:cNvPr id="16" name="Slide Number Placeholder 5"/>
          <p:cNvSpPr>
            <a:spLocks noGrp="1"/>
          </p:cNvSpPr>
          <p:nvPr>
            <p:ph type="sldNum" sz="quarter" idx="4"/>
          </p:nvPr>
        </p:nvSpPr>
        <p:spPr>
          <a:xfrm>
            <a:off x="6934200" y="6416675"/>
            <a:ext cx="2133600" cy="365125"/>
          </a:xfrm>
          <a:prstGeom prst="rect">
            <a:avLst/>
          </a:prstGeom>
        </p:spPr>
        <p:txBody>
          <a:bodyPr vert="horz" lIns="91440" tIns="45720" rIns="91440" bIns="45720" rtlCol="0" anchor="ctr"/>
          <a:lstStyle>
            <a:lvl1pPr algn="r">
              <a:defRPr sz="1400">
                <a:solidFill>
                  <a:schemeClr val="tx1"/>
                </a:solidFill>
                <a:latin typeface="Arial" pitchFamily="34" charset="0"/>
                <a:cs typeface="Arial" pitchFamily="34" charset="0"/>
              </a:defRPr>
            </a:lvl1pPr>
          </a:lstStyle>
          <a:p>
            <a:fld id="{3C0F580F-0886-4BEC-82E3-E9319B71EE89}"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normAutofit/>
          </a:bodyPr>
          <a:lstStyle>
            <a:lvl1pPr algn="l">
              <a:defRPr sz="3200" b="1" cap="all">
                <a:latin typeface="Arial" pitchFamily="34" charset="0"/>
                <a:cs typeface="Arial"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grpSp>
        <p:nvGrpSpPr>
          <p:cNvPr id="14" name="Group 15"/>
          <p:cNvGrpSpPr/>
          <p:nvPr userDrawn="1"/>
        </p:nvGrpSpPr>
        <p:grpSpPr>
          <a:xfrm>
            <a:off x="152400" y="152400"/>
            <a:ext cx="6889845" cy="838200"/>
            <a:chOff x="152400" y="152400"/>
            <a:chExt cx="6889845" cy="838200"/>
          </a:xfrm>
          <a:solidFill>
            <a:srgbClr val="003591"/>
          </a:solidFill>
        </p:grpSpPr>
        <p:sp>
          <p:nvSpPr>
            <p:cNvPr id="15" name="Freeform 14"/>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a:defRPr/>
              </a:pPr>
              <a:endParaRPr lang="en-US" dirty="0">
                <a:cs typeface="Arial" pitchFamily="34" charset="0"/>
              </a:endParaRPr>
            </a:p>
          </p:txBody>
        </p:sp>
        <p:sp>
          <p:nvSpPr>
            <p:cNvPr id="16" name="Flowchart: Data 15"/>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grpSp>
        <p:nvGrpSpPr>
          <p:cNvPr id="17" name="Group 17"/>
          <p:cNvGrpSpPr/>
          <p:nvPr userDrawn="1"/>
        </p:nvGrpSpPr>
        <p:grpSpPr>
          <a:xfrm>
            <a:off x="6902355" y="152400"/>
            <a:ext cx="2089245" cy="838200"/>
            <a:chOff x="6902355" y="152400"/>
            <a:chExt cx="2089245" cy="838200"/>
          </a:xfrm>
          <a:solidFill>
            <a:srgbClr val="5E6167"/>
          </a:solidFill>
        </p:grpSpPr>
        <p:sp>
          <p:nvSpPr>
            <p:cNvPr id="18" name="Rectangle 17"/>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5E6167"/>
                </a:solidFill>
              </a:endParaRPr>
            </a:p>
          </p:txBody>
        </p:sp>
        <p:sp>
          <p:nvSpPr>
            <p:cNvPr id="19" name="Flowchart: Data 18"/>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5E6167"/>
                </a:solidFill>
              </a:endParaRPr>
            </a:p>
          </p:txBody>
        </p:sp>
      </p:grpSp>
      <p:pic>
        <p:nvPicPr>
          <p:cNvPr id="20" name="Picture 19" descr="DIALogo_website_white.gif"/>
          <p:cNvPicPr>
            <a:picLocks noChangeAspect="1"/>
          </p:cNvPicPr>
          <p:nvPr userDrawn="1"/>
        </p:nvPicPr>
        <p:blipFill>
          <a:blip r:embed="rId2" cstate="print"/>
          <a:srcRect/>
          <a:stretch>
            <a:fillRect/>
          </a:stretch>
        </p:blipFill>
        <p:spPr bwMode="auto">
          <a:xfrm>
            <a:off x="7258050" y="357188"/>
            <a:ext cx="1504950" cy="481012"/>
          </a:xfrm>
          <a:prstGeom prst="rect">
            <a:avLst/>
          </a:prstGeom>
          <a:noFill/>
          <a:ln w="9525">
            <a:noFill/>
            <a:miter lim="800000"/>
            <a:headEnd/>
            <a:tailEnd/>
          </a:ln>
        </p:spPr>
      </p:pic>
      <p:sp>
        <p:nvSpPr>
          <p:cNvPr id="21" name="Title 1"/>
          <p:cNvSpPr txBox="1">
            <a:spLocks/>
          </p:cNvSpPr>
          <p:nvPr userDrawn="1"/>
        </p:nvSpPr>
        <p:spPr>
          <a:xfrm>
            <a:off x="457200" y="274638"/>
            <a:ext cx="6172200" cy="563562"/>
          </a:xfrm>
          <a:prstGeom prst="rect">
            <a:avLst/>
          </a:prstGeom>
        </p:spPr>
        <p:txBody>
          <a:bodyPr vert="horz" lIns="91440" tIns="45720" rIns="91440" bIns="45720" rtlCol="0" anchor="ctr">
            <a:noAutofit/>
          </a:bodyPr>
          <a:lstStyle>
            <a:lvl1pPr algn="l">
              <a:defRPr sz="2000">
                <a:solidFill>
                  <a:schemeClr val="bg1"/>
                </a:solidFill>
                <a:latin typeface="Arial" pitchFamily="34" charset="0"/>
                <a:cs typeface="Arial"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0" normalizeH="0" baseline="0" noProof="0" dirty="0" smtClean="0">
                <a:ln>
                  <a:noFill/>
                </a:ln>
                <a:solidFill>
                  <a:schemeClr val="bg1"/>
                </a:solidFill>
                <a:effectLst/>
                <a:uLnTx/>
                <a:uFillTx/>
                <a:latin typeface="Arial" pitchFamily="34" charset="0"/>
                <a:ea typeface="+mj-ea"/>
                <a:cs typeface="Arial" pitchFamily="34" charset="0"/>
              </a:rPr>
              <a:t>Click to edit Master title style</a:t>
            </a:r>
          </a:p>
        </p:txBody>
      </p:sp>
      <p:sp>
        <p:nvSpPr>
          <p:cNvPr id="25"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solidFill>
              </a:defRPr>
            </a:lvl1pPr>
          </a:lstStyle>
          <a:p>
            <a:r>
              <a:rPr lang="en-US" dirty="0" smtClean="0"/>
              <a:t>Drug Information Association</a:t>
            </a:r>
          </a:p>
        </p:txBody>
      </p:sp>
      <p:sp>
        <p:nvSpPr>
          <p:cNvPr id="2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chemeClr val="tx1"/>
                </a:solidFill>
              </a:defRPr>
            </a:lvl1pPr>
          </a:lstStyle>
          <a:p>
            <a:r>
              <a:rPr lang="en-US" dirty="0" smtClean="0"/>
              <a:t>www.diahome.org</a:t>
            </a:r>
            <a:endParaRPr lang="en-US" dirty="0"/>
          </a:p>
        </p:txBody>
      </p:sp>
      <p:sp>
        <p:nvSpPr>
          <p:cNvPr id="27"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solidFill>
              </a:defRPr>
            </a:lvl1pPr>
          </a:lstStyle>
          <a:p>
            <a:fld id="{3C0F580F-0886-4BEC-82E3-E9319B71EE8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grpSp>
        <p:nvGrpSpPr>
          <p:cNvPr id="15" name="Group 15"/>
          <p:cNvGrpSpPr/>
          <p:nvPr userDrawn="1"/>
        </p:nvGrpSpPr>
        <p:grpSpPr>
          <a:xfrm>
            <a:off x="152400" y="152400"/>
            <a:ext cx="6889845" cy="838200"/>
            <a:chOff x="152400" y="152400"/>
            <a:chExt cx="6889845" cy="838200"/>
          </a:xfrm>
          <a:solidFill>
            <a:srgbClr val="003591"/>
          </a:solidFill>
        </p:grpSpPr>
        <p:sp>
          <p:nvSpPr>
            <p:cNvPr id="16" name="Freeform 15"/>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a:defRPr/>
              </a:pPr>
              <a:endParaRPr lang="en-US" dirty="0">
                <a:cs typeface="Arial" pitchFamily="34" charset="0"/>
              </a:endParaRPr>
            </a:p>
          </p:txBody>
        </p:sp>
        <p:sp>
          <p:nvSpPr>
            <p:cNvPr id="17" name="Flowchart: Data 16"/>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grpSp>
        <p:nvGrpSpPr>
          <p:cNvPr id="18" name="Group 17"/>
          <p:cNvGrpSpPr/>
          <p:nvPr userDrawn="1"/>
        </p:nvGrpSpPr>
        <p:grpSpPr>
          <a:xfrm>
            <a:off x="6902355" y="152400"/>
            <a:ext cx="2089245" cy="838200"/>
            <a:chOff x="6902355" y="152400"/>
            <a:chExt cx="2089245" cy="838200"/>
          </a:xfrm>
          <a:solidFill>
            <a:srgbClr val="5E6167"/>
          </a:solidFill>
        </p:grpSpPr>
        <p:sp>
          <p:nvSpPr>
            <p:cNvPr id="19" name="Rectangle 18"/>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0" name="Flowchart: Data 19"/>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pic>
        <p:nvPicPr>
          <p:cNvPr id="21" name="Picture 19" descr="DIALogo_website_white.gif"/>
          <p:cNvPicPr>
            <a:picLocks noChangeAspect="1"/>
          </p:cNvPicPr>
          <p:nvPr userDrawn="1"/>
        </p:nvPicPr>
        <p:blipFill>
          <a:blip r:embed="rId2" cstate="print"/>
          <a:srcRect/>
          <a:stretch>
            <a:fillRect/>
          </a:stretch>
        </p:blipFill>
        <p:spPr bwMode="auto">
          <a:xfrm>
            <a:off x="7258050" y="357188"/>
            <a:ext cx="1504950" cy="481012"/>
          </a:xfrm>
          <a:prstGeom prst="rect">
            <a:avLst/>
          </a:prstGeom>
          <a:noFill/>
          <a:ln w="9525">
            <a:noFill/>
            <a:miter lim="800000"/>
            <a:headEnd/>
            <a:tailEnd/>
          </a:ln>
        </p:spPr>
      </p:pic>
      <p:sp>
        <p:nvSpPr>
          <p:cNvPr id="22" name="Title 1"/>
          <p:cNvSpPr>
            <a:spLocks noGrp="1"/>
          </p:cNvSpPr>
          <p:nvPr>
            <p:ph type="title"/>
          </p:nvPr>
        </p:nvSpPr>
        <p:spPr>
          <a:xfrm>
            <a:off x="457200" y="274638"/>
            <a:ext cx="6172200" cy="563562"/>
          </a:xfrm>
        </p:spPr>
        <p:txBody>
          <a:bodyPr>
            <a:noAutofit/>
          </a:bodyPr>
          <a:lstStyle>
            <a:lvl1pPr algn="l">
              <a:defRPr sz="20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26" name="Date Placeholder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000">
                <a:solidFill>
                  <a:schemeClr val="tx1"/>
                </a:solidFill>
              </a:defRPr>
            </a:lvl1pPr>
          </a:lstStyle>
          <a:p>
            <a:r>
              <a:rPr lang="en-US" dirty="0" smtClean="0"/>
              <a:t>Drug Information Association</a:t>
            </a:r>
          </a:p>
        </p:txBody>
      </p:sp>
      <p:sp>
        <p:nvSpPr>
          <p:cNvPr id="27"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chemeClr val="tx1"/>
                </a:solidFill>
              </a:defRPr>
            </a:lvl1pPr>
          </a:lstStyle>
          <a:p>
            <a:r>
              <a:rPr lang="en-US" dirty="0" smtClean="0"/>
              <a:t>www.diahome.org</a:t>
            </a:r>
            <a:endParaRPr lang="en-US" dirty="0"/>
          </a:p>
        </p:txBody>
      </p:sp>
      <p:sp>
        <p:nvSpPr>
          <p:cNvPr id="28"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solidFill>
              </a:defRPr>
            </a:lvl1pPr>
          </a:lstStyle>
          <a:p>
            <a:fld id="{3C0F580F-0886-4BEC-82E3-E9319B71EE89}"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grpSp>
        <p:nvGrpSpPr>
          <p:cNvPr id="17" name="Group 15"/>
          <p:cNvGrpSpPr/>
          <p:nvPr userDrawn="1"/>
        </p:nvGrpSpPr>
        <p:grpSpPr>
          <a:xfrm>
            <a:off x="152400" y="152400"/>
            <a:ext cx="6889845" cy="838200"/>
            <a:chOff x="152400" y="152400"/>
            <a:chExt cx="6889845" cy="838200"/>
          </a:xfrm>
          <a:solidFill>
            <a:srgbClr val="003591"/>
          </a:solidFill>
        </p:grpSpPr>
        <p:sp>
          <p:nvSpPr>
            <p:cNvPr id="18" name="Freeform 17"/>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a:defRPr/>
              </a:pPr>
              <a:endParaRPr lang="en-US" dirty="0">
                <a:cs typeface="Arial" pitchFamily="34" charset="0"/>
              </a:endParaRPr>
            </a:p>
          </p:txBody>
        </p:sp>
        <p:sp>
          <p:nvSpPr>
            <p:cNvPr id="19" name="Flowchart: Data 18"/>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grpSp>
        <p:nvGrpSpPr>
          <p:cNvPr id="20" name="Group 17"/>
          <p:cNvGrpSpPr/>
          <p:nvPr userDrawn="1"/>
        </p:nvGrpSpPr>
        <p:grpSpPr>
          <a:xfrm>
            <a:off x="6902355" y="152400"/>
            <a:ext cx="2089245" cy="838200"/>
            <a:chOff x="6902355" y="152400"/>
            <a:chExt cx="2089245" cy="838200"/>
          </a:xfrm>
          <a:solidFill>
            <a:srgbClr val="5E6167"/>
          </a:solidFill>
        </p:grpSpPr>
        <p:sp>
          <p:nvSpPr>
            <p:cNvPr id="21" name="Rectangle 20"/>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2" name="Flowchart: Data 21"/>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pic>
        <p:nvPicPr>
          <p:cNvPr id="23" name="Picture 19" descr="DIALogo_website_white.gif"/>
          <p:cNvPicPr>
            <a:picLocks noChangeAspect="1"/>
          </p:cNvPicPr>
          <p:nvPr userDrawn="1"/>
        </p:nvPicPr>
        <p:blipFill>
          <a:blip r:embed="rId2" cstate="print"/>
          <a:srcRect/>
          <a:stretch>
            <a:fillRect/>
          </a:stretch>
        </p:blipFill>
        <p:spPr bwMode="auto">
          <a:xfrm>
            <a:off x="7258050" y="357188"/>
            <a:ext cx="1504950" cy="481012"/>
          </a:xfrm>
          <a:prstGeom prst="rect">
            <a:avLst/>
          </a:prstGeom>
          <a:noFill/>
          <a:ln w="9525">
            <a:noFill/>
            <a:miter lim="800000"/>
            <a:headEnd/>
            <a:tailEnd/>
          </a:ln>
        </p:spPr>
      </p:pic>
      <p:sp>
        <p:nvSpPr>
          <p:cNvPr id="24" name="Title 1"/>
          <p:cNvSpPr>
            <a:spLocks noGrp="1"/>
          </p:cNvSpPr>
          <p:nvPr>
            <p:ph type="title"/>
          </p:nvPr>
        </p:nvSpPr>
        <p:spPr>
          <a:xfrm>
            <a:off x="457200" y="274638"/>
            <a:ext cx="6172200" cy="563562"/>
          </a:xfrm>
        </p:spPr>
        <p:txBody>
          <a:bodyPr>
            <a:noAutofit/>
          </a:bodyPr>
          <a:lstStyle>
            <a:lvl1pPr algn="l">
              <a:defRPr sz="20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28" name="Date Placeholder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000">
                <a:solidFill>
                  <a:schemeClr val="tx1"/>
                </a:solidFill>
              </a:defRPr>
            </a:lvl1pPr>
          </a:lstStyle>
          <a:p>
            <a:r>
              <a:rPr lang="en-US" dirty="0" smtClean="0"/>
              <a:t>Drug Information Association</a:t>
            </a:r>
          </a:p>
        </p:txBody>
      </p:sp>
      <p:sp>
        <p:nvSpPr>
          <p:cNvPr id="29" name="Footer Placeholder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000">
                <a:solidFill>
                  <a:schemeClr val="tx1"/>
                </a:solidFill>
              </a:defRPr>
            </a:lvl1pPr>
          </a:lstStyle>
          <a:p>
            <a:r>
              <a:rPr lang="en-US" dirty="0" smtClean="0"/>
              <a:t>www.diahome.org</a:t>
            </a:r>
            <a:endParaRPr lang="en-US" dirty="0"/>
          </a:p>
        </p:txBody>
      </p:sp>
      <p:sp>
        <p:nvSpPr>
          <p:cNvPr id="30" name="Slide Number Placeholder 5"/>
          <p:cNvSpPr>
            <a:spLocks noGrp="1"/>
          </p:cNvSpPr>
          <p:nvPr>
            <p:ph type="sldNum" sz="quarter" idx="12"/>
          </p:nvPr>
        </p:nvSpPr>
        <p:spPr>
          <a:xfrm>
            <a:off x="6553200" y="6356350"/>
            <a:ext cx="2133600" cy="365125"/>
          </a:xfrm>
          <a:prstGeom prst="rect">
            <a:avLst/>
          </a:prstGeom>
        </p:spPr>
        <p:txBody>
          <a:bodyPr vert="horz" lIns="91440" tIns="45720" rIns="91440" bIns="45720" rtlCol="0" anchor="ctr"/>
          <a:lstStyle>
            <a:lvl1pPr algn="r">
              <a:defRPr sz="1000">
                <a:solidFill>
                  <a:schemeClr val="tx1"/>
                </a:solidFill>
              </a:defRPr>
            </a:lvl1pPr>
          </a:lstStyle>
          <a:p>
            <a:fld id="{3C0F580F-0886-4BEC-82E3-E9319B71EE8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pSp>
        <p:nvGrpSpPr>
          <p:cNvPr id="13" name="Group 15"/>
          <p:cNvGrpSpPr/>
          <p:nvPr userDrawn="1"/>
        </p:nvGrpSpPr>
        <p:grpSpPr>
          <a:xfrm>
            <a:off x="152400" y="152400"/>
            <a:ext cx="6889845" cy="838200"/>
            <a:chOff x="152400" y="152400"/>
            <a:chExt cx="6889845" cy="838200"/>
          </a:xfrm>
          <a:solidFill>
            <a:srgbClr val="003591"/>
          </a:solidFill>
        </p:grpSpPr>
        <p:sp>
          <p:nvSpPr>
            <p:cNvPr id="14" name="Freeform 13"/>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a:defRPr/>
              </a:pPr>
              <a:endParaRPr lang="en-US" dirty="0">
                <a:cs typeface="Arial" pitchFamily="34" charset="0"/>
              </a:endParaRPr>
            </a:p>
          </p:txBody>
        </p:sp>
        <p:sp>
          <p:nvSpPr>
            <p:cNvPr id="15" name="Flowchart: Data 14"/>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grpSp>
        <p:nvGrpSpPr>
          <p:cNvPr id="16" name="Group 17"/>
          <p:cNvGrpSpPr/>
          <p:nvPr userDrawn="1"/>
        </p:nvGrpSpPr>
        <p:grpSpPr>
          <a:xfrm>
            <a:off x="6902355" y="152400"/>
            <a:ext cx="2089245" cy="838200"/>
            <a:chOff x="6902355" y="152400"/>
            <a:chExt cx="2089245" cy="838200"/>
          </a:xfrm>
          <a:solidFill>
            <a:srgbClr val="5E6167"/>
          </a:solidFill>
        </p:grpSpPr>
        <p:sp>
          <p:nvSpPr>
            <p:cNvPr id="17" name="Rectangle 16"/>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8" name="Flowchart: Data 17"/>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pic>
        <p:nvPicPr>
          <p:cNvPr id="19" name="Picture 19" descr="DIALogo_website_white.gif"/>
          <p:cNvPicPr>
            <a:picLocks noChangeAspect="1"/>
          </p:cNvPicPr>
          <p:nvPr userDrawn="1"/>
        </p:nvPicPr>
        <p:blipFill>
          <a:blip r:embed="rId2" cstate="print"/>
          <a:srcRect/>
          <a:stretch>
            <a:fillRect/>
          </a:stretch>
        </p:blipFill>
        <p:spPr bwMode="auto">
          <a:xfrm>
            <a:off x="7258050" y="357188"/>
            <a:ext cx="1504950" cy="481012"/>
          </a:xfrm>
          <a:prstGeom prst="rect">
            <a:avLst/>
          </a:prstGeom>
          <a:noFill/>
          <a:ln w="9525">
            <a:noFill/>
            <a:miter lim="800000"/>
            <a:headEnd/>
            <a:tailEnd/>
          </a:ln>
        </p:spPr>
      </p:pic>
      <p:sp>
        <p:nvSpPr>
          <p:cNvPr id="20" name="Title 1"/>
          <p:cNvSpPr>
            <a:spLocks noGrp="1"/>
          </p:cNvSpPr>
          <p:nvPr>
            <p:ph type="title"/>
          </p:nvPr>
        </p:nvSpPr>
        <p:spPr>
          <a:xfrm>
            <a:off x="457200" y="274638"/>
            <a:ext cx="6172200" cy="563562"/>
          </a:xfrm>
        </p:spPr>
        <p:txBody>
          <a:bodyPr>
            <a:noAutofit/>
          </a:bodyPr>
          <a:lstStyle>
            <a:lvl1pPr algn="l">
              <a:defRPr sz="20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2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solidFill>
              </a:defRPr>
            </a:lvl1pPr>
          </a:lstStyle>
          <a:p>
            <a:r>
              <a:rPr lang="en-US" dirty="0" smtClean="0"/>
              <a:t>Drug Information Association</a:t>
            </a:r>
          </a:p>
        </p:txBody>
      </p:sp>
      <p:sp>
        <p:nvSpPr>
          <p:cNvPr id="2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chemeClr val="tx1"/>
                </a:solidFill>
              </a:defRPr>
            </a:lvl1pPr>
          </a:lstStyle>
          <a:p>
            <a:r>
              <a:rPr lang="en-US" dirty="0" smtClean="0"/>
              <a:t>www.diahome.org</a:t>
            </a:r>
            <a:endParaRPr lang="en-US" dirty="0"/>
          </a:p>
        </p:txBody>
      </p:sp>
      <p:sp>
        <p:nvSpPr>
          <p:cNvPr id="2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solidFill>
              </a:defRPr>
            </a:lvl1pPr>
          </a:lstStyle>
          <a:p>
            <a:fld id="{3C0F580F-0886-4BEC-82E3-E9319B71EE8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pSp>
        <p:nvGrpSpPr>
          <p:cNvPr id="12" name="Group 15"/>
          <p:cNvGrpSpPr/>
          <p:nvPr userDrawn="1"/>
        </p:nvGrpSpPr>
        <p:grpSpPr>
          <a:xfrm>
            <a:off x="152400" y="152400"/>
            <a:ext cx="6889845" cy="838200"/>
            <a:chOff x="152400" y="152400"/>
            <a:chExt cx="6889845" cy="838200"/>
          </a:xfrm>
          <a:solidFill>
            <a:srgbClr val="003591"/>
          </a:solidFill>
        </p:grpSpPr>
        <p:sp>
          <p:nvSpPr>
            <p:cNvPr id="13" name="Freeform 12"/>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a:defRPr/>
              </a:pPr>
              <a:endParaRPr lang="en-US" dirty="0">
                <a:cs typeface="Arial" pitchFamily="34" charset="0"/>
              </a:endParaRPr>
            </a:p>
          </p:txBody>
        </p:sp>
        <p:sp>
          <p:nvSpPr>
            <p:cNvPr id="14" name="Flowchart: Data 13"/>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grpSp>
        <p:nvGrpSpPr>
          <p:cNvPr id="15" name="Group 17"/>
          <p:cNvGrpSpPr/>
          <p:nvPr userDrawn="1"/>
        </p:nvGrpSpPr>
        <p:grpSpPr>
          <a:xfrm>
            <a:off x="6902355" y="152400"/>
            <a:ext cx="2089245" cy="838200"/>
            <a:chOff x="6902355" y="152400"/>
            <a:chExt cx="2089245" cy="838200"/>
          </a:xfrm>
          <a:solidFill>
            <a:srgbClr val="5E6167"/>
          </a:solidFill>
        </p:grpSpPr>
        <p:sp>
          <p:nvSpPr>
            <p:cNvPr id="16" name="Rectangle 15"/>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7" name="Flowchart: Data 16"/>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pic>
        <p:nvPicPr>
          <p:cNvPr id="18" name="Picture 19" descr="DIALogo_website_white.gif"/>
          <p:cNvPicPr>
            <a:picLocks noChangeAspect="1"/>
          </p:cNvPicPr>
          <p:nvPr userDrawn="1"/>
        </p:nvPicPr>
        <p:blipFill>
          <a:blip r:embed="rId2" cstate="print"/>
          <a:srcRect/>
          <a:stretch>
            <a:fillRect/>
          </a:stretch>
        </p:blipFill>
        <p:spPr bwMode="auto">
          <a:xfrm>
            <a:off x="7258050" y="357188"/>
            <a:ext cx="1504950" cy="481012"/>
          </a:xfrm>
          <a:prstGeom prst="rect">
            <a:avLst/>
          </a:prstGeom>
          <a:noFill/>
          <a:ln w="9525">
            <a:noFill/>
            <a:miter lim="800000"/>
            <a:headEnd/>
            <a:tailEnd/>
          </a:ln>
        </p:spPr>
      </p:pic>
      <p:sp>
        <p:nvSpPr>
          <p:cNvPr id="19" name="Title 1"/>
          <p:cNvSpPr>
            <a:spLocks noGrp="1"/>
          </p:cNvSpPr>
          <p:nvPr>
            <p:ph type="title"/>
          </p:nvPr>
        </p:nvSpPr>
        <p:spPr>
          <a:xfrm>
            <a:off x="457200" y="274638"/>
            <a:ext cx="6172200" cy="563562"/>
          </a:xfrm>
        </p:spPr>
        <p:txBody>
          <a:bodyPr>
            <a:noAutofit/>
          </a:bodyPr>
          <a:lstStyle>
            <a:lvl1pPr algn="l">
              <a:defRPr sz="2000">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23"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solidFill>
              </a:defRPr>
            </a:lvl1pPr>
          </a:lstStyle>
          <a:p>
            <a:r>
              <a:rPr lang="en-US" dirty="0" smtClean="0"/>
              <a:t>Drug Information Association</a:t>
            </a:r>
          </a:p>
        </p:txBody>
      </p:sp>
      <p:sp>
        <p:nvSpPr>
          <p:cNvPr id="24"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chemeClr val="tx1"/>
                </a:solidFill>
              </a:defRPr>
            </a:lvl1pPr>
          </a:lstStyle>
          <a:p>
            <a:r>
              <a:rPr lang="en-US" dirty="0" smtClean="0"/>
              <a:t>www.diahome.org</a:t>
            </a:r>
            <a:endParaRPr lang="en-US" dirty="0"/>
          </a:p>
        </p:txBody>
      </p:sp>
      <p:sp>
        <p:nvSpPr>
          <p:cNvPr id="25"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solidFill>
              </a:defRPr>
            </a:lvl1pPr>
          </a:lstStyle>
          <a:p>
            <a:fld id="{3C0F580F-0886-4BEC-82E3-E9319B71EE89}"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3008313" cy="74728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1447800"/>
            <a:ext cx="5111750" cy="4678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2209800"/>
            <a:ext cx="3008313" cy="39163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grpSp>
        <p:nvGrpSpPr>
          <p:cNvPr id="15" name="Group 15"/>
          <p:cNvGrpSpPr/>
          <p:nvPr userDrawn="1"/>
        </p:nvGrpSpPr>
        <p:grpSpPr>
          <a:xfrm>
            <a:off x="152400" y="152400"/>
            <a:ext cx="6889845" cy="838200"/>
            <a:chOff x="152400" y="152400"/>
            <a:chExt cx="6889845" cy="838200"/>
          </a:xfrm>
          <a:solidFill>
            <a:srgbClr val="003591"/>
          </a:solidFill>
        </p:grpSpPr>
        <p:sp>
          <p:nvSpPr>
            <p:cNvPr id="16" name="Freeform 15"/>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a:defRPr/>
              </a:pPr>
              <a:endParaRPr lang="en-US" dirty="0">
                <a:cs typeface="Arial" pitchFamily="34" charset="0"/>
              </a:endParaRPr>
            </a:p>
          </p:txBody>
        </p:sp>
        <p:sp>
          <p:nvSpPr>
            <p:cNvPr id="17" name="Flowchart: Data 16"/>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grpSp>
        <p:nvGrpSpPr>
          <p:cNvPr id="18" name="Group 17"/>
          <p:cNvGrpSpPr/>
          <p:nvPr userDrawn="1"/>
        </p:nvGrpSpPr>
        <p:grpSpPr>
          <a:xfrm>
            <a:off x="6902355" y="152400"/>
            <a:ext cx="2089245" cy="838200"/>
            <a:chOff x="6902355" y="152400"/>
            <a:chExt cx="2089245" cy="838200"/>
          </a:xfrm>
          <a:solidFill>
            <a:srgbClr val="5E6167"/>
          </a:solidFill>
        </p:grpSpPr>
        <p:sp>
          <p:nvSpPr>
            <p:cNvPr id="19" name="Rectangle 18"/>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0" name="Flowchart: Data 19"/>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pic>
        <p:nvPicPr>
          <p:cNvPr id="21" name="Picture 19" descr="DIALogo_website_white.gif"/>
          <p:cNvPicPr>
            <a:picLocks noChangeAspect="1"/>
          </p:cNvPicPr>
          <p:nvPr userDrawn="1"/>
        </p:nvPicPr>
        <p:blipFill>
          <a:blip r:embed="rId2" cstate="print"/>
          <a:srcRect/>
          <a:stretch>
            <a:fillRect/>
          </a:stretch>
        </p:blipFill>
        <p:spPr bwMode="auto">
          <a:xfrm>
            <a:off x="7258050" y="357188"/>
            <a:ext cx="1504950" cy="481012"/>
          </a:xfrm>
          <a:prstGeom prst="rect">
            <a:avLst/>
          </a:prstGeom>
          <a:noFill/>
          <a:ln w="9525">
            <a:noFill/>
            <a:miter lim="800000"/>
            <a:headEnd/>
            <a:tailEnd/>
          </a:ln>
        </p:spPr>
      </p:pic>
      <p:sp>
        <p:nvSpPr>
          <p:cNvPr id="22" name="Title 1"/>
          <p:cNvSpPr txBox="1">
            <a:spLocks/>
          </p:cNvSpPr>
          <p:nvPr userDrawn="1"/>
        </p:nvSpPr>
        <p:spPr>
          <a:xfrm>
            <a:off x="457200" y="274638"/>
            <a:ext cx="6172200" cy="563562"/>
          </a:xfrm>
          <a:prstGeom prst="rect">
            <a:avLst/>
          </a:prstGeom>
        </p:spPr>
        <p:txBody>
          <a:bodyPr vert="horz" lIns="91440" tIns="45720" rIns="91440" bIns="45720" rtlCol="0" anchor="ctr">
            <a:noAutofit/>
          </a:bodyPr>
          <a:lstStyle>
            <a:lvl1pPr algn="l">
              <a:defRPr sz="2000">
                <a:solidFill>
                  <a:schemeClr val="bg1"/>
                </a:solidFill>
                <a:latin typeface="Arial" pitchFamily="34" charset="0"/>
                <a:cs typeface="Arial"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0" normalizeH="0" baseline="0" noProof="0" dirty="0" smtClean="0">
                <a:ln>
                  <a:noFill/>
                </a:ln>
                <a:solidFill>
                  <a:schemeClr val="bg1"/>
                </a:solidFill>
                <a:effectLst/>
                <a:uLnTx/>
                <a:uFillTx/>
                <a:latin typeface="Arial" pitchFamily="34" charset="0"/>
                <a:ea typeface="+mj-ea"/>
                <a:cs typeface="Arial" pitchFamily="34" charset="0"/>
              </a:rPr>
              <a:t>Click to edit Master title style</a:t>
            </a:r>
          </a:p>
        </p:txBody>
      </p:sp>
      <p:sp>
        <p:nvSpPr>
          <p:cNvPr id="26" name="Date Placeholder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000">
                <a:solidFill>
                  <a:schemeClr val="tx1"/>
                </a:solidFill>
              </a:defRPr>
            </a:lvl1pPr>
          </a:lstStyle>
          <a:p>
            <a:r>
              <a:rPr lang="en-US" dirty="0" smtClean="0"/>
              <a:t>Drug Information Association</a:t>
            </a:r>
          </a:p>
        </p:txBody>
      </p:sp>
      <p:sp>
        <p:nvSpPr>
          <p:cNvPr id="27"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chemeClr val="tx1"/>
                </a:solidFill>
              </a:defRPr>
            </a:lvl1pPr>
          </a:lstStyle>
          <a:p>
            <a:r>
              <a:rPr lang="en-US" dirty="0" smtClean="0"/>
              <a:t>www.diahome.org</a:t>
            </a:r>
            <a:endParaRPr lang="en-US" dirty="0"/>
          </a:p>
        </p:txBody>
      </p:sp>
      <p:sp>
        <p:nvSpPr>
          <p:cNvPr id="28"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solidFill>
              </a:defRPr>
            </a:lvl1pPr>
          </a:lstStyle>
          <a:p>
            <a:fld id="{3C0F580F-0886-4BEC-82E3-E9319B71EE8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1371599"/>
            <a:ext cx="5486400" cy="33559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grpSp>
        <p:nvGrpSpPr>
          <p:cNvPr id="15" name="Group 15"/>
          <p:cNvGrpSpPr/>
          <p:nvPr userDrawn="1"/>
        </p:nvGrpSpPr>
        <p:grpSpPr>
          <a:xfrm>
            <a:off x="152400" y="152400"/>
            <a:ext cx="6889845" cy="838200"/>
            <a:chOff x="152400" y="152400"/>
            <a:chExt cx="6889845" cy="838200"/>
          </a:xfrm>
          <a:solidFill>
            <a:srgbClr val="003591"/>
          </a:solidFill>
        </p:grpSpPr>
        <p:sp>
          <p:nvSpPr>
            <p:cNvPr id="16" name="Freeform 15"/>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a:defRPr/>
              </a:pPr>
              <a:endParaRPr lang="en-US" dirty="0">
                <a:cs typeface="Arial" pitchFamily="34" charset="0"/>
              </a:endParaRPr>
            </a:p>
          </p:txBody>
        </p:sp>
        <p:sp>
          <p:nvSpPr>
            <p:cNvPr id="17" name="Flowchart: Data 16"/>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grpSp>
        <p:nvGrpSpPr>
          <p:cNvPr id="18" name="Group 17"/>
          <p:cNvGrpSpPr/>
          <p:nvPr userDrawn="1"/>
        </p:nvGrpSpPr>
        <p:grpSpPr>
          <a:xfrm>
            <a:off x="6902355" y="152400"/>
            <a:ext cx="2089245" cy="838200"/>
            <a:chOff x="6902355" y="152400"/>
            <a:chExt cx="2089245" cy="838200"/>
          </a:xfrm>
          <a:solidFill>
            <a:srgbClr val="5E6167"/>
          </a:solidFill>
        </p:grpSpPr>
        <p:sp>
          <p:nvSpPr>
            <p:cNvPr id="19" name="Rectangle 18"/>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0" name="Flowchart: Data 19"/>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pic>
        <p:nvPicPr>
          <p:cNvPr id="21" name="Picture 19" descr="DIALogo_website_white.gif"/>
          <p:cNvPicPr>
            <a:picLocks noChangeAspect="1"/>
          </p:cNvPicPr>
          <p:nvPr userDrawn="1"/>
        </p:nvPicPr>
        <p:blipFill>
          <a:blip r:embed="rId2" cstate="print"/>
          <a:srcRect/>
          <a:stretch>
            <a:fillRect/>
          </a:stretch>
        </p:blipFill>
        <p:spPr bwMode="auto">
          <a:xfrm>
            <a:off x="7258050" y="357188"/>
            <a:ext cx="1504950" cy="481012"/>
          </a:xfrm>
          <a:prstGeom prst="rect">
            <a:avLst/>
          </a:prstGeom>
          <a:noFill/>
          <a:ln w="9525">
            <a:noFill/>
            <a:miter lim="800000"/>
            <a:headEnd/>
            <a:tailEnd/>
          </a:ln>
        </p:spPr>
      </p:pic>
      <p:sp>
        <p:nvSpPr>
          <p:cNvPr id="22" name="Title 1"/>
          <p:cNvSpPr txBox="1">
            <a:spLocks/>
          </p:cNvSpPr>
          <p:nvPr userDrawn="1"/>
        </p:nvSpPr>
        <p:spPr>
          <a:xfrm>
            <a:off x="457200" y="274638"/>
            <a:ext cx="6172200" cy="563562"/>
          </a:xfrm>
          <a:prstGeom prst="rect">
            <a:avLst/>
          </a:prstGeom>
        </p:spPr>
        <p:txBody>
          <a:bodyPr vert="horz" lIns="91440" tIns="45720" rIns="91440" bIns="45720" rtlCol="0" anchor="ctr">
            <a:noAutofit/>
          </a:bodyPr>
          <a:lstStyle>
            <a:lvl1pPr algn="l">
              <a:defRPr sz="2000">
                <a:solidFill>
                  <a:schemeClr val="bg1"/>
                </a:solidFill>
                <a:latin typeface="Arial" pitchFamily="34" charset="0"/>
                <a:cs typeface="Arial"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0" normalizeH="0" baseline="0" noProof="0" dirty="0" smtClean="0">
                <a:ln>
                  <a:noFill/>
                </a:ln>
                <a:solidFill>
                  <a:schemeClr val="bg1"/>
                </a:solidFill>
                <a:effectLst/>
                <a:uLnTx/>
                <a:uFillTx/>
                <a:latin typeface="Arial" pitchFamily="34" charset="0"/>
                <a:ea typeface="+mj-ea"/>
                <a:cs typeface="Arial" pitchFamily="34" charset="0"/>
              </a:rPr>
              <a:t>Click to edit Master title style</a:t>
            </a:r>
          </a:p>
        </p:txBody>
      </p:sp>
      <p:sp>
        <p:nvSpPr>
          <p:cNvPr id="26" name="Date Placeholder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000">
                <a:solidFill>
                  <a:schemeClr val="tx1"/>
                </a:solidFill>
              </a:defRPr>
            </a:lvl1pPr>
          </a:lstStyle>
          <a:p>
            <a:r>
              <a:rPr lang="en-US" dirty="0" smtClean="0"/>
              <a:t>Drug Information Association</a:t>
            </a:r>
          </a:p>
        </p:txBody>
      </p:sp>
      <p:sp>
        <p:nvSpPr>
          <p:cNvPr id="27"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chemeClr val="tx1"/>
                </a:solidFill>
              </a:defRPr>
            </a:lvl1pPr>
          </a:lstStyle>
          <a:p>
            <a:r>
              <a:rPr lang="en-US" dirty="0" smtClean="0"/>
              <a:t>www.diahome.org</a:t>
            </a:r>
            <a:endParaRPr lang="en-US" dirty="0"/>
          </a:p>
        </p:txBody>
      </p:sp>
      <p:sp>
        <p:nvSpPr>
          <p:cNvPr id="28"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solidFill>
              </a:defRPr>
            </a:lvl1pPr>
          </a:lstStyle>
          <a:p>
            <a:fld id="{3C0F580F-0886-4BEC-82E3-E9319B71EE8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dirty="0" smtClean="0"/>
              <a:t>Drug Information Association</a:t>
            </a:r>
          </a:p>
        </p:txBody>
      </p:sp>
      <p:sp>
        <p:nvSpPr>
          <p:cNvPr id="8"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smtClean="0"/>
              <a:t>www.diahome.org</a:t>
            </a:r>
            <a:endParaRPr lang="en-US" dirty="0"/>
          </a:p>
        </p:txBody>
      </p:sp>
      <p:sp>
        <p:nvSpPr>
          <p:cNvPr id="9"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3C0F580F-0886-4BEC-82E3-E9319B71EE8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000" kern="1200" baseline="0">
          <a:solidFill>
            <a:schemeClr val="tx1"/>
          </a:solidFill>
          <a:latin typeface="Arial" pitchFamily="34" charset="0"/>
          <a:ea typeface="+mj-ea"/>
          <a:cs typeface="Arial" pitchFamily="34" charset="0"/>
        </a:defRPr>
      </a:lvl1pPr>
    </p:titleStyle>
    <p:bodyStyle>
      <a:lvl1pPr marL="342900" indent="-342900" algn="l" defTabSz="914400" rtl="0" eaLnBrk="1" latinLnBrk="0" hangingPunct="1">
        <a:lnSpc>
          <a:spcPct val="90000"/>
        </a:lnSpc>
        <a:spcBef>
          <a:spcPts val="300"/>
        </a:spcBef>
        <a:spcAft>
          <a:spcPts val="300"/>
        </a:spcAft>
        <a:buClr>
          <a:srgbClr val="FF0000"/>
        </a:buClr>
        <a:buSzPct val="110000"/>
        <a:buFont typeface="Wingdings" pitchFamily="2" charset="2"/>
        <a:buChar char="§"/>
        <a:defRPr sz="2800" kern="1200">
          <a:solidFill>
            <a:schemeClr val="tx1"/>
          </a:solidFill>
          <a:latin typeface="Arial" pitchFamily="34" charset="0"/>
          <a:ea typeface="+mn-ea"/>
          <a:cs typeface="Arial" pitchFamily="34" charset="0"/>
        </a:defRPr>
      </a:lvl1pPr>
      <a:lvl2pPr marL="742950" indent="-285750" algn="l" defTabSz="914400" rtl="0" eaLnBrk="1" latinLnBrk="0" hangingPunct="1">
        <a:lnSpc>
          <a:spcPct val="90000"/>
        </a:lnSpc>
        <a:spcBef>
          <a:spcPts val="300"/>
        </a:spcBef>
        <a:spcAft>
          <a:spcPts val="300"/>
        </a:spcAft>
        <a:buClr>
          <a:srgbClr val="0000FF"/>
        </a:buClr>
        <a:buSzPct val="110000"/>
        <a:buFont typeface="Wingdings" pitchFamily="2" charset="2"/>
        <a:buChar char="§"/>
        <a:defRPr sz="2400" kern="1200" baseline="0">
          <a:solidFill>
            <a:schemeClr val="tx1"/>
          </a:solidFill>
          <a:latin typeface="Arial" pitchFamily="34" charset="0"/>
          <a:ea typeface="+mn-ea"/>
          <a:cs typeface="Arial" pitchFamily="34" charset="0"/>
        </a:defRPr>
      </a:lvl2pPr>
      <a:lvl3pPr marL="1085850" indent="-228600" algn="l" defTabSz="914400" rtl="0" eaLnBrk="1" latinLnBrk="0" hangingPunct="1">
        <a:lnSpc>
          <a:spcPct val="90000"/>
        </a:lnSpc>
        <a:spcBef>
          <a:spcPts val="300"/>
        </a:spcBef>
        <a:spcAft>
          <a:spcPts val="300"/>
        </a:spcAft>
        <a:buClr>
          <a:srgbClr val="33CC33"/>
        </a:buClr>
        <a:buSzPct val="110000"/>
        <a:buFont typeface="Wingdings" pitchFamily="2" charset="2"/>
        <a:buChar char="§"/>
        <a:defRPr sz="2000" kern="1200" baseline="0">
          <a:solidFill>
            <a:schemeClr val="tx1"/>
          </a:solidFill>
          <a:latin typeface="Arial" pitchFamily="34" charset="0"/>
          <a:ea typeface="+mn-ea"/>
          <a:cs typeface="Arial" pitchFamily="34" charset="0"/>
        </a:defRPr>
      </a:lvl3pPr>
      <a:lvl4pPr marL="1431925" indent="-228600" algn="l" defTabSz="914400" rtl="0" eaLnBrk="1" latinLnBrk="0" hangingPunct="1">
        <a:lnSpc>
          <a:spcPct val="90000"/>
        </a:lnSpc>
        <a:spcBef>
          <a:spcPts val="300"/>
        </a:spcBef>
        <a:spcAft>
          <a:spcPts val="300"/>
        </a:spcAft>
        <a:buClr>
          <a:srgbClr val="A51140"/>
        </a:buClr>
        <a:buFont typeface="Wingdings" pitchFamily="2" charset="2"/>
        <a:buChar char="§"/>
        <a:defRPr sz="1800" kern="1200">
          <a:solidFill>
            <a:schemeClr val="tx1"/>
          </a:solidFill>
          <a:latin typeface="Arial" pitchFamily="34" charset="0"/>
          <a:ea typeface="+mn-ea"/>
          <a:cs typeface="Arial" pitchFamily="34" charset="0"/>
        </a:defRPr>
      </a:lvl4pPr>
      <a:lvl5pPr marL="1776413" indent="-228600" algn="l" defTabSz="914400" rtl="0" eaLnBrk="1" latinLnBrk="0" hangingPunct="1">
        <a:lnSpc>
          <a:spcPct val="90000"/>
        </a:lnSpc>
        <a:spcBef>
          <a:spcPts val="300"/>
        </a:spcBef>
        <a:spcAft>
          <a:spcPts val="300"/>
        </a:spcAft>
        <a:buClrTx/>
        <a:buSzPct val="110000"/>
        <a:buFont typeface="Wingdings" pitchFamily="2" charset="2"/>
        <a:buChar char="§"/>
        <a:defRPr sz="1600" kern="1200" baseline="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fda.gov/AboutFDA/Transparency/track/ucm207184.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6200" y="457200"/>
            <a:ext cx="7239000" cy="2057400"/>
          </a:xfrm>
        </p:spPr>
        <p:txBody>
          <a:bodyPr>
            <a:noAutofit/>
          </a:bodyPr>
          <a:lstStyle/>
          <a:p>
            <a:pPr algn="l"/>
            <a:r>
              <a:rPr lang="en-US" dirty="0" smtClean="0">
                <a:solidFill>
                  <a:schemeClr val="bg1"/>
                </a:solidFill>
              </a:rPr>
              <a:t>Major Regulators’ Perspectives</a:t>
            </a:r>
            <a:br>
              <a:rPr lang="en-US" dirty="0" smtClean="0">
                <a:solidFill>
                  <a:schemeClr val="bg1"/>
                </a:solidFill>
              </a:rPr>
            </a:br>
            <a:r>
              <a:rPr lang="en-US" dirty="0" smtClean="0">
                <a:solidFill>
                  <a:schemeClr val="bg1"/>
                </a:solidFill>
              </a:rPr>
              <a:t>on Quality-by-Design (QbD) Implementation</a:t>
            </a:r>
            <a:endParaRPr lang="en-US" dirty="0">
              <a:solidFill>
                <a:schemeClr val="bg1"/>
              </a:solidFill>
              <a:latin typeface="Arial" pitchFamily="34" charset="0"/>
              <a:cs typeface="Arial" pitchFamily="34" charset="0"/>
            </a:endParaRPr>
          </a:p>
        </p:txBody>
      </p:sp>
      <p:sp>
        <p:nvSpPr>
          <p:cNvPr id="3" name="Subtitle 2"/>
          <p:cNvSpPr>
            <a:spLocks noGrp="1"/>
          </p:cNvSpPr>
          <p:nvPr>
            <p:ph type="subTitle" idx="4294967295"/>
          </p:nvPr>
        </p:nvSpPr>
        <p:spPr>
          <a:xfrm>
            <a:off x="457200" y="2971800"/>
            <a:ext cx="4343400" cy="2438400"/>
          </a:xfrm>
        </p:spPr>
        <p:txBody>
          <a:bodyPr>
            <a:normAutofit/>
          </a:bodyPr>
          <a:lstStyle/>
          <a:p>
            <a:pPr>
              <a:buNone/>
            </a:pPr>
            <a:r>
              <a:rPr lang="en-US" sz="2000" dirty="0" smtClean="0">
                <a:solidFill>
                  <a:schemeClr val="bg1"/>
                </a:solidFill>
                <a:latin typeface="Arial" pitchFamily="34" charset="0"/>
                <a:cs typeface="Arial" pitchFamily="34" charset="0"/>
              </a:rPr>
              <a:t>Chi-wan Chen, Ph.D.</a:t>
            </a:r>
          </a:p>
          <a:p>
            <a:pPr>
              <a:buNone/>
            </a:pPr>
            <a:r>
              <a:rPr lang="en-US" sz="2000" dirty="0" smtClean="0">
                <a:solidFill>
                  <a:schemeClr val="bg1"/>
                </a:solidFill>
              </a:rPr>
              <a:t>Executive Director, Pfizer</a:t>
            </a:r>
          </a:p>
          <a:p>
            <a:pPr>
              <a:buNone/>
            </a:pPr>
            <a:r>
              <a:rPr lang="en-US" sz="2000" dirty="0" smtClean="0">
                <a:solidFill>
                  <a:schemeClr val="bg1"/>
                </a:solidFill>
              </a:rPr>
              <a:t>Member, FDA </a:t>
            </a:r>
            <a:r>
              <a:rPr lang="en-US" sz="2000" dirty="0" smtClean="0">
                <a:solidFill>
                  <a:schemeClr val="bg1"/>
                </a:solidFill>
                <a:latin typeface="Arial" pitchFamily="34" charset="0"/>
                <a:cs typeface="Arial" pitchFamily="34" charset="0"/>
              </a:rPr>
              <a:t>Alumni Association</a:t>
            </a:r>
          </a:p>
          <a:p>
            <a:pPr>
              <a:buNone/>
            </a:pPr>
            <a:endParaRPr lang="en-US" sz="2000" dirty="0" smtClean="0">
              <a:solidFill>
                <a:schemeClr val="bg1"/>
              </a:solidFill>
            </a:endParaRPr>
          </a:p>
          <a:p>
            <a:pPr>
              <a:buNone/>
            </a:pPr>
            <a:r>
              <a:rPr lang="en-US" sz="2400" dirty="0" smtClean="0">
                <a:solidFill>
                  <a:schemeClr val="bg1"/>
                </a:solidFill>
                <a:latin typeface="Arial" pitchFamily="34" charset="0"/>
                <a:cs typeface="Arial" pitchFamily="34" charset="0"/>
              </a:rPr>
              <a:t>DIA China, Beijing, China</a:t>
            </a:r>
          </a:p>
          <a:p>
            <a:pPr>
              <a:buNone/>
            </a:pPr>
            <a:r>
              <a:rPr lang="en-US" sz="2400" dirty="0" smtClean="0">
                <a:solidFill>
                  <a:schemeClr val="bg1"/>
                </a:solidFill>
              </a:rPr>
              <a:t>May 15-18, 2011</a:t>
            </a:r>
            <a:endParaRPr lang="en-US" sz="2400" dirty="0" smtClean="0">
              <a:solidFill>
                <a:schemeClr val="bg1"/>
              </a:solidFill>
              <a:latin typeface="Arial" pitchFamily="34" charset="0"/>
              <a:cs typeface="Arial" pitchFamily="34" charset="0"/>
            </a:endParaRPr>
          </a:p>
          <a:p>
            <a:pPr>
              <a:buNone/>
            </a:pPr>
            <a:endParaRPr lang="en-US" sz="2000" dirty="0">
              <a:solidFill>
                <a:schemeClr val="bg1"/>
              </a:solidFill>
              <a:latin typeface="Arial" pitchFamily="34" charset="0"/>
              <a:cs typeface="Arial" pitchFamily="34" charset="0"/>
            </a:endParaRPr>
          </a:p>
        </p:txBody>
      </p:sp>
      <p:pic>
        <p:nvPicPr>
          <p:cNvPr id="4" name="Picture 14" descr="pfizer_cmyk.wmf"/>
          <p:cNvPicPr>
            <a:picLocks noChangeAspect="1"/>
          </p:cNvPicPr>
          <p:nvPr/>
        </p:nvPicPr>
        <p:blipFill>
          <a:blip r:embed="rId3"/>
          <a:srcRect/>
          <a:stretch>
            <a:fillRect/>
          </a:stretch>
        </p:blipFill>
        <p:spPr bwMode="auto">
          <a:xfrm>
            <a:off x="2438400" y="5678488"/>
            <a:ext cx="1391850" cy="874712"/>
          </a:xfrm>
          <a:prstGeom prst="rect">
            <a:avLst/>
          </a:prstGeom>
          <a:noFill/>
          <a:ln w="9525">
            <a:noFill/>
            <a:miter lim="800000"/>
            <a:headEnd/>
            <a:tailEnd/>
          </a:ln>
        </p:spPr>
      </p:pic>
      <p:pic>
        <p:nvPicPr>
          <p:cNvPr id="5" name="Picture 15" descr="fdaaa logo 300 dpi 3-01 copy.jpg"/>
          <p:cNvPicPr>
            <a:picLocks noChangeAspect="1"/>
          </p:cNvPicPr>
          <p:nvPr/>
        </p:nvPicPr>
        <p:blipFill>
          <a:blip r:embed="rId4"/>
          <a:srcRect/>
          <a:stretch>
            <a:fillRect/>
          </a:stretch>
        </p:blipFill>
        <p:spPr bwMode="auto">
          <a:xfrm>
            <a:off x="4038600" y="5629275"/>
            <a:ext cx="1333500" cy="1000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p:cNvSpPr>
            <a:spLocks noGrp="1"/>
          </p:cNvSpPr>
          <p:nvPr>
            <p:ph idx="1"/>
          </p:nvPr>
        </p:nvSpPr>
        <p:spPr>
          <a:xfrm>
            <a:off x="623888" y="1371600"/>
            <a:ext cx="7785100" cy="5140325"/>
          </a:xfrm>
        </p:spPr>
        <p:txBody>
          <a:bodyPr/>
          <a:lstStyle/>
          <a:p>
            <a:pPr>
              <a:spcBef>
                <a:spcPts val="600"/>
              </a:spcBef>
              <a:defRPr/>
            </a:pPr>
            <a:r>
              <a:rPr lang="en-US" dirty="0" smtClean="0"/>
              <a:t>What special competency is required of the reviewer when reviewing QbD submissions?</a:t>
            </a:r>
          </a:p>
          <a:p>
            <a:pPr lvl="1">
              <a:spcBef>
                <a:spcPts val="600"/>
              </a:spcBef>
              <a:defRPr/>
            </a:pPr>
            <a:r>
              <a:rPr lang="en-US" dirty="0" smtClean="0"/>
              <a:t>Most aspects of reviewing an application containing elements of QbD simply require understanding of good science and the regulations </a:t>
            </a:r>
          </a:p>
          <a:p>
            <a:pPr lvl="1">
              <a:spcBef>
                <a:spcPts val="600"/>
              </a:spcBef>
              <a:defRPr/>
            </a:pPr>
            <a:r>
              <a:rPr lang="en-US" dirty="0" smtClean="0"/>
              <a:t>Familiarity with pharmaceutical manufacturing and drug product formulation is important</a:t>
            </a:r>
          </a:p>
          <a:p>
            <a:pPr lvl="1">
              <a:spcBef>
                <a:spcPts val="600"/>
              </a:spcBef>
              <a:defRPr/>
            </a:pPr>
            <a:r>
              <a:rPr lang="en-US" dirty="0" smtClean="0"/>
              <a:t>FDA reviewers have a diverse background which contributes to the organization’s knowledge base</a:t>
            </a:r>
          </a:p>
          <a:p>
            <a:pPr lvl="1">
              <a:spcBef>
                <a:spcPts val="600"/>
              </a:spcBef>
              <a:defRPr/>
            </a:pPr>
            <a:r>
              <a:rPr lang="en-US" dirty="0" smtClean="0"/>
              <a:t>Some elements of QbD, e.g., chemometrics, statistical analysis, require special knowledge</a:t>
            </a:r>
          </a:p>
          <a:p>
            <a:pPr lvl="2">
              <a:spcBef>
                <a:spcPts val="600"/>
              </a:spcBef>
              <a:defRPr/>
            </a:pPr>
            <a:r>
              <a:rPr lang="en-US" dirty="0" smtClean="0"/>
              <a:t>ONDQA has recruited scientists with this knowledge from the industry, and is training others</a:t>
            </a:r>
          </a:p>
          <a:p>
            <a:pPr lvl="2">
              <a:spcBef>
                <a:spcPts val="600"/>
              </a:spcBef>
              <a:defRPr/>
            </a:pPr>
            <a:r>
              <a:rPr lang="en-US" dirty="0" smtClean="0"/>
              <a:t>ONDQA also consults with the Office of Biostatistics</a:t>
            </a:r>
          </a:p>
        </p:txBody>
      </p:sp>
      <p:sp>
        <p:nvSpPr>
          <p:cNvPr id="14339" name="Title 1"/>
          <p:cNvSpPr txBox="1">
            <a:spLocks/>
          </p:cNvSpPr>
          <p:nvPr/>
        </p:nvSpPr>
        <p:spPr bwMode="gray">
          <a:xfrm>
            <a:off x="228600" y="76200"/>
            <a:ext cx="8151813" cy="779463"/>
          </a:xfrm>
          <a:prstGeom prst="rect">
            <a:avLst/>
          </a:prstGeom>
          <a:noFill/>
          <a:ln w="9525">
            <a:noFill/>
            <a:miter lim="800000"/>
            <a:headEnd/>
            <a:tailEnd/>
          </a:ln>
        </p:spPr>
        <p:txBody>
          <a:bodyPr lIns="0" tIns="45595" rIns="0" bIns="45595" anchor="b"/>
          <a:lstStyle/>
          <a:p>
            <a:pPr eaLnBrk="0" hangingPunct="0">
              <a:lnSpc>
                <a:spcPct val="90000"/>
              </a:lnSpc>
            </a:pPr>
            <a:r>
              <a:rPr lang="en-US" sz="3200" b="0" dirty="0" smtClean="0">
                <a:solidFill>
                  <a:schemeClr val="bg1"/>
                </a:solidFill>
                <a:latin typeface="Arial" pitchFamily="34" charset="0"/>
                <a:cs typeface="Arial" pitchFamily="34" charset="0"/>
              </a:rPr>
              <a:t>Review </a:t>
            </a:r>
            <a:r>
              <a:rPr lang="en-US" sz="3200" b="0" dirty="0">
                <a:solidFill>
                  <a:schemeClr val="bg1"/>
                </a:solidFill>
                <a:latin typeface="Arial" pitchFamily="34" charset="0"/>
                <a:cs typeface="Arial" pitchFamily="34" charset="0"/>
              </a:rPr>
              <a:t>Process and Management </a:t>
            </a:r>
            <a:r>
              <a:rPr lang="en-US" sz="2400" b="0" dirty="0">
                <a:solidFill>
                  <a:schemeClr val="bg1"/>
                </a:solidFill>
                <a:latin typeface="Arial" pitchFamily="34" charset="0"/>
                <a:cs typeface="Arial" pitchFamily="34" charset="0"/>
              </a:rPr>
              <a:t>(cont)</a:t>
            </a:r>
            <a:endParaRPr lang="en-US" sz="3200" b="0"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4"/>
          </p:nvPr>
        </p:nvSpPr>
        <p:spPr/>
        <p:txBody>
          <a:bodyPr/>
          <a:lstStyle/>
          <a:p>
            <a:fld id="{3C0F580F-0886-4BEC-82E3-E9319B71EE89}"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a:xfrm>
            <a:off x="512763" y="1524000"/>
            <a:ext cx="8072437" cy="4876800"/>
          </a:xfrm>
        </p:spPr>
        <p:txBody>
          <a:bodyPr/>
          <a:lstStyle/>
          <a:p>
            <a:pPr marL="342900" lvl="1" indent="-342900">
              <a:lnSpc>
                <a:spcPct val="95000"/>
              </a:lnSpc>
              <a:buClr>
                <a:srgbClr val="FF0000"/>
              </a:buClr>
              <a:defRPr/>
            </a:pPr>
            <a:r>
              <a:rPr lang="en-US" sz="2800" dirty="0" smtClean="0"/>
              <a:t>What other resources are needed?</a:t>
            </a:r>
          </a:p>
          <a:p>
            <a:pPr lvl="1" indent="-290513">
              <a:lnSpc>
                <a:spcPct val="95000"/>
              </a:lnSpc>
              <a:defRPr/>
            </a:pPr>
            <a:r>
              <a:rPr lang="en-US" dirty="0" smtClean="0"/>
              <a:t>Meeting with sponsors – ONDQA encourages applicants to discuss their approaches prior to submission</a:t>
            </a:r>
          </a:p>
          <a:p>
            <a:pPr lvl="2">
              <a:lnSpc>
                <a:spcPct val="95000"/>
              </a:lnSpc>
              <a:defRPr/>
            </a:pPr>
            <a:r>
              <a:rPr lang="en-US" dirty="0" smtClean="0"/>
              <a:t>End of Phase 2 is a good time to discuss general approach</a:t>
            </a:r>
          </a:p>
          <a:p>
            <a:pPr lvl="2">
              <a:lnSpc>
                <a:spcPct val="95000"/>
              </a:lnSpc>
              <a:defRPr/>
            </a:pPr>
            <a:r>
              <a:rPr lang="en-US" dirty="0" smtClean="0"/>
              <a:t>Pre-NDA is a good time to discuss level of detail and organization of application</a:t>
            </a:r>
          </a:p>
          <a:p>
            <a:pPr lvl="1" indent="-290513">
              <a:lnSpc>
                <a:spcPct val="95000"/>
              </a:lnSpc>
              <a:defRPr/>
            </a:pPr>
            <a:r>
              <a:rPr lang="en-US" dirty="0" smtClean="0"/>
              <a:t>Project management</a:t>
            </a:r>
          </a:p>
          <a:p>
            <a:pPr>
              <a:lnSpc>
                <a:spcPct val="95000"/>
              </a:lnSpc>
              <a:defRPr/>
            </a:pPr>
            <a:r>
              <a:rPr lang="en-US" dirty="0" smtClean="0"/>
              <a:t>Review and approval time for QbD submissions</a:t>
            </a:r>
          </a:p>
          <a:p>
            <a:pPr lvl="1" indent="-290513">
              <a:lnSpc>
                <a:spcPct val="95000"/>
              </a:lnSpc>
              <a:defRPr/>
            </a:pPr>
            <a:r>
              <a:rPr lang="en-US" dirty="0" smtClean="0"/>
              <a:t>Review and approval timeframe remains the same as for traditional submissions</a:t>
            </a:r>
          </a:p>
          <a:p>
            <a:pPr lvl="1" indent="-290513">
              <a:lnSpc>
                <a:spcPct val="95000"/>
              </a:lnSpc>
              <a:defRPr/>
            </a:pPr>
            <a:r>
              <a:rPr lang="en-US" dirty="0" smtClean="0"/>
              <a:t>Total review time per application may be more due to team review and a still evolving and learning process</a:t>
            </a:r>
            <a:endParaRPr lang="en-US" sz="2800" dirty="0" smtClean="0"/>
          </a:p>
        </p:txBody>
      </p:sp>
      <p:sp>
        <p:nvSpPr>
          <p:cNvPr id="15363" name="Title 1"/>
          <p:cNvSpPr txBox="1">
            <a:spLocks/>
          </p:cNvSpPr>
          <p:nvPr/>
        </p:nvSpPr>
        <p:spPr bwMode="gray">
          <a:xfrm>
            <a:off x="228600" y="-17463"/>
            <a:ext cx="8151813" cy="855663"/>
          </a:xfrm>
          <a:prstGeom prst="rect">
            <a:avLst/>
          </a:prstGeom>
          <a:noFill/>
          <a:ln w="9525">
            <a:noFill/>
            <a:miter lim="800000"/>
            <a:headEnd/>
            <a:tailEnd/>
          </a:ln>
        </p:spPr>
        <p:txBody>
          <a:bodyPr lIns="0" tIns="45595" rIns="0" bIns="45595" anchor="b"/>
          <a:lstStyle/>
          <a:p>
            <a:pPr eaLnBrk="0" hangingPunct="0">
              <a:lnSpc>
                <a:spcPct val="90000"/>
              </a:lnSpc>
            </a:pPr>
            <a:r>
              <a:rPr lang="en-US" sz="3200" b="0" dirty="0" smtClean="0">
                <a:solidFill>
                  <a:schemeClr val="bg1"/>
                </a:solidFill>
                <a:latin typeface="Arial" pitchFamily="34" charset="0"/>
                <a:cs typeface="Arial" pitchFamily="34" charset="0"/>
              </a:rPr>
              <a:t>Review </a:t>
            </a:r>
            <a:r>
              <a:rPr lang="en-US" sz="3200" b="0" dirty="0">
                <a:solidFill>
                  <a:schemeClr val="bg1"/>
                </a:solidFill>
                <a:latin typeface="Arial" pitchFamily="34" charset="0"/>
                <a:cs typeface="Arial" pitchFamily="34" charset="0"/>
              </a:rPr>
              <a:t>Process and Management </a:t>
            </a:r>
            <a:r>
              <a:rPr lang="en-US" sz="2400" b="0" dirty="0">
                <a:solidFill>
                  <a:schemeClr val="bg1"/>
                </a:solidFill>
                <a:latin typeface="Arial" pitchFamily="34" charset="0"/>
                <a:cs typeface="Arial" pitchFamily="34" charset="0"/>
              </a:rPr>
              <a:t>(cont)</a:t>
            </a:r>
            <a:endParaRPr lang="en-US" sz="3200" b="0"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4"/>
          </p:nvPr>
        </p:nvSpPr>
        <p:spPr/>
        <p:txBody>
          <a:bodyPr/>
          <a:lstStyle/>
          <a:p>
            <a:fld id="{3C0F580F-0886-4BEC-82E3-E9319B71EE89}"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28600" y="228600"/>
            <a:ext cx="7551737" cy="711200"/>
          </a:xfrm>
        </p:spPr>
        <p:txBody>
          <a:bodyPr/>
          <a:lstStyle/>
          <a:p>
            <a:pPr>
              <a:lnSpc>
                <a:spcPct val="90000"/>
              </a:lnSpc>
            </a:pPr>
            <a:r>
              <a:rPr lang="en-US" dirty="0" smtClean="0"/>
              <a:t>Review of QbD submissions</a:t>
            </a:r>
          </a:p>
        </p:txBody>
      </p:sp>
      <p:sp>
        <p:nvSpPr>
          <p:cNvPr id="21507" name="Content Placeholder 2"/>
          <p:cNvSpPr>
            <a:spLocks noGrp="1"/>
          </p:cNvSpPr>
          <p:nvPr>
            <p:ph idx="1"/>
          </p:nvPr>
        </p:nvSpPr>
        <p:spPr>
          <a:xfrm>
            <a:off x="612775" y="1447801"/>
            <a:ext cx="7845425" cy="5029200"/>
          </a:xfrm>
        </p:spPr>
        <p:txBody>
          <a:bodyPr>
            <a:normAutofit/>
          </a:bodyPr>
          <a:lstStyle/>
          <a:p>
            <a:pPr>
              <a:lnSpc>
                <a:spcPct val="95000"/>
              </a:lnSpc>
              <a:defRPr/>
            </a:pPr>
            <a:r>
              <a:rPr lang="en-US" dirty="0" smtClean="0"/>
              <a:t>Key elements to focus on during review</a:t>
            </a:r>
          </a:p>
          <a:p>
            <a:pPr lvl="1">
              <a:lnSpc>
                <a:spcPct val="95000"/>
              </a:lnSpc>
              <a:defRPr/>
            </a:pPr>
            <a:r>
              <a:rPr lang="en-US" dirty="0" smtClean="0"/>
              <a:t>Review of a QbD-containing application has all of the considerations of a standard review</a:t>
            </a:r>
          </a:p>
          <a:p>
            <a:pPr lvl="1">
              <a:lnSpc>
                <a:spcPct val="95000"/>
              </a:lnSpc>
              <a:defRPr/>
            </a:pPr>
            <a:r>
              <a:rPr lang="en-US" dirty="0" smtClean="0"/>
              <a:t>Additionally, the reviewer needs to evaluate any flexible regulatory approaches in the application, e.g., design space, </a:t>
            </a:r>
            <a:r>
              <a:rPr lang="en-US" dirty="0" smtClean="0"/>
              <a:t>real-time release testing (RTRt)</a:t>
            </a:r>
            <a:endParaRPr lang="en-US" sz="3200" dirty="0" smtClean="0"/>
          </a:p>
          <a:p>
            <a:pPr>
              <a:lnSpc>
                <a:spcPct val="95000"/>
              </a:lnSpc>
              <a:defRPr/>
            </a:pPr>
            <a:r>
              <a:rPr lang="en-US" dirty="0" smtClean="0"/>
              <a:t>Major issues found in P.2 and related sections (e.g., P.3.4, P.5.6)</a:t>
            </a:r>
          </a:p>
          <a:p>
            <a:pPr lvl="1">
              <a:lnSpc>
                <a:spcPct val="95000"/>
              </a:lnSpc>
              <a:defRPr/>
            </a:pPr>
            <a:r>
              <a:rPr lang="en-US" dirty="0" smtClean="0"/>
              <a:t>Clearly defined terminology for parameters, based on associated risks</a:t>
            </a:r>
          </a:p>
          <a:p>
            <a:pPr lvl="1">
              <a:lnSpc>
                <a:spcPct val="95000"/>
              </a:lnSpc>
              <a:defRPr/>
            </a:pPr>
            <a:r>
              <a:rPr lang="en-US" dirty="0" smtClean="0"/>
              <a:t>More detailed information (e.g., complete data sets, statistical evaluation) be provided for more critical steps and operations</a:t>
            </a:r>
          </a:p>
        </p:txBody>
      </p:sp>
      <p:sp>
        <p:nvSpPr>
          <p:cNvPr id="4" name="Slide Number Placeholder 3"/>
          <p:cNvSpPr>
            <a:spLocks noGrp="1"/>
          </p:cNvSpPr>
          <p:nvPr>
            <p:ph type="sldNum" sz="quarter" idx="4"/>
          </p:nvPr>
        </p:nvSpPr>
        <p:spPr/>
        <p:txBody>
          <a:bodyPr/>
          <a:lstStyle/>
          <a:p>
            <a:fld id="{3C0F580F-0886-4BEC-82E3-E9319B71EE89}"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28600" y="203200"/>
            <a:ext cx="7551738" cy="711200"/>
          </a:xfrm>
        </p:spPr>
        <p:txBody>
          <a:bodyPr/>
          <a:lstStyle/>
          <a:p>
            <a:pPr>
              <a:lnSpc>
                <a:spcPct val="90000"/>
              </a:lnSpc>
            </a:pPr>
            <a:r>
              <a:rPr lang="en-US" dirty="0" smtClean="0"/>
              <a:t>Lessons Learned</a:t>
            </a:r>
          </a:p>
        </p:txBody>
      </p:sp>
      <p:sp>
        <p:nvSpPr>
          <p:cNvPr id="3" name="Content Placeholder 2"/>
          <p:cNvSpPr>
            <a:spLocks noGrp="1"/>
          </p:cNvSpPr>
          <p:nvPr>
            <p:ph idx="1"/>
          </p:nvPr>
        </p:nvSpPr>
        <p:spPr>
          <a:xfrm>
            <a:off x="655638" y="1447800"/>
            <a:ext cx="7767637" cy="4876800"/>
          </a:xfrm>
        </p:spPr>
        <p:txBody>
          <a:bodyPr/>
          <a:lstStyle/>
          <a:p>
            <a:pPr marL="346075" lvl="1" indent="-346075">
              <a:lnSpc>
                <a:spcPct val="95000"/>
              </a:lnSpc>
              <a:buClr>
                <a:srgbClr val="FF0000"/>
              </a:buClr>
              <a:defRPr/>
            </a:pPr>
            <a:r>
              <a:rPr lang="en-US" dirty="0" smtClean="0"/>
              <a:t>QbD approach requires more than just the enhanced Pharmaceutical Development approach discussed in ICH Q8(R2)</a:t>
            </a:r>
          </a:p>
          <a:p>
            <a:pPr marL="623888" lvl="2" indent="-277813">
              <a:lnSpc>
                <a:spcPct val="95000"/>
              </a:lnSpc>
              <a:buClr>
                <a:srgbClr val="0000FF"/>
              </a:buClr>
              <a:defRPr/>
            </a:pPr>
            <a:r>
              <a:rPr lang="en-US" dirty="0" smtClean="0"/>
              <a:t>To support the implementation of flexible regulatory approaches, it is necessary to have good Quality Risk Management and a robust Pharmaceutical Quality System, as laid out in Q9 and Q10; i.e., Q8, Q9, and Q10 are linked and should be used together</a:t>
            </a:r>
          </a:p>
          <a:p>
            <a:pPr>
              <a:lnSpc>
                <a:spcPct val="95000"/>
              </a:lnSpc>
              <a:defRPr/>
            </a:pPr>
            <a:r>
              <a:rPr lang="en-US" sz="2400" dirty="0" smtClean="0"/>
              <a:t>Quality Risk Assessment </a:t>
            </a:r>
            <a:r>
              <a:rPr lang="en-US" sz="2400" dirty="0" smtClean="0"/>
              <a:t>(QRM) is </a:t>
            </a:r>
            <a:r>
              <a:rPr lang="en-US" sz="2400" dirty="0" smtClean="0"/>
              <a:t>a relatively new, but powerful tool for assurance of product quality </a:t>
            </a:r>
          </a:p>
          <a:p>
            <a:pPr marL="635000" lvl="1">
              <a:lnSpc>
                <a:spcPct val="95000"/>
              </a:lnSpc>
              <a:defRPr/>
            </a:pPr>
            <a:r>
              <a:rPr lang="en-US" sz="2000" dirty="0" smtClean="0"/>
              <a:t>It is not only useful for the applicant but also for the reviewer</a:t>
            </a:r>
          </a:p>
          <a:p>
            <a:pPr marL="635000" lvl="1">
              <a:lnSpc>
                <a:spcPct val="95000"/>
              </a:lnSpc>
              <a:defRPr/>
            </a:pPr>
            <a:r>
              <a:rPr lang="en-US" sz="2000" dirty="0" smtClean="0"/>
              <a:t>By understanding the potential risks to product quality both at the time of approval and throughout product lifecycle, one can assess the suitability of the control strategy, including specifications</a:t>
            </a:r>
          </a:p>
        </p:txBody>
      </p:sp>
      <p:sp>
        <p:nvSpPr>
          <p:cNvPr id="4" name="Slide Number Placeholder 3"/>
          <p:cNvSpPr>
            <a:spLocks noGrp="1"/>
          </p:cNvSpPr>
          <p:nvPr>
            <p:ph type="sldNum" sz="quarter" idx="4"/>
          </p:nvPr>
        </p:nvSpPr>
        <p:spPr/>
        <p:txBody>
          <a:bodyPr/>
          <a:lstStyle/>
          <a:p>
            <a:fld id="{3C0F580F-0886-4BEC-82E3-E9319B71EE89}"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endParaRPr lang="en-US" dirty="0" smtClean="0"/>
          </a:p>
        </p:txBody>
      </p:sp>
      <p:sp>
        <p:nvSpPr>
          <p:cNvPr id="18435" name="Content Placeholder 2"/>
          <p:cNvSpPr>
            <a:spLocks noGrp="1"/>
          </p:cNvSpPr>
          <p:nvPr>
            <p:ph idx="1"/>
          </p:nvPr>
        </p:nvSpPr>
        <p:spPr>
          <a:xfrm>
            <a:off x="376238" y="2928938"/>
            <a:ext cx="8391525" cy="2332037"/>
          </a:xfrm>
        </p:spPr>
        <p:txBody>
          <a:bodyPr/>
          <a:lstStyle/>
          <a:p>
            <a:pPr algn="ctr">
              <a:buFont typeface="Wingdings" pitchFamily="2" charset="2"/>
              <a:buNone/>
            </a:pPr>
            <a:r>
              <a:rPr lang="en-US" sz="4000" dirty="0" smtClean="0"/>
              <a:t>EMA’s Perspective</a:t>
            </a:r>
          </a:p>
        </p:txBody>
      </p:sp>
      <p:sp>
        <p:nvSpPr>
          <p:cNvPr id="4" name="Slide Number Placeholder 3"/>
          <p:cNvSpPr>
            <a:spLocks noGrp="1"/>
          </p:cNvSpPr>
          <p:nvPr>
            <p:ph type="sldNum" sz="quarter" idx="4"/>
          </p:nvPr>
        </p:nvSpPr>
        <p:spPr/>
        <p:txBody>
          <a:bodyPr/>
          <a:lstStyle/>
          <a:p>
            <a:fld id="{3C0F580F-0886-4BEC-82E3-E9319B71EE89}" type="slidenum">
              <a:rPr lang="en-US" smtClean="0"/>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93675" y="14287"/>
            <a:ext cx="8742363" cy="1128713"/>
          </a:xfrm>
        </p:spPr>
        <p:txBody>
          <a:bodyPr/>
          <a:lstStyle/>
          <a:p>
            <a:pPr>
              <a:lnSpc>
                <a:spcPct val="90000"/>
              </a:lnSpc>
            </a:pPr>
            <a:r>
              <a:rPr lang="en-US" sz="3200" dirty="0" smtClean="0"/>
              <a:t>QbD Submissions, Review Process,</a:t>
            </a:r>
            <a:br>
              <a:rPr lang="en-US" sz="3200" dirty="0" smtClean="0"/>
            </a:br>
            <a:r>
              <a:rPr lang="en-US" sz="3200" dirty="0" smtClean="0"/>
              <a:t>and Management</a:t>
            </a:r>
          </a:p>
        </p:txBody>
      </p:sp>
      <p:sp>
        <p:nvSpPr>
          <p:cNvPr id="19459" name="Content Placeholder 2"/>
          <p:cNvSpPr>
            <a:spLocks noGrp="1"/>
          </p:cNvSpPr>
          <p:nvPr>
            <p:ph idx="1"/>
          </p:nvPr>
        </p:nvSpPr>
        <p:spPr>
          <a:xfrm>
            <a:off x="717550" y="1371600"/>
            <a:ext cx="7675563" cy="4856162"/>
          </a:xfrm>
        </p:spPr>
        <p:txBody>
          <a:bodyPr>
            <a:normAutofit/>
          </a:bodyPr>
          <a:lstStyle/>
          <a:p>
            <a:pPr>
              <a:lnSpc>
                <a:spcPct val="95000"/>
              </a:lnSpc>
            </a:pPr>
            <a:r>
              <a:rPr lang="en-US" sz="2400" dirty="0" smtClean="0"/>
              <a:t>QbD submissions*</a:t>
            </a:r>
          </a:p>
          <a:p>
            <a:pPr lvl="1">
              <a:lnSpc>
                <a:spcPct val="95000"/>
              </a:lnSpc>
            </a:pPr>
            <a:r>
              <a:rPr lang="en-US" dirty="0" smtClean="0"/>
              <a:t>Initial Marketing Authorisation Applications: 18; post-authorisation Type II variations: 6</a:t>
            </a:r>
            <a:endParaRPr lang="en-US" sz="3200" dirty="0" smtClean="0"/>
          </a:p>
          <a:p>
            <a:pPr lvl="1">
              <a:lnSpc>
                <a:spcPct val="95000"/>
              </a:lnSpc>
            </a:pPr>
            <a:r>
              <a:rPr lang="en-US" dirty="0" smtClean="0"/>
              <a:t>All have been approved; 6 of the 24 included RTRt</a:t>
            </a:r>
            <a:endParaRPr lang="en-US" sz="3200" dirty="0" smtClean="0"/>
          </a:p>
          <a:p>
            <a:pPr lvl="1">
              <a:lnSpc>
                <a:spcPct val="95000"/>
              </a:lnSpc>
            </a:pPr>
            <a:r>
              <a:rPr lang="en-US" dirty="0" smtClean="0"/>
              <a:t>Scientific Advice requests: 2</a:t>
            </a:r>
          </a:p>
          <a:p>
            <a:pPr>
              <a:lnSpc>
                <a:spcPct val="95000"/>
              </a:lnSpc>
            </a:pPr>
            <a:r>
              <a:rPr lang="en-US" sz="2400" dirty="0" smtClean="0"/>
              <a:t>QbD review process and management</a:t>
            </a:r>
          </a:p>
          <a:p>
            <a:pPr lvl="1">
              <a:lnSpc>
                <a:spcPct val="95000"/>
              </a:lnSpc>
            </a:pPr>
            <a:r>
              <a:rPr lang="en-US" sz="2000" dirty="0" smtClean="0"/>
              <a:t>Evaluation process is the same as for all other applications</a:t>
            </a:r>
          </a:p>
          <a:p>
            <a:pPr lvl="1">
              <a:lnSpc>
                <a:spcPct val="95000"/>
              </a:lnSpc>
            </a:pPr>
            <a:r>
              <a:rPr lang="en-US" sz="2000" dirty="0" smtClean="0"/>
              <a:t>The EU </a:t>
            </a:r>
            <a:r>
              <a:rPr lang="en-US" sz="2000" dirty="0" smtClean="0"/>
              <a:t>PAT** </a:t>
            </a:r>
            <a:r>
              <a:rPr lang="en-US" sz="2000" dirty="0" smtClean="0"/>
              <a:t>Team may be involved upon request from the Rapporteurs to provide expert advice and ensure consistency in the evaluation</a:t>
            </a:r>
          </a:p>
          <a:p>
            <a:pPr>
              <a:lnSpc>
                <a:spcPct val="95000"/>
              </a:lnSpc>
            </a:pPr>
            <a:r>
              <a:rPr lang="en-US" sz="2400" dirty="0" smtClean="0"/>
              <a:t>Review time</a:t>
            </a:r>
          </a:p>
          <a:p>
            <a:pPr lvl="1">
              <a:lnSpc>
                <a:spcPct val="95000"/>
              </a:lnSpc>
            </a:pPr>
            <a:r>
              <a:rPr lang="en-US" sz="2000" dirty="0" smtClean="0"/>
              <a:t>Maximum 210 days – Same for new applications under centralized procedure per EU Legislation irrespective of the development approach</a:t>
            </a:r>
          </a:p>
        </p:txBody>
      </p:sp>
      <p:sp>
        <p:nvSpPr>
          <p:cNvPr id="19460" name="TextBox 4"/>
          <p:cNvSpPr txBox="1">
            <a:spLocks noChangeArrowheads="1"/>
          </p:cNvSpPr>
          <p:nvPr/>
        </p:nvSpPr>
        <p:spPr bwMode="auto">
          <a:xfrm>
            <a:off x="1079500" y="6416675"/>
            <a:ext cx="6921500" cy="486287"/>
          </a:xfrm>
          <a:prstGeom prst="rect">
            <a:avLst/>
          </a:prstGeom>
          <a:noFill/>
          <a:ln w="9525">
            <a:noFill/>
            <a:miter lim="800000"/>
            <a:headEnd/>
            <a:tailEnd/>
          </a:ln>
        </p:spPr>
        <p:txBody>
          <a:bodyPr>
            <a:spAutoFit/>
          </a:bodyPr>
          <a:lstStyle/>
          <a:p>
            <a:pPr>
              <a:lnSpc>
                <a:spcPct val="80000"/>
              </a:lnSpc>
            </a:pPr>
            <a:r>
              <a:rPr lang="en-US" sz="1600" b="0" dirty="0">
                <a:solidFill>
                  <a:srgbClr val="000000"/>
                </a:solidFill>
                <a:latin typeface="Arial" pitchFamily="34" charset="0"/>
                <a:cs typeface="Arial" pitchFamily="34" charset="0"/>
              </a:rPr>
              <a:t>*Submissions containing design space, PAT, or </a:t>
            </a:r>
            <a:r>
              <a:rPr lang="en-US" sz="1600" b="0" dirty="0" smtClean="0">
                <a:solidFill>
                  <a:srgbClr val="000000"/>
                </a:solidFill>
                <a:latin typeface="Arial" pitchFamily="34" charset="0"/>
                <a:cs typeface="Arial" pitchFamily="34" charset="0"/>
              </a:rPr>
              <a:t>RTRt</a:t>
            </a:r>
          </a:p>
          <a:p>
            <a:pPr>
              <a:lnSpc>
                <a:spcPct val="80000"/>
              </a:lnSpc>
            </a:pPr>
            <a:r>
              <a:rPr lang="en-US" sz="1600" b="1" dirty="0" smtClean="0">
                <a:solidFill>
                  <a:srgbClr val="000000"/>
                </a:solidFill>
                <a:latin typeface="Arial" pitchFamily="34" charset="0"/>
                <a:cs typeface="Arial" pitchFamily="34" charset="0"/>
              </a:rPr>
              <a:t>** </a:t>
            </a:r>
            <a:r>
              <a:rPr lang="en-US" sz="1600" dirty="0" smtClean="0">
                <a:solidFill>
                  <a:srgbClr val="000000"/>
                </a:solidFill>
                <a:latin typeface="Arial" pitchFamily="34" charset="0"/>
                <a:cs typeface="Arial" pitchFamily="34" charset="0"/>
              </a:rPr>
              <a:t>PAT: Process Analytical </a:t>
            </a:r>
            <a:r>
              <a:rPr lang="en-US" sz="1600" dirty="0" smtClean="0">
                <a:solidFill>
                  <a:srgbClr val="000000"/>
                </a:solidFill>
                <a:latin typeface="Arial" pitchFamily="34" charset="0"/>
                <a:cs typeface="Arial" pitchFamily="34" charset="0"/>
              </a:rPr>
              <a:t>Technology</a:t>
            </a:r>
            <a:endParaRPr lang="en-US" sz="1600" b="0" dirty="0">
              <a:solidFill>
                <a:srgbClr val="000000"/>
              </a:solidFill>
              <a:latin typeface="Arial" pitchFamily="34" charset="0"/>
              <a:cs typeface="Arial" pitchFamily="34" charset="0"/>
            </a:endParaRPr>
          </a:p>
        </p:txBody>
      </p:sp>
      <p:sp>
        <p:nvSpPr>
          <p:cNvPr id="5" name="Slide Number Placeholder 4"/>
          <p:cNvSpPr>
            <a:spLocks noGrp="1"/>
          </p:cNvSpPr>
          <p:nvPr>
            <p:ph type="sldNum" sz="quarter" idx="4"/>
          </p:nvPr>
        </p:nvSpPr>
        <p:spPr/>
        <p:txBody>
          <a:bodyPr/>
          <a:lstStyle/>
          <a:p>
            <a:fld id="{3C0F580F-0886-4BEC-82E3-E9319B71EE89}"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673100" y="1066800"/>
            <a:ext cx="7861300" cy="5257800"/>
          </a:xfrm>
        </p:spPr>
        <p:txBody>
          <a:bodyPr>
            <a:noAutofit/>
          </a:bodyPr>
          <a:lstStyle/>
          <a:p>
            <a:pPr>
              <a:lnSpc>
                <a:spcPct val="95000"/>
              </a:lnSpc>
              <a:spcBef>
                <a:spcPts val="0"/>
              </a:spcBef>
              <a:defRPr/>
            </a:pPr>
            <a:r>
              <a:rPr lang="en-US" dirty="0" smtClean="0"/>
              <a:t>Implementation and education regarding QbD</a:t>
            </a:r>
          </a:p>
          <a:p>
            <a:pPr lvl="1">
              <a:lnSpc>
                <a:spcPct val="95000"/>
              </a:lnSpc>
              <a:spcBef>
                <a:spcPts val="0"/>
              </a:spcBef>
              <a:defRPr/>
            </a:pPr>
            <a:r>
              <a:rPr lang="en-US" dirty="0" smtClean="0"/>
              <a:t>Guidance documents and training</a:t>
            </a:r>
            <a:endParaRPr lang="en-US" sz="3600" dirty="0" smtClean="0"/>
          </a:p>
          <a:p>
            <a:pPr lvl="2">
              <a:lnSpc>
                <a:spcPct val="95000"/>
              </a:lnSpc>
              <a:spcBef>
                <a:spcPts val="0"/>
              </a:spcBef>
              <a:defRPr/>
            </a:pPr>
            <a:r>
              <a:rPr lang="en-US" dirty="0" smtClean="0"/>
              <a:t>ICH IWG Q&amp;As</a:t>
            </a:r>
            <a:endParaRPr lang="en-US" sz="2800" dirty="0" smtClean="0"/>
          </a:p>
          <a:p>
            <a:pPr lvl="2">
              <a:lnSpc>
                <a:spcPct val="95000"/>
              </a:lnSpc>
              <a:spcBef>
                <a:spcPts val="0"/>
              </a:spcBef>
              <a:defRPr/>
            </a:pPr>
            <a:r>
              <a:rPr lang="en-US" dirty="0" smtClean="0"/>
              <a:t>Guidance for drafting Assessment Reports</a:t>
            </a:r>
          </a:p>
          <a:p>
            <a:pPr lvl="2">
              <a:lnSpc>
                <a:spcPct val="95000"/>
              </a:lnSpc>
              <a:spcBef>
                <a:spcPts val="0"/>
              </a:spcBef>
              <a:defRPr/>
            </a:pPr>
            <a:r>
              <a:rPr lang="en-US" dirty="0" smtClean="0"/>
              <a:t>Training of assessors and inspectors</a:t>
            </a:r>
            <a:endParaRPr lang="en-US" sz="2800" dirty="0" smtClean="0"/>
          </a:p>
          <a:p>
            <a:pPr lvl="2">
              <a:lnSpc>
                <a:spcPct val="95000"/>
              </a:lnSpc>
              <a:spcBef>
                <a:spcPts val="0"/>
              </a:spcBef>
              <a:defRPr/>
            </a:pPr>
            <a:r>
              <a:rPr lang="en-US" dirty="0" smtClean="0"/>
              <a:t>Activities within Quality and Biologicals Working Parties </a:t>
            </a:r>
            <a:endParaRPr lang="en-US" sz="2800" dirty="0" smtClean="0"/>
          </a:p>
          <a:p>
            <a:pPr lvl="2">
              <a:lnSpc>
                <a:spcPct val="95000"/>
              </a:lnSpc>
              <a:spcBef>
                <a:spcPts val="0"/>
              </a:spcBef>
              <a:defRPr/>
            </a:pPr>
            <a:r>
              <a:rPr lang="en-US" dirty="0" smtClean="0"/>
              <a:t>Joint meetings of QWP and GMP/GDP IWG</a:t>
            </a:r>
            <a:endParaRPr lang="en-US" sz="3600" dirty="0" smtClean="0"/>
          </a:p>
          <a:p>
            <a:pPr lvl="2">
              <a:lnSpc>
                <a:spcPct val="95000"/>
              </a:lnSpc>
              <a:spcBef>
                <a:spcPts val="0"/>
              </a:spcBef>
              <a:defRPr/>
            </a:pPr>
            <a:r>
              <a:rPr lang="en-US" dirty="0" smtClean="0"/>
              <a:t>Peer review exercise</a:t>
            </a:r>
          </a:p>
          <a:p>
            <a:pPr lvl="1">
              <a:lnSpc>
                <a:spcPct val="95000"/>
              </a:lnSpc>
              <a:spcBef>
                <a:spcPts val="0"/>
              </a:spcBef>
              <a:defRPr/>
            </a:pPr>
            <a:r>
              <a:rPr lang="en-US" dirty="0" smtClean="0"/>
              <a:t>Interactions with Industry</a:t>
            </a:r>
            <a:endParaRPr lang="en-US" sz="3200" dirty="0" smtClean="0"/>
          </a:p>
          <a:p>
            <a:pPr lvl="2">
              <a:lnSpc>
                <a:spcPct val="95000"/>
              </a:lnSpc>
              <a:spcBef>
                <a:spcPts val="0"/>
              </a:spcBef>
              <a:defRPr/>
            </a:pPr>
            <a:r>
              <a:rPr lang="en-US" dirty="0" smtClean="0"/>
              <a:t>EMA-EFPIA workshops on Design Space  and QbD</a:t>
            </a:r>
            <a:endParaRPr lang="en-US" sz="2800" dirty="0" smtClean="0"/>
          </a:p>
          <a:p>
            <a:pPr lvl="2">
              <a:lnSpc>
                <a:spcPct val="95000"/>
              </a:lnSpc>
              <a:spcBef>
                <a:spcPts val="0"/>
              </a:spcBef>
              <a:defRPr/>
            </a:pPr>
            <a:r>
              <a:rPr lang="en-US" dirty="0" smtClean="0"/>
              <a:t>Mock inspections</a:t>
            </a:r>
            <a:endParaRPr lang="en-US" sz="2800" dirty="0" smtClean="0"/>
          </a:p>
          <a:p>
            <a:pPr lvl="2">
              <a:lnSpc>
                <a:spcPct val="95000"/>
              </a:lnSpc>
              <a:spcBef>
                <a:spcPts val="0"/>
              </a:spcBef>
              <a:defRPr/>
            </a:pPr>
            <a:r>
              <a:rPr lang="en-US" dirty="0" smtClean="0"/>
              <a:t>Mock submissions</a:t>
            </a:r>
            <a:endParaRPr lang="en-US" sz="2800" dirty="0" smtClean="0"/>
          </a:p>
          <a:p>
            <a:pPr lvl="1">
              <a:lnSpc>
                <a:spcPct val="95000"/>
              </a:lnSpc>
              <a:spcBef>
                <a:spcPts val="0"/>
              </a:spcBef>
              <a:defRPr/>
            </a:pPr>
            <a:r>
              <a:rPr lang="en-US" dirty="0" smtClean="0"/>
              <a:t>EU PAT Team activities</a:t>
            </a:r>
          </a:p>
          <a:p>
            <a:pPr>
              <a:lnSpc>
                <a:spcPct val="95000"/>
              </a:lnSpc>
              <a:spcBef>
                <a:spcPts val="0"/>
              </a:spcBef>
              <a:defRPr/>
            </a:pPr>
            <a:r>
              <a:rPr lang="en-US" dirty="0" smtClean="0"/>
              <a:t>Other resources needed</a:t>
            </a:r>
          </a:p>
          <a:p>
            <a:pPr lvl="1">
              <a:lnSpc>
                <a:spcPct val="95000"/>
              </a:lnSpc>
              <a:spcBef>
                <a:spcPts val="0"/>
              </a:spcBef>
              <a:defRPr/>
            </a:pPr>
            <a:r>
              <a:rPr lang="en-US" dirty="0" smtClean="0"/>
              <a:t>Consultation with EU PAT Team prior to submission  (though not mandatory)</a:t>
            </a:r>
          </a:p>
        </p:txBody>
      </p:sp>
      <p:sp>
        <p:nvSpPr>
          <p:cNvPr id="20483" name="Title 1"/>
          <p:cNvSpPr txBox="1">
            <a:spLocks/>
          </p:cNvSpPr>
          <p:nvPr/>
        </p:nvSpPr>
        <p:spPr bwMode="gray">
          <a:xfrm>
            <a:off x="249237" y="-47625"/>
            <a:ext cx="8742363" cy="1114425"/>
          </a:xfrm>
          <a:prstGeom prst="rect">
            <a:avLst/>
          </a:prstGeom>
          <a:noFill/>
          <a:ln w="9525">
            <a:noFill/>
            <a:miter lim="800000"/>
            <a:headEnd/>
            <a:tailEnd/>
          </a:ln>
        </p:spPr>
        <p:txBody>
          <a:bodyPr lIns="0" tIns="45595" rIns="0" bIns="45595" anchor="b"/>
          <a:lstStyle/>
          <a:p>
            <a:pPr eaLnBrk="0" hangingPunct="0">
              <a:lnSpc>
                <a:spcPct val="90000"/>
              </a:lnSpc>
            </a:pPr>
            <a:r>
              <a:rPr lang="en-US" sz="3200" b="0" dirty="0">
                <a:solidFill>
                  <a:schemeClr val="bg1"/>
                </a:solidFill>
                <a:latin typeface="Arial" pitchFamily="34" charset="0"/>
                <a:cs typeface="Arial" pitchFamily="34" charset="0"/>
              </a:rPr>
              <a:t>QbD Submissions, Review </a:t>
            </a:r>
            <a:r>
              <a:rPr lang="en-US" sz="3200" b="0" dirty="0" smtClean="0">
                <a:solidFill>
                  <a:schemeClr val="bg1"/>
                </a:solidFill>
                <a:latin typeface="Arial" pitchFamily="34" charset="0"/>
                <a:cs typeface="Arial" pitchFamily="34" charset="0"/>
              </a:rPr>
              <a:t>Process,</a:t>
            </a:r>
          </a:p>
          <a:p>
            <a:pPr eaLnBrk="0" hangingPunct="0">
              <a:lnSpc>
                <a:spcPct val="90000"/>
              </a:lnSpc>
            </a:pPr>
            <a:r>
              <a:rPr lang="en-US" sz="3200" b="0" dirty="0" smtClean="0">
                <a:solidFill>
                  <a:schemeClr val="bg1"/>
                </a:solidFill>
                <a:latin typeface="Arial" pitchFamily="34" charset="0"/>
                <a:cs typeface="Arial" pitchFamily="34" charset="0"/>
              </a:rPr>
              <a:t>and </a:t>
            </a:r>
            <a:r>
              <a:rPr lang="en-US" sz="3200" b="0" dirty="0">
                <a:solidFill>
                  <a:schemeClr val="bg1"/>
                </a:solidFill>
                <a:latin typeface="Arial" pitchFamily="34" charset="0"/>
                <a:cs typeface="Arial" pitchFamily="34" charset="0"/>
              </a:rPr>
              <a:t>Management </a:t>
            </a:r>
            <a:r>
              <a:rPr lang="en-US" sz="2400" b="0" dirty="0">
                <a:solidFill>
                  <a:schemeClr val="bg1"/>
                </a:solidFill>
                <a:latin typeface="Arial" pitchFamily="34" charset="0"/>
                <a:cs typeface="Arial" pitchFamily="34" charset="0"/>
              </a:rPr>
              <a:t>(cont)</a:t>
            </a:r>
            <a:endParaRPr lang="en-US" sz="3200" b="0" dirty="0">
              <a:solidFill>
                <a:schemeClr val="bg1"/>
              </a:solidFill>
              <a:latin typeface="Arial" pitchFamily="34" charset="0"/>
              <a:cs typeface="Arial" pitchFamily="34" charset="0"/>
            </a:endParaRPr>
          </a:p>
        </p:txBody>
      </p:sp>
      <p:sp>
        <p:nvSpPr>
          <p:cNvPr id="4" name="Slide Number Placeholder 3"/>
          <p:cNvSpPr>
            <a:spLocks noGrp="1"/>
          </p:cNvSpPr>
          <p:nvPr>
            <p:ph type="sldNum" sz="quarter" idx="4"/>
          </p:nvPr>
        </p:nvSpPr>
        <p:spPr/>
        <p:txBody>
          <a:bodyPr/>
          <a:lstStyle/>
          <a:p>
            <a:fld id="{3C0F580F-0886-4BEC-82E3-E9319B71EE89}" type="slidenum">
              <a:rPr lang="en-US" smtClean="0"/>
              <a:pPr/>
              <a:t>16</a:t>
            </a:fld>
            <a:endParaRPr lang="en-US" dirty="0"/>
          </a:p>
        </p:txBody>
      </p:sp>
      <p:sp>
        <p:nvSpPr>
          <p:cNvPr id="5" name="TextBox 4"/>
          <p:cNvSpPr txBox="1"/>
          <p:nvPr/>
        </p:nvSpPr>
        <p:spPr>
          <a:xfrm>
            <a:off x="1295400" y="6398669"/>
            <a:ext cx="6781800" cy="535531"/>
          </a:xfrm>
          <a:prstGeom prst="rect">
            <a:avLst/>
          </a:prstGeom>
          <a:noFill/>
        </p:spPr>
        <p:txBody>
          <a:bodyPr wrap="square" rtlCol="0">
            <a:spAutoFit/>
          </a:bodyPr>
          <a:lstStyle/>
          <a:p>
            <a:pPr>
              <a:lnSpc>
                <a:spcPct val="90000"/>
              </a:lnSpc>
            </a:pPr>
            <a:r>
              <a:rPr lang="en-US" sz="1600" dirty="0" smtClean="0">
                <a:latin typeface="Arial" pitchFamily="34" charset="0"/>
                <a:cs typeface="Arial" pitchFamily="34" charset="0"/>
              </a:rPr>
              <a:t>*GDP: Good Distribution Practices</a:t>
            </a:r>
          </a:p>
          <a:p>
            <a:pPr>
              <a:lnSpc>
                <a:spcPct val="90000"/>
              </a:lnSpc>
            </a:pPr>
            <a:r>
              <a:rPr lang="en-US" sz="1600" dirty="0" smtClean="0">
                <a:latin typeface="Arial" pitchFamily="34" charset="0"/>
                <a:cs typeface="Arial" pitchFamily="34" charset="0"/>
              </a:rPr>
              <a:t>**EFPIA: European Federation of Pharmaceutical Industry Association</a:t>
            </a:r>
            <a:endParaRPr lang="en-US"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93675" y="203200"/>
            <a:ext cx="8742363" cy="787400"/>
          </a:xfrm>
        </p:spPr>
        <p:txBody>
          <a:bodyPr/>
          <a:lstStyle/>
          <a:p>
            <a:r>
              <a:rPr lang="en-US" dirty="0" smtClean="0"/>
              <a:t>Review of QbD Submissions</a:t>
            </a:r>
          </a:p>
        </p:txBody>
      </p:sp>
      <p:sp>
        <p:nvSpPr>
          <p:cNvPr id="21507" name="Content Placeholder 2"/>
          <p:cNvSpPr>
            <a:spLocks noGrp="1"/>
          </p:cNvSpPr>
          <p:nvPr>
            <p:ph idx="1"/>
          </p:nvPr>
        </p:nvSpPr>
        <p:spPr>
          <a:xfrm>
            <a:off x="341313" y="1295401"/>
            <a:ext cx="8475662" cy="5181600"/>
          </a:xfrm>
        </p:spPr>
        <p:txBody>
          <a:bodyPr>
            <a:normAutofit/>
          </a:bodyPr>
          <a:lstStyle/>
          <a:p>
            <a:pPr>
              <a:lnSpc>
                <a:spcPct val="95000"/>
              </a:lnSpc>
            </a:pPr>
            <a:r>
              <a:rPr lang="en-US" sz="2400" dirty="0" smtClean="0"/>
              <a:t>Issues to focus on during review</a:t>
            </a:r>
          </a:p>
          <a:p>
            <a:pPr lvl="1">
              <a:lnSpc>
                <a:spcPct val="95000"/>
              </a:lnSpc>
            </a:pPr>
            <a:r>
              <a:rPr lang="en-US" sz="2000" dirty="0" smtClean="0"/>
              <a:t>Has applicant provided adequate data to support the design space? </a:t>
            </a:r>
            <a:endParaRPr lang="en-US" sz="2800" dirty="0" smtClean="0"/>
          </a:p>
          <a:p>
            <a:pPr lvl="1">
              <a:lnSpc>
                <a:spcPct val="95000"/>
              </a:lnSpc>
            </a:pPr>
            <a:r>
              <a:rPr lang="en-US" sz="2000" dirty="0" smtClean="0"/>
              <a:t>Has the validity of the design space been demonstrated at full scale?</a:t>
            </a:r>
            <a:endParaRPr lang="en-US" sz="1800" dirty="0" smtClean="0"/>
          </a:p>
          <a:p>
            <a:pPr lvl="1">
              <a:lnSpc>
                <a:spcPct val="95000"/>
              </a:lnSpc>
            </a:pPr>
            <a:r>
              <a:rPr lang="en-US" sz="2000" dirty="0" smtClean="0"/>
              <a:t>Does the control strategy support the design space?</a:t>
            </a:r>
          </a:p>
          <a:p>
            <a:pPr lvl="1">
              <a:lnSpc>
                <a:spcPct val="95000"/>
              </a:lnSpc>
            </a:pPr>
            <a:r>
              <a:rPr lang="en-US" sz="2000" dirty="0" smtClean="0"/>
              <a:t>Development, verification, and lifecycle management of different types of models used</a:t>
            </a:r>
          </a:p>
          <a:p>
            <a:pPr lvl="2">
              <a:lnSpc>
                <a:spcPct val="95000"/>
              </a:lnSpc>
            </a:pPr>
            <a:r>
              <a:rPr lang="en-US" sz="1800" dirty="0" smtClean="0"/>
              <a:t>Has a model verification scheme been proposed for the product lifecycle?  Has it been defined which criteria would trigger an update of the model and are they adequate?</a:t>
            </a:r>
            <a:endParaRPr lang="en-US" sz="2400" dirty="0" smtClean="0"/>
          </a:p>
          <a:p>
            <a:pPr lvl="1">
              <a:lnSpc>
                <a:spcPct val="95000"/>
              </a:lnSpc>
            </a:pPr>
            <a:r>
              <a:rPr lang="en-US" sz="2000" dirty="0" smtClean="0"/>
              <a:t>Adequacy of process verification scheme</a:t>
            </a:r>
            <a:endParaRPr lang="en-US" sz="2800" dirty="0" smtClean="0"/>
          </a:p>
          <a:p>
            <a:pPr lvl="1">
              <a:lnSpc>
                <a:spcPct val="95000"/>
              </a:lnSpc>
            </a:pPr>
            <a:r>
              <a:rPr lang="en-US" sz="2000" dirty="0" smtClean="0"/>
              <a:t>Appropriateness of RTRt, if applicable</a:t>
            </a:r>
          </a:p>
          <a:p>
            <a:pPr>
              <a:lnSpc>
                <a:spcPct val="95000"/>
              </a:lnSpc>
            </a:pPr>
            <a:r>
              <a:rPr lang="en-US" sz="2400" dirty="0" smtClean="0"/>
              <a:t>Major issues found in P.2 and related sections</a:t>
            </a:r>
          </a:p>
          <a:p>
            <a:pPr lvl="1">
              <a:lnSpc>
                <a:spcPct val="95000"/>
              </a:lnSpc>
            </a:pPr>
            <a:r>
              <a:rPr lang="en-US" sz="2000" dirty="0" smtClean="0"/>
              <a:t>Minimal or no data to justify scoring of variables in an FMEA (Failure Mode and Effect Analysis)</a:t>
            </a:r>
            <a:endParaRPr lang="en-US" dirty="0" smtClean="0"/>
          </a:p>
          <a:p>
            <a:pPr lvl="1">
              <a:lnSpc>
                <a:spcPct val="95000"/>
              </a:lnSpc>
            </a:pPr>
            <a:r>
              <a:rPr lang="en-US" sz="2000" dirty="0" smtClean="0"/>
              <a:t>No </a:t>
            </a:r>
            <a:r>
              <a:rPr lang="en-GB" sz="2000" dirty="0" smtClean="0"/>
              <a:t>justification for the selection of variables for further study</a:t>
            </a:r>
            <a:endParaRPr lang="en-US" dirty="0" smtClean="0"/>
          </a:p>
        </p:txBody>
      </p:sp>
      <p:sp>
        <p:nvSpPr>
          <p:cNvPr id="4" name="Slide Number Placeholder 3"/>
          <p:cNvSpPr>
            <a:spLocks noGrp="1"/>
          </p:cNvSpPr>
          <p:nvPr>
            <p:ph type="sldNum" sz="quarter" idx="4"/>
          </p:nvPr>
        </p:nvSpPr>
        <p:spPr/>
        <p:txBody>
          <a:bodyPr/>
          <a:lstStyle/>
          <a:p>
            <a:fld id="{3C0F580F-0886-4BEC-82E3-E9319B71EE89}" type="slidenum">
              <a:rPr lang="en-US" smtClean="0"/>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80975" y="128587"/>
            <a:ext cx="8740775" cy="938213"/>
          </a:xfrm>
        </p:spPr>
        <p:txBody>
          <a:bodyPr/>
          <a:lstStyle/>
          <a:p>
            <a:pPr>
              <a:lnSpc>
                <a:spcPct val="90000"/>
              </a:lnSpc>
            </a:pPr>
            <a:r>
              <a:rPr lang="en-US" sz="3200" dirty="0" smtClean="0"/>
              <a:t>Review of QbD Submissions</a:t>
            </a:r>
            <a:br>
              <a:rPr lang="en-US" sz="3200" dirty="0" smtClean="0"/>
            </a:br>
            <a:r>
              <a:rPr lang="en-US" sz="3200" dirty="0" smtClean="0"/>
              <a:t>and Lessons Learned</a:t>
            </a:r>
          </a:p>
        </p:txBody>
      </p:sp>
      <p:sp>
        <p:nvSpPr>
          <p:cNvPr id="22531" name="Content Placeholder 2"/>
          <p:cNvSpPr>
            <a:spLocks noGrp="1"/>
          </p:cNvSpPr>
          <p:nvPr>
            <p:ph idx="1"/>
          </p:nvPr>
        </p:nvSpPr>
        <p:spPr>
          <a:xfrm>
            <a:off x="608013" y="1524001"/>
            <a:ext cx="7853362" cy="4864100"/>
          </a:xfrm>
        </p:spPr>
        <p:txBody>
          <a:bodyPr>
            <a:normAutofit/>
          </a:bodyPr>
          <a:lstStyle/>
          <a:p>
            <a:pPr lvl="1">
              <a:buNone/>
            </a:pPr>
            <a:r>
              <a:rPr lang="en-US" sz="2000" dirty="0" smtClean="0"/>
              <a:t>(cont)</a:t>
            </a:r>
          </a:p>
          <a:p>
            <a:pPr lvl="1"/>
            <a:r>
              <a:rPr lang="en-US" sz="2000" dirty="0" smtClean="0"/>
              <a:t>Conclusions often presented with no explanation</a:t>
            </a:r>
            <a:endParaRPr lang="en-US" dirty="0" smtClean="0"/>
          </a:p>
          <a:p>
            <a:pPr lvl="1"/>
            <a:r>
              <a:rPr lang="en-US" sz="2000" dirty="0" smtClean="0"/>
              <a:t>Design space (which parameters and what ranges) not clearly described</a:t>
            </a:r>
          </a:p>
          <a:p>
            <a:pPr lvl="1"/>
            <a:r>
              <a:rPr lang="en-US" sz="2000" dirty="0" smtClean="0"/>
              <a:t>Validity of design space, developed in most cases at lab/pilot scale, at production scale and during product lifecycle</a:t>
            </a:r>
            <a:endParaRPr lang="en-US" dirty="0" smtClean="0"/>
          </a:p>
          <a:p>
            <a:pPr lvl="1"/>
            <a:r>
              <a:rPr lang="en-US" sz="2000" dirty="0" smtClean="0"/>
              <a:t>Development and validation of spectroscopic methods used in on-line or at-line analysis and of multivariate models used in mSPC (Multivariate Statistical Process Control)</a:t>
            </a:r>
            <a:endParaRPr lang="en-US" dirty="0" smtClean="0"/>
          </a:p>
          <a:p>
            <a:pPr lvl="2"/>
            <a:r>
              <a:rPr lang="en-US" sz="1800" dirty="0" smtClean="0"/>
              <a:t>How will validity of model be verified throughout product lifecycle?</a:t>
            </a:r>
            <a:endParaRPr lang="en-US" sz="2400" dirty="0" smtClean="0"/>
          </a:p>
          <a:p>
            <a:pPr lvl="2"/>
            <a:r>
              <a:rPr lang="en-US" sz="1800" dirty="0" smtClean="0"/>
              <a:t>What change constitutes a variation that necessitates model update (GMP)?</a:t>
            </a:r>
          </a:p>
          <a:p>
            <a:r>
              <a:rPr lang="en-US" sz="2400" dirty="0" smtClean="0"/>
              <a:t>Lessons learned</a:t>
            </a:r>
          </a:p>
          <a:p>
            <a:pPr lvl="1"/>
            <a:r>
              <a:rPr lang="en-US" sz="2000" dirty="0" smtClean="0"/>
              <a:t>Need for further training</a:t>
            </a:r>
            <a:endParaRPr lang="en-US" dirty="0" smtClean="0"/>
          </a:p>
          <a:p>
            <a:pPr lvl="1"/>
            <a:r>
              <a:rPr lang="en-US" sz="2000" dirty="0" smtClean="0"/>
              <a:t>Use of ICH Q8/Q9 concepts is still limited and varies among companies</a:t>
            </a:r>
          </a:p>
        </p:txBody>
      </p:sp>
      <p:sp>
        <p:nvSpPr>
          <p:cNvPr id="4" name="Slide Number Placeholder 3"/>
          <p:cNvSpPr>
            <a:spLocks noGrp="1"/>
          </p:cNvSpPr>
          <p:nvPr>
            <p:ph type="sldNum" sz="quarter" idx="4"/>
          </p:nvPr>
        </p:nvSpPr>
        <p:spPr/>
        <p:txBody>
          <a:bodyPr/>
          <a:lstStyle/>
          <a:p>
            <a:fld id="{3C0F580F-0886-4BEC-82E3-E9319B71EE89}" type="slidenum">
              <a:rPr lang="en-US" smtClean="0"/>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endParaRPr lang="en-US" dirty="0" smtClean="0"/>
          </a:p>
        </p:txBody>
      </p:sp>
      <p:sp>
        <p:nvSpPr>
          <p:cNvPr id="23555" name="Content Placeholder 2"/>
          <p:cNvSpPr>
            <a:spLocks noGrp="1"/>
          </p:cNvSpPr>
          <p:nvPr>
            <p:ph idx="1"/>
          </p:nvPr>
        </p:nvSpPr>
        <p:spPr>
          <a:xfrm>
            <a:off x="376238" y="3087688"/>
            <a:ext cx="8391525" cy="1643062"/>
          </a:xfrm>
        </p:spPr>
        <p:txBody>
          <a:bodyPr/>
          <a:lstStyle/>
          <a:p>
            <a:pPr algn="ctr">
              <a:buFont typeface="Wingdings" pitchFamily="2" charset="2"/>
              <a:buNone/>
            </a:pPr>
            <a:r>
              <a:rPr lang="en-US" sz="4000" dirty="0" smtClean="0"/>
              <a:t>PMDA’s Perspective</a:t>
            </a:r>
          </a:p>
        </p:txBody>
      </p:sp>
      <p:sp>
        <p:nvSpPr>
          <p:cNvPr id="4" name="Slide Number Placeholder 3"/>
          <p:cNvSpPr>
            <a:spLocks noGrp="1"/>
          </p:cNvSpPr>
          <p:nvPr>
            <p:ph type="sldNum" sz="quarter" idx="4"/>
          </p:nvPr>
        </p:nvSpPr>
        <p:spPr/>
        <p:txBody>
          <a:bodyPr/>
          <a:lstStyle/>
          <a:p>
            <a:fld id="{3C0F580F-0886-4BEC-82E3-E9319B71EE89}" type="slidenum">
              <a:rPr lang="en-US" smtClean="0"/>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28600" y="228600"/>
            <a:ext cx="8229600" cy="617538"/>
          </a:xfrm>
        </p:spPr>
        <p:txBody>
          <a:bodyPr/>
          <a:lstStyle/>
          <a:p>
            <a:r>
              <a:rPr lang="en-US" dirty="0" smtClean="0"/>
              <a:t>Disclosures</a:t>
            </a:r>
          </a:p>
        </p:txBody>
      </p:sp>
      <p:sp>
        <p:nvSpPr>
          <p:cNvPr id="4099" name="Rectangle 3"/>
          <p:cNvSpPr>
            <a:spLocks noGrp="1" noChangeArrowheads="1"/>
          </p:cNvSpPr>
          <p:nvPr>
            <p:ph type="body" idx="1"/>
          </p:nvPr>
        </p:nvSpPr>
        <p:spPr>
          <a:xfrm>
            <a:off x="304800" y="1295400"/>
            <a:ext cx="8534400" cy="4953000"/>
          </a:xfrm>
        </p:spPr>
        <p:txBody>
          <a:bodyPr>
            <a:noAutofit/>
          </a:bodyPr>
          <a:lstStyle/>
          <a:p>
            <a:pPr defTabSz="457200">
              <a:tabLst>
                <a:tab pos="457200" algn="l"/>
              </a:tabLst>
            </a:pPr>
            <a:r>
              <a:rPr lang="en-US" sz="2400" dirty="0" smtClean="0"/>
              <a:t>I am currently an employee of Pfizer, Inc.  I am Executive Director, Global CMC</a:t>
            </a:r>
          </a:p>
          <a:p>
            <a:pPr defTabSz="457200">
              <a:tabLst>
                <a:tab pos="457200" algn="l"/>
              </a:tabLst>
            </a:pPr>
            <a:r>
              <a:rPr lang="en-US" sz="2400" dirty="0" smtClean="0"/>
              <a:t>I worked at the U.S. Food and Drug Administration (FDA) in 1986-2008.  I was Deputy </a:t>
            </a:r>
            <a:r>
              <a:rPr lang="en-US" sz="2400" dirty="0" smtClean="0"/>
              <a:t>Director in ONDQA*, CDER**</a:t>
            </a:r>
            <a:r>
              <a:rPr lang="en-US" sz="2400" dirty="0" smtClean="0"/>
              <a:t>.</a:t>
            </a:r>
            <a:endParaRPr lang="en-US" sz="2400" dirty="0" smtClean="0"/>
          </a:p>
          <a:p>
            <a:pPr defTabSz="457200">
              <a:tabLst>
                <a:tab pos="457200" algn="l"/>
              </a:tabLst>
            </a:pPr>
            <a:r>
              <a:rPr lang="en-US" sz="2400" dirty="0" smtClean="0"/>
              <a:t>The following are my views and not necessarily the views of the Food and Drug Administration Alumni Association (FDAAA), or FDA, or Pfizer</a:t>
            </a:r>
          </a:p>
          <a:p>
            <a:pPr defTabSz="457200">
              <a:tabLst>
                <a:tab pos="457200" algn="l"/>
              </a:tabLst>
            </a:pPr>
            <a:r>
              <a:rPr lang="en-US" sz="2400" dirty="0" smtClean="0"/>
              <a:t>Expenses for travel are being paid by Pfizer</a:t>
            </a:r>
          </a:p>
          <a:p>
            <a:pPr defTabSz="457200">
              <a:tabLst>
                <a:tab pos="457200" algn="l"/>
              </a:tabLst>
            </a:pPr>
            <a:r>
              <a:rPr lang="en-US" sz="2400" dirty="0" smtClean="0"/>
              <a:t>FDAAA permits the reuse of these slides for educational purposes with attribution to the creator and FDAAA</a:t>
            </a:r>
          </a:p>
          <a:p>
            <a:pPr lvl="0" defTabSz="457200">
              <a:tabLst>
                <a:tab pos="457200" algn="l"/>
              </a:tabLst>
            </a:pPr>
            <a:r>
              <a:rPr lang="en-US" sz="2400" dirty="0" smtClean="0"/>
              <a:t>The presentation is based on personal communication with experts in U.S. FDA, EU EMA, Japan PMDA, and Health Canada in October 2010.  It does not represent official positions of the respective agencies.</a:t>
            </a:r>
          </a:p>
        </p:txBody>
      </p:sp>
      <p:sp>
        <p:nvSpPr>
          <p:cNvPr id="5" name="Slide Number Placeholder 4"/>
          <p:cNvSpPr>
            <a:spLocks noGrp="1"/>
          </p:cNvSpPr>
          <p:nvPr>
            <p:ph type="sldNum" sz="quarter" idx="4"/>
          </p:nvPr>
        </p:nvSpPr>
        <p:spPr/>
        <p:txBody>
          <a:bodyPr/>
          <a:lstStyle/>
          <a:p>
            <a:fld id="{3C0F580F-0886-4BEC-82E3-E9319B71EE89}" type="slidenum">
              <a:rPr lang="en-US" smtClean="0"/>
              <a:pPr/>
              <a:t>2</a:t>
            </a:fld>
            <a:endParaRPr lang="en-US" dirty="0"/>
          </a:p>
        </p:txBody>
      </p:sp>
      <p:sp>
        <p:nvSpPr>
          <p:cNvPr id="6" name="TextBox 5"/>
          <p:cNvSpPr txBox="1"/>
          <p:nvPr/>
        </p:nvSpPr>
        <p:spPr>
          <a:xfrm>
            <a:off x="685800" y="6343269"/>
            <a:ext cx="7391400" cy="590931"/>
          </a:xfrm>
          <a:prstGeom prst="rect">
            <a:avLst/>
          </a:prstGeom>
          <a:noFill/>
        </p:spPr>
        <p:txBody>
          <a:bodyPr wrap="square" rtlCol="0">
            <a:spAutoFit/>
          </a:bodyPr>
          <a:lstStyle/>
          <a:p>
            <a:pPr>
              <a:lnSpc>
                <a:spcPct val="90000"/>
              </a:lnSpc>
            </a:pPr>
            <a:r>
              <a:rPr lang="en-US" dirty="0" smtClean="0">
                <a:latin typeface="Arial" pitchFamily="34" charset="0"/>
                <a:cs typeface="Arial" pitchFamily="34" charset="0"/>
              </a:rPr>
              <a:t>*ONDQA: Office </a:t>
            </a:r>
            <a:r>
              <a:rPr lang="en-US" dirty="0" smtClean="0">
                <a:latin typeface="Arial" pitchFamily="34" charset="0"/>
                <a:cs typeface="Arial" pitchFamily="34" charset="0"/>
              </a:rPr>
              <a:t>of New Drug Quality </a:t>
            </a:r>
            <a:r>
              <a:rPr lang="en-US" dirty="0" smtClean="0">
                <a:latin typeface="Arial" pitchFamily="34" charset="0"/>
                <a:cs typeface="Arial" pitchFamily="34" charset="0"/>
              </a:rPr>
              <a:t>Assessment</a:t>
            </a:r>
          </a:p>
          <a:p>
            <a:pPr>
              <a:lnSpc>
                <a:spcPct val="90000"/>
              </a:lnSpc>
            </a:pPr>
            <a:r>
              <a:rPr lang="en-US" dirty="0" smtClean="0">
                <a:latin typeface="Arial" pitchFamily="34" charset="0"/>
                <a:cs typeface="Arial" pitchFamily="34" charset="0"/>
              </a:rPr>
              <a:t>**Center </a:t>
            </a:r>
            <a:r>
              <a:rPr lang="en-US" dirty="0" smtClean="0">
                <a:latin typeface="Arial" pitchFamily="34" charset="0"/>
                <a:cs typeface="Arial" pitchFamily="34" charset="0"/>
              </a:rPr>
              <a:t>for Drug Evaluation and Research</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1"/>
          </p:nvPr>
        </p:nvSpPr>
        <p:spPr>
          <a:xfrm>
            <a:off x="909638" y="1600200"/>
            <a:ext cx="7396162" cy="4427537"/>
          </a:xfrm>
        </p:spPr>
        <p:txBody>
          <a:bodyPr>
            <a:normAutofit/>
          </a:bodyPr>
          <a:lstStyle/>
          <a:p>
            <a:pPr>
              <a:lnSpc>
                <a:spcPct val="95000"/>
              </a:lnSpc>
            </a:pPr>
            <a:r>
              <a:rPr lang="en-US" sz="2400" dirty="0" smtClean="0"/>
              <a:t>QbD submissions</a:t>
            </a:r>
          </a:p>
          <a:p>
            <a:pPr lvl="1">
              <a:lnSpc>
                <a:spcPct val="95000"/>
              </a:lnSpc>
            </a:pPr>
            <a:r>
              <a:rPr lang="en-US" sz="2000" dirty="0" smtClean="0"/>
              <a:t>8 received; 7 approved</a:t>
            </a:r>
          </a:p>
          <a:p>
            <a:pPr lvl="1">
              <a:lnSpc>
                <a:spcPct val="95000"/>
              </a:lnSpc>
            </a:pPr>
            <a:r>
              <a:rPr lang="en-US" sz="2000" dirty="0" smtClean="0"/>
              <a:t>1 included RTRt</a:t>
            </a:r>
          </a:p>
          <a:p>
            <a:pPr>
              <a:lnSpc>
                <a:spcPct val="95000"/>
              </a:lnSpc>
            </a:pPr>
            <a:r>
              <a:rPr lang="en-US" sz="2400" dirty="0" smtClean="0"/>
              <a:t>QbD review process and management</a:t>
            </a:r>
          </a:p>
          <a:p>
            <a:pPr lvl="1">
              <a:lnSpc>
                <a:spcPct val="95000"/>
              </a:lnSpc>
            </a:pPr>
            <a:r>
              <a:rPr lang="en-US" sz="2000" dirty="0" smtClean="0"/>
              <a:t>Process generally the same as for traditional submissions</a:t>
            </a:r>
          </a:p>
          <a:p>
            <a:pPr lvl="1">
              <a:lnSpc>
                <a:spcPct val="95000"/>
              </a:lnSpc>
            </a:pPr>
            <a:r>
              <a:rPr lang="en-US" sz="2000" dirty="0" smtClean="0"/>
              <a:t>Review team structure expanded to include necessary expertise from NIHS</a:t>
            </a:r>
            <a:r>
              <a:rPr lang="en-US" sz="2000" dirty="0" smtClean="0"/>
              <a:t>*</a:t>
            </a:r>
            <a:endParaRPr lang="en-US" sz="2000" dirty="0" smtClean="0"/>
          </a:p>
          <a:p>
            <a:pPr lvl="1">
              <a:lnSpc>
                <a:spcPct val="95000"/>
              </a:lnSpc>
            </a:pPr>
            <a:r>
              <a:rPr lang="en-US" sz="2000" dirty="0" smtClean="0"/>
              <a:t>Applicants encouraged to use existing Pre-submission Quality Consultation Scheme for QbD submissions</a:t>
            </a:r>
          </a:p>
          <a:p>
            <a:pPr>
              <a:lnSpc>
                <a:spcPct val="95000"/>
              </a:lnSpc>
            </a:pPr>
            <a:r>
              <a:rPr lang="en-US" sz="2400" dirty="0" smtClean="0"/>
              <a:t>Review time</a:t>
            </a:r>
          </a:p>
          <a:p>
            <a:pPr lvl="1">
              <a:lnSpc>
                <a:spcPct val="95000"/>
              </a:lnSpc>
            </a:pPr>
            <a:r>
              <a:rPr lang="en-US" sz="2000" dirty="0" smtClean="0"/>
              <a:t>Total review time per application is 1.5X that for traditional submission to evaluate the additional QbD information</a:t>
            </a:r>
          </a:p>
          <a:p>
            <a:pPr lvl="1">
              <a:lnSpc>
                <a:spcPct val="95000"/>
              </a:lnSpc>
            </a:pPr>
            <a:r>
              <a:rPr lang="en-US" sz="2000" dirty="0" smtClean="0"/>
              <a:t>But, approval timeline is </a:t>
            </a:r>
            <a:r>
              <a:rPr lang="en-US" sz="2000" dirty="0" smtClean="0"/>
              <a:t>unchanged</a:t>
            </a:r>
            <a:endParaRPr lang="en-US" sz="2000" dirty="0" smtClean="0"/>
          </a:p>
        </p:txBody>
      </p:sp>
      <p:sp>
        <p:nvSpPr>
          <p:cNvPr id="24579" name="Title 1"/>
          <p:cNvSpPr>
            <a:spLocks noGrp="1"/>
          </p:cNvSpPr>
          <p:nvPr>
            <p:ph type="title"/>
          </p:nvPr>
        </p:nvSpPr>
        <p:spPr>
          <a:xfrm>
            <a:off x="193675" y="14287"/>
            <a:ext cx="8742363" cy="1128713"/>
          </a:xfrm>
        </p:spPr>
        <p:txBody>
          <a:bodyPr/>
          <a:lstStyle/>
          <a:p>
            <a:pPr>
              <a:lnSpc>
                <a:spcPct val="90000"/>
              </a:lnSpc>
            </a:pPr>
            <a:r>
              <a:rPr lang="en-US" sz="3200" dirty="0" smtClean="0"/>
              <a:t>QbD Submissions, Review Process,</a:t>
            </a:r>
            <a:br>
              <a:rPr lang="en-US" sz="3200" dirty="0" smtClean="0"/>
            </a:br>
            <a:r>
              <a:rPr lang="en-US" sz="3200" dirty="0" smtClean="0"/>
              <a:t>and Management</a:t>
            </a:r>
          </a:p>
        </p:txBody>
      </p:sp>
      <p:sp>
        <p:nvSpPr>
          <p:cNvPr id="4" name="Slide Number Placeholder 3"/>
          <p:cNvSpPr>
            <a:spLocks noGrp="1"/>
          </p:cNvSpPr>
          <p:nvPr>
            <p:ph type="sldNum" sz="quarter" idx="4"/>
          </p:nvPr>
        </p:nvSpPr>
        <p:spPr/>
        <p:txBody>
          <a:bodyPr/>
          <a:lstStyle/>
          <a:p>
            <a:fld id="{3C0F580F-0886-4BEC-82E3-E9319B71EE89}" type="slidenum">
              <a:rPr lang="en-US" smtClean="0"/>
              <a:pPr/>
              <a:t>20</a:t>
            </a:fld>
            <a:endParaRPr lang="en-US" dirty="0"/>
          </a:p>
        </p:txBody>
      </p:sp>
      <p:sp>
        <p:nvSpPr>
          <p:cNvPr id="5" name="TextBox 4"/>
          <p:cNvSpPr txBox="1"/>
          <p:nvPr/>
        </p:nvSpPr>
        <p:spPr>
          <a:xfrm>
            <a:off x="1295400" y="6412468"/>
            <a:ext cx="6324600" cy="338554"/>
          </a:xfrm>
          <a:prstGeom prst="rect">
            <a:avLst/>
          </a:prstGeom>
          <a:noFill/>
        </p:spPr>
        <p:txBody>
          <a:bodyPr wrap="square" rtlCol="0">
            <a:spAutoFit/>
          </a:bodyPr>
          <a:lstStyle/>
          <a:p>
            <a:r>
              <a:rPr lang="en-US" sz="1600" dirty="0" smtClean="0">
                <a:solidFill>
                  <a:srgbClr val="000000"/>
                </a:solidFill>
                <a:latin typeface="Arial" pitchFamily="34" charset="0"/>
                <a:cs typeface="Arial" pitchFamily="34" charset="0"/>
              </a:rPr>
              <a:t>*NIHS</a:t>
            </a:r>
            <a:r>
              <a:rPr lang="en-US" sz="1600" dirty="0" smtClean="0">
                <a:solidFill>
                  <a:srgbClr val="000000"/>
                </a:solidFill>
                <a:latin typeface="Arial" pitchFamily="34" charset="0"/>
                <a:cs typeface="Arial" pitchFamily="34" charset="0"/>
              </a:rPr>
              <a:t>: National Institute of Health and Science, </a:t>
            </a:r>
            <a:r>
              <a:rPr lang="en-US" sz="1600" dirty="0" smtClean="0">
                <a:solidFill>
                  <a:srgbClr val="000000"/>
                </a:solidFill>
                <a:latin typeface="Arial" pitchFamily="34" charset="0"/>
                <a:cs typeface="Arial" pitchFamily="34" charset="0"/>
              </a:rPr>
              <a:t>Japan</a:t>
            </a:r>
            <a:endParaRPr lang="en-US" sz="1600" dirty="0" smtClean="0">
              <a:solidFill>
                <a:srgbClr val="00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88938" y="1371600"/>
            <a:ext cx="8391525" cy="4952999"/>
          </a:xfrm>
        </p:spPr>
        <p:txBody>
          <a:bodyPr>
            <a:normAutofit/>
          </a:bodyPr>
          <a:lstStyle/>
          <a:p>
            <a:pPr>
              <a:lnSpc>
                <a:spcPct val="95000"/>
              </a:lnSpc>
            </a:pPr>
            <a:r>
              <a:rPr lang="en-US" dirty="0" smtClean="0"/>
              <a:t>Implementation and education regarding QbD</a:t>
            </a:r>
          </a:p>
          <a:p>
            <a:pPr lvl="1">
              <a:lnSpc>
                <a:spcPct val="95000"/>
              </a:lnSpc>
            </a:pPr>
            <a:r>
              <a:rPr lang="en-US" dirty="0" smtClean="0"/>
              <a:t>NIHS scientists, who are appointed external experts, led MHLW*-sponsored Health Science studies on PAT, QbD, RTRt</a:t>
            </a:r>
          </a:p>
          <a:p>
            <a:pPr lvl="2">
              <a:lnSpc>
                <a:spcPct val="95000"/>
              </a:lnSpc>
            </a:pPr>
            <a:r>
              <a:rPr lang="en-US" dirty="0" smtClean="0"/>
              <a:t>A number of scientists, PMDA reviewers, and inspectors participated in the study groups</a:t>
            </a:r>
          </a:p>
          <a:p>
            <a:pPr lvl="2">
              <a:lnSpc>
                <a:spcPct val="95000"/>
              </a:lnSpc>
            </a:pPr>
            <a:r>
              <a:rPr lang="en-US" dirty="0" smtClean="0"/>
              <a:t>Although recommendations (e.g., Sakura mock) from the studies are </a:t>
            </a:r>
            <a:r>
              <a:rPr lang="en-US" u="sng" dirty="0" smtClean="0"/>
              <a:t>not</a:t>
            </a:r>
            <a:r>
              <a:rPr lang="en-US" dirty="0" smtClean="0"/>
              <a:t> binding, they are often reflected in the government notifications, such as ICH Q8, Q10</a:t>
            </a:r>
          </a:p>
          <a:p>
            <a:pPr lvl="1">
              <a:lnSpc>
                <a:spcPct val="95000"/>
              </a:lnSpc>
            </a:pPr>
            <a:r>
              <a:rPr lang="en-US" dirty="0" smtClean="0"/>
              <a:t>Research and training should be done through practical examples with industry’s input</a:t>
            </a:r>
          </a:p>
          <a:p>
            <a:pPr lvl="1">
              <a:lnSpc>
                <a:spcPct val="95000"/>
              </a:lnSpc>
            </a:pPr>
            <a:r>
              <a:rPr lang="en-US" dirty="0" smtClean="0"/>
              <a:t>PMDA considers need for statistician/chemometrician to assist in understanding of DOEs and mathematic models</a:t>
            </a:r>
          </a:p>
        </p:txBody>
      </p:sp>
      <p:sp>
        <p:nvSpPr>
          <p:cNvPr id="25603" name="TextBox 3"/>
          <p:cNvSpPr txBox="1">
            <a:spLocks noChangeArrowheads="1"/>
          </p:cNvSpPr>
          <p:nvPr/>
        </p:nvSpPr>
        <p:spPr bwMode="auto">
          <a:xfrm>
            <a:off x="950913" y="6488113"/>
            <a:ext cx="7265987" cy="338137"/>
          </a:xfrm>
          <a:prstGeom prst="rect">
            <a:avLst/>
          </a:prstGeom>
          <a:noFill/>
          <a:ln w="9525">
            <a:noFill/>
            <a:miter lim="800000"/>
            <a:headEnd/>
            <a:tailEnd/>
          </a:ln>
        </p:spPr>
        <p:txBody>
          <a:bodyPr>
            <a:spAutoFit/>
          </a:bodyPr>
          <a:lstStyle/>
          <a:p>
            <a:r>
              <a:rPr lang="en-US" sz="1600" b="0" dirty="0">
                <a:solidFill>
                  <a:srgbClr val="000000"/>
                </a:solidFill>
                <a:latin typeface="Arial" pitchFamily="34" charset="0"/>
                <a:cs typeface="Arial" pitchFamily="34" charset="0"/>
              </a:rPr>
              <a:t>* MHLW: Ministry of Health, Labor, and Welfare, Japan</a:t>
            </a:r>
          </a:p>
        </p:txBody>
      </p:sp>
      <p:sp>
        <p:nvSpPr>
          <p:cNvPr id="25604" name="Title 1"/>
          <p:cNvSpPr>
            <a:spLocks noGrp="1"/>
          </p:cNvSpPr>
          <p:nvPr>
            <p:ph type="title"/>
          </p:nvPr>
        </p:nvSpPr>
        <p:spPr>
          <a:xfrm>
            <a:off x="193675" y="14287"/>
            <a:ext cx="8742363" cy="1128713"/>
          </a:xfrm>
        </p:spPr>
        <p:txBody>
          <a:bodyPr/>
          <a:lstStyle/>
          <a:p>
            <a:pPr>
              <a:lnSpc>
                <a:spcPct val="90000"/>
              </a:lnSpc>
            </a:pPr>
            <a:r>
              <a:rPr lang="en-US" sz="3200" dirty="0" smtClean="0"/>
              <a:t>QbD Submissions, Review Process.</a:t>
            </a:r>
            <a:br>
              <a:rPr lang="en-US" sz="3200" dirty="0" smtClean="0"/>
            </a:br>
            <a:r>
              <a:rPr lang="en-US" sz="3200" dirty="0" smtClean="0"/>
              <a:t>and Management </a:t>
            </a:r>
            <a:r>
              <a:rPr lang="en-US" sz="2400" dirty="0" smtClean="0"/>
              <a:t>(cont)</a:t>
            </a:r>
            <a:endParaRPr lang="en-US" sz="3200" dirty="0" smtClean="0"/>
          </a:p>
        </p:txBody>
      </p:sp>
      <p:sp>
        <p:nvSpPr>
          <p:cNvPr id="5" name="Slide Number Placeholder 4"/>
          <p:cNvSpPr>
            <a:spLocks noGrp="1"/>
          </p:cNvSpPr>
          <p:nvPr>
            <p:ph type="sldNum" sz="quarter" idx="4"/>
          </p:nvPr>
        </p:nvSpPr>
        <p:spPr/>
        <p:txBody>
          <a:bodyPr/>
          <a:lstStyle/>
          <a:p>
            <a:fld id="{3C0F580F-0886-4BEC-82E3-E9319B71EE89}" type="slidenum">
              <a:rPr lang="en-US" smtClean="0"/>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574675" y="1600200"/>
            <a:ext cx="7951788" cy="4572000"/>
          </a:xfrm>
        </p:spPr>
        <p:txBody>
          <a:bodyPr>
            <a:normAutofit/>
          </a:bodyPr>
          <a:lstStyle/>
          <a:p>
            <a:pPr>
              <a:lnSpc>
                <a:spcPct val="100000"/>
              </a:lnSpc>
            </a:pPr>
            <a:r>
              <a:rPr lang="en-US" sz="2400" dirty="0" smtClean="0"/>
              <a:t>Key elements to focus on during review</a:t>
            </a:r>
          </a:p>
          <a:p>
            <a:pPr lvl="1">
              <a:lnSpc>
                <a:spcPct val="100000"/>
              </a:lnSpc>
            </a:pPr>
            <a:r>
              <a:rPr lang="en-US" sz="2000" dirty="0" smtClean="0"/>
              <a:t>Consistent and logical explanation of QRM and control strategy</a:t>
            </a:r>
          </a:p>
          <a:p>
            <a:pPr lvl="1">
              <a:lnSpc>
                <a:spcPct val="100000"/>
              </a:lnSpc>
            </a:pPr>
            <a:r>
              <a:rPr lang="en-US" sz="2000" dirty="0" smtClean="0"/>
              <a:t>Process of defining QTPP, identifying CQAs, and assessing risks</a:t>
            </a:r>
          </a:p>
          <a:p>
            <a:pPr>
              <a:lnSpc>
                <a:spcPct val="100000"/>
              </a:lnSpc>
            </a:pPr>
            <a:r>
              <a:rPr lang="en-US" sz="2400" dirty="0" smtClean="0"/>
              <a:t>Major issues in P.2 and related sections</a:t>
            </a:r>
          </a:p>
          <a:p>
            <a:pPr lvl="1">
              <a:lnSpc>
                <a:spcPct val="100000"/>
              </a:lnSpc>
            </a:pPr>
            <a:r>
              <a:rPr lang="en-US" sz="2000" dirty="0" smtClean="0"/>
              <a:t>P.2 sometimes insufficient for understanding development process; applicants tend to focus more on how good their control strategy is</a:t>
            </a:r>
          </a:p>
          <a:p>
            <a:pPr>
              <a:lnSpc>
                <a:spcPct val="100000"/>
              </a:lnSpc>
            </a:pPr>
            <a:r>
              <a:rPr lang="en-US" sz="2400" dirty="0" smtClean="0"/>
              <a:t>Recommendations to non-ICH regulators</a:t>
            </a:r>
            <a:endParaRPr lang="en-US" sz="3200" dirty="0" smtClean="0"/>
          </a:p>
          <a:p>
            <a:pPr lvl="1">
              <a:lnSpc>
                <a:spcPct val="100000"/>
              </a:lnSpc>
            </a:pPr>
            <a:r>
              <a:rPr lang="en-US" sz="2000" dirty="0" smtClean="0"/>
              <a:t>Obtain experience from both regulator and industry ICH members</a:t>
            </a:r>
            <a:endParaRPr lang="en-US" sz="3200" dirty="0" smtClean="0"/>
          </a:p>
          <a:p>
            <a:pPr lvl="1">
              <a:lnSpc>
                <a:spcPct val="100000"/>
              </a:lnSpc>
            </a:pPr>
            <a:r>
              <a:rPr lang="en-US" sz="2000" dirty="0" smtClean="0"/>
              <a:t>Train personnel with practical examples</a:t>
            </a:r>
          </a:p>
          <a:p>
            <a:pPr lvl="1">
              <a:lnSpc>
                <a:spcPct val="100000"/>
              </a:lnSpc>
            </a:pPr>
            <a:r>
              <a:rPr lang="en-US" sz="2000" dirty="0" smtClean="0"/>
              <a:t>Have reviewers and inspectors work together</a:t>
            </a:r>
            <a:endParaRPr lang="en-US" sz="3200" dirty="0" smtClean="0"/>
          </a:p>
          <a:p>
            <a:pPr lvl="1"/>
            <a:endParaRPr lang="en-US" sz="1800" dirty="0" smtClean="0"/>
          </a:p>
        </p:txBody>
      </p:sp>
      <p:sp>
        <p:nvSpPr>
          <p:cNvPr id="26627" name="Title 1"/>
          <p:cNvSpPr>
            <a:spLocks noGrp="1"/>
          </p:cNvSpPr>
          <p:nvPr>
            <p:ph type="title"/>
          </p:nvPr>
        </p:nvSpPr>
        <p:spPr>
          <a:xfrm>
            <a:off x="193675" y="0"/>
            <a:ext cx="8742363" cy="1179513"/>
          </a:xfrm>
        </p:spPr>
        <p:txBody>
          <a:bodyPr/>
          <a:lstStyle/>
          <a:p>
            <a:pPr>
              <a:lnSpc>
                <a:spcPct val="90000"/>
              </a:lnSpc>
            </a:pPr>
            <a:r>
              <a:rPr lang="en-US" sz="3200" dirty="0" smtClean="0"/>
              <a:t>Review of QbD </a:t>
            </a:r>
            <a:r>
              <a:rPr lang="en-US" sz="3200" dirty="0" smtClean="0"/>
              <a:t>Submissions</a:t>
            </a:r>
            <a:r>
              <a:rPr lang="en-US" sz="3200" dirty="0" smtClean="0"/>
              <a:t/>
            </a:r>
            <a:br>
              <a:rPr lang="en-US" sz="3200" dirty="0" smtClean="0"/>
            </a:br>
            <a:r>
              <a:rPr lang="en-US" sz="3200" dirty="0" smtClean="0"/>
              <a:t>and Lessons Learned</a:t>
            </a:r>
          </a:p>
        </p:txBody>
      </p:sp>
      <p:sp>
        <p:nvSpPr>
          <p:cNvPr id="4" name="Slide Number Placeholder 3"/>
          <p:cNvSpPr>
            <a:spLocks noGrp="1"/>
          </p:cNvSpPr>
          <p:nvPr>
            <p:ph type="sldNum" sz="quarter" idx="4"/>
          </p:nvPr>
        </p:nvSpPr>
        <p:spPr/>
        <p:txBody>
          <a:bodyPr/>
          <a:lstStyle/>
          <a:p>
            <a:fld id="{3C0F580F-0886-4BEC-82E3-E9319B71EE89}" type="slidenum">
              <a:rPr lang="en-US" smtClean="0"/>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endParaRPr lang="en-US" dirty="0" smtClean="0"/>
          </a:p>
        </p:txBody>
      </p:sp>
      <p:sp>
        <p:nvSpPr>
          <p:cNvPr id="27651" name="Content Placeholder 2"/>
          <p:cNvSpPr>
            <a:spLocks noGrp="1"/>
          </p:cNvSpPr>
          <p:nvPr>
            <p:ph idx="1"/>
          </p:nvPr>
        </p:nvSpPr>
        <p:spPr>
          <a:xfrm>
            <a:off x="336550" y="2981325"/>
            <a:ext cx="8391525" cy="1922463"/>
          </a:xfrm>
        </p:spPr>
        <p:txBody>
          <a:bodyPr/>
          <a:lstStyle/>
          <a:p>
            <a:pPr algn="ctr">
              <a:buFont typeface="Wingdings" pitchFamily="2" charset="2"/>
              <a:buNone/>
            </a:pPr>
            <a:r>
              <a:rPr lang="en-US" sz="4000" dirty="0" smtClean="0"/>
              <a:t>HC’s Perspective</a:t>
            </a:r>
          </a:p>
        </p:txBody>
      </p:sp>
      <p:sp>
        <p:nvSpPr>
          <p:cNvPr id="4" name="Slide Number Placeholder 3"/>
          <p:cNvSpPr>
            <a:spLocks noGrp="1"/>
          </p:cNvSpPr>
          <p:nvPr>
            <p:ph type="sldNum" sz="quarter" idx="4"/>
          </p:nvPr>
        </p:nvSpPr>
        <p:spPr/>
        <p:txBody>
          <a:bodyPr/>
          <a:lstStyle/>
          <a:p>
            <a:fld id="{3C0F580F-0886-4BEC-82E3-E9319B71EE89}" type="slidenum">
              <a:rPr lang="en-US" smtClean="0"/>
              <a:pPr/>
              <a:t>23</a:t>
            </a:fld>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p:cNvSpPr>
            <a:spLocks noGrp="1"/>
          </p:cNvSpPr>
          <p:nvPr>
            <p:ph idx="1"/>
          </p:nvPr>
        </p:nvSpPr>
        <p:spPr>
          <a:xfrm>
            <a:off x="711200" y="1295400"/>
            <a:ext cx="7747000" cy="5334000"/>
          </a:xfrm>
        </p:spPr>
        <p:txBody>
          <a:bodyPr>
            <a:normAutofit/>
          </a:bodyPr>
          <a:lstStyle/>
          <a:p>
            <a:pPr>
              <a:lnSpc>
                <a:spcPct val="95000"/>
              </a:lnSpc>
            </a:pPr>
            <a:r>
              <a:rPr lang="en-CA" sz="2400" dirty="0" smtClean="0"/>
              <a:t>QbD submissions (small molecules)</a:t>
            </a:r>
          </a:p>
          <a:p>
            <a:pPr lvl="1">
              <a:lnSpc>
                <a:spcPct val="95000"/>
              </a:lnSpc>
            </a:pPr>
            <a:r>
              <a:rPr lang="en-CA" sz="2000" dirty="0" smtClean="0"/>
              <a:t>The number has been steadily increasing  </a:t>
            </a:r>
          </a:p>
          <a:p>
            <a:pPr lvl="2">
              <a:lnSpc>
                <a:spcPct val="95000"/>
              </a:lnSpc>
            </a:pPr>
            <a:r>
              <a:rPr lang="en-CA" sz="1800" dirty="0" smtClean="0"/>
              <a:t>~ 15 pre-submission meetings with companies </a:t>
            </a:r>
          </a:p>
          <a:p>
            <a:pPr lvl="2">
              <a:lnSpc>
                <a:spcPct val="95000"/>
              </a:lnSpc>
            </a:pPr>
            <a:r>
              <a:rPr lang="en-CA" sz="1800" dirty="0" smtClean="0"/>
              <a:t>~ 10 new drug submissions</a:t>
            </a:r>
          </a:p>
          <a:p>
            <a:pPr lvl="2">
              <a:lnSpc>
                <a:spcPct val="95000"/>
              </a:lnSpc>
            </a:pPr>
            <a:r>
              <a:rPr lang="en-CA" sz="1800" dirty="0" smtClean="0"/>
              <a:t>One company met with HC to discuss its plan to apply QbD to legacy products through supplements</a:t>
            </a:r>
          </a:p>
          <a:p>
            <a:pPr lvl="1">
              <a:lnSpc>
                <a:spcPct val="95000"/>
              </a:lnSpc>
            </a:pPr>
            <a:r>
              <a:rPr lang="en-CA" sz="2000" dirty="0" smtClean="0"/>
              <a:t>Regulatory flexibility</a:t>
            </a:r>
          </a:p>
          <a:p>
            <a:pPr lvl="2">
              <a:lnSpc>
                <a:spcPct val="95000"/>
              </a:lnSpc>
            </a:pPr>
            <a:r>
              <a:rPr lang="en-CA" sz="1800" dirty="0" smtClean="0"/>
              <a:t>Initially no specific request for regulatory flexibility, only an opportunity to provide QbD-type information</a:t>
            </a:r>
          </a:p>
          <a:p>
            <a:pPr lvl="2">
              <a:lnSpc>
                <a:spcPct val="95000"/>
              </a:lnSpc>
            </a:pPr>
            <a:r>
              <a:rPr lang="en-CA" sz="1800" dirty="0" smtClean="0"/>
              <a:t>Recently more companies have started proposing regulatory flexibility</a:t>
            </a:r>
          </a:p>
          <a:p>
            <a:pPr>
              <a:lnSpc>
                <a:spcPct val="95000"/>
              </a:lnSpc>
            </a:pPr>
            <a:r>
              <a:rPr lang="en-CA" sz="2400" dirty="0" smtClean="0"/>
              <a:t>Review Process  </a:t>
            </a:r>
          </a:p>
          <a:p>
            <a:pPr lvl="1">
              <a:lnSpc>
                <a:spcPct val="95000"/>
              </a:lnSpc>
            </a:pPr>
            <a:r>
              <a:rPr lang="en-CA" sz="2000" dirty="0" smtClean="0"/>
              <a:t>Systematically peer-reviewed, each team including</a:t>
            </a:r>
          </a:p>
          <a:p>
            <a:pPr lvl="2">
              <a:lnSpc>
                <a:spcPct val="95000"/>
              </a:lnSpc>
            </a:pPr>
            <a:r>
              <a:rPr lang="en-CA" sz="1800" dirty="0" smtClean="0"/>
              <a:t>At least 3 senior reviewers, one or more of whom have training and exposure to QbD-type submissions</a:t>
            </a:r>
          </a:p>
          <a:p>
            <a:pPr lvl="2">
              <a:lnSpc>
                <a:spcPct val="95000"/>
              </a:lnSpc>
            </a:pPr>
            <a:r>
              <a:rPr lang="en-CA" sz="1800" dirty="0" smtClean="0"/>
              <a:t>A junior reviewer</a:t>
            </a:r>
          </a:p>
          <a:p>
            <a:pPr lvl="2">
              <a:lnSpc>
                <a:spcPct val="95000"/>
              </a:lnSpc>
            </a:pPr>
            <a:r>
              <a:rPr lang="en-CA" sz="1800" dirty="0" smtClean="0"/>
              <a:t>Other experts from the bureau are invited to participate as needed</a:t>
            </a:r>
          </a:p>
        </p:txBody>
      </p:sp>
      <p:sp>
        <p:nvSpPr>
          <p:cNvPr id="28675" name="Title 1"/>
          <p:cNvSpPr>
            <a:spLocks noGrp="1"/>
          </p:cNvSpPr>
          <p:nvPr>
            <p:ph type="title"/>
          </p:nvPr>
        </p:nvSpPr>
        <p:spPr>
          <a:xfrm>
            <a:off x="193675" y="14287"/>
            <a:ext cx="8742363" cy="1128713"/>
          </a:xfrm>
        </p:spPr>
        <p:txBody>
          <a:bodyPr/>
          <a:lstStyle/>
          <a:p>
            <a:pPr>
              <a:lnSpc>
                <a:spcPct val="90000"/>
              </a:lnSpc>
            </a:pPr>
            <a:r>
              <a:rPr lang="en-US" sz="3200" dirty="0" smtClean="0"/>
              <a:t>QbD Submissions, Review Process,</a:t>
            </a:r>
            <a:br>
              <a:rPr lang="en-US" sz="3200" dirty="0" smtClean="0"/>
            </a:br>
            <a:r>
              <a:rPr lang="en-US" sz="3200" dirty="0" smtClean="0"/>
              <a:t>and Management</a:t>
            </a:r>
          </a:p>
        </p:txBody>
      </p:sp>
      <p:sp>
        <p:nvSpPr>
          <p:cNvPr id="4" name="Slide Number Placeholder 3"/>
          <p:cNvSpPr>
            <a:spLocks noGrp="1"/>
          </p:cNvSpPr>
          <p:nvPr>
            <p:ph type="sldNum" sz="quarter" idx="4"/>
          </p:nvPr>
        </p:nvSpPr>
        <p:spPr/>
        <p:txBody>
          <a:bodyPr/>
          <a:lstStyle/>
          <a:p>
            <a:fld id="{3C0F580F-0886-4BEC-82E3-E9319B71EE89}" type="slidenum">
              <a:rPr lang="en-US" smtClean="0"/>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2"/>
          <p:cNvSpPr>
            <a:spLocks noGrp="1"/>
          </p:cNvSpPr>
          <p:nvPr>
            <p:ph idx="1"/>
          </p:nvPr>
        </p:nvSpPr>
        <p:spPr>
          <a:xfrm>
            <a:off x="407988" y="1752601"/>
            <a:ext cx="8229600" cy="4343399"/>
          </a:xfrm>
        </p:spPr>
        <p:txBody>
          <a:bodyPr>
            <a:normAutofit/>
          </a:bodyPr>
          <a:lstStyle/>
          <a:p>
            <a:pPr>
              <a:lnSpc>
                <a:spcPct val="95000"/>
              </a:lnSpc>
            </a:pPr>
            <a:r>
              <a:rPr lang="en-CA" dirty="0" smtClean="0"/>
              <a:t>Challenges</a:t>
            </a:r>
          </a:p>
          <a:p>
            <a:pPr lvl="1">
              <a:lnSpc>
                <a:spcPct val="95000"/>
              </a:lnSpc>
            </a:pPr>
            <a:r>
              <a:rPr lang="en-CA" dirty="0" smtClean="0"/>
              <a:t>QbD-type submissions pose a significant increased work load to assessors. An initial investment and a learning curve for both industry and assessors should not be underestimated. </a:t>
            </a:r>
          </a:p>
          <a:p>
            <a:pPr lvl="2">
              <a:lnSpc>
                <a:spcPct val="95000"/>
              </a:lnSpc>
            </a:pPr>
            <a:r>
              <a:rPr lang="en-CA" dirty="0" smtClean="0"/>
              <a:t>Training reviewers on risk assessment  and QbD-related topics (multivariate analysis, models, etc.) </a:t>
            </a:r>
          </a:p>
          <a:p>
            <a:pPr lvl="2">
              <a:lnSpc>
                <a:spcPct val="95000"/>
              </a:lnSpc>
            </a:pPr>
            <a:r>
              <a:rPr lang="en-CA" dirty="0" smtClean="0"/>
              <a:t>Important that companies do their best to reduce review burden</a:t>
            </a:r>
          </a:p>
          <a:p>
            <a:pPr lvl="3">
              <a:lnSpc>
                <a:spcPct val="95000"/>
              </a:lnSpc>
              <a:buClr>
                <a:srgbClr val="A51140"/>
              </a:buClr>
            </a:pPr>
            <a:r>
              <a:rPr lang="en-CA" dirty="0" smtClean="0"/>
              <a:t>Provide a genuine summary in the QOS</a:t>
            </a:r>
          </a:p>
          <a:p>
            <a:pPr lvl="3">
              <a:lnSpc>
                <a:spcPct val="95000"/>
              </a:lnSpc>
              <a:buClr>
                <a:srgbClr val="A51140"/>
              </a:buClr>
            </a:pPr>
            <a:r>
              <a:rPr lang="en-CA" dirty="0" smtClean="0"/>
              <a:t>Clearly outline proposed regulatory flexibility</a:t>
            </a:r>
          </a:p>
          <a:p>
            <a:pPr lvl="3">
              <a:lnSpc>
                <a:spcPct val="95000"/>
              </a:lnSpc>
              <a:buClr>
                <a:srgbClr val="A51140"/>
              </a:buClr>
            </a:pPr>
            <a:r>
              <a:rPr lang="en-CA" dirty="0" smtClean="0"/>
              <a:t>Be ready to meet with review staff during review via telecon to maximize efficiency</a:t>
            </a:r>
          </a:p>
          <a:p>
            <a:pPr lvl="3">
              <a:lnSpc>
                <a:spcPct val="95000"/>
              </a:lnSpc>
              <a:buClr>
                <a:srgbClr val="A51140"/>
              </a:buClr>
            </a:pPr>
            <a:r>
              <a:rPr lang="en-CA" dirty="0" smtClean="0"/>
              <a:t>etc.</a:t>
            </a:r>
            <a:endParaRPr lang="en-US" dirty="0" smtClean="0"/>
          </a:p>
        </p:txBody>
      </p:sp>
      <p:sp>
        <p:nvSpPr>
          <p:cNvPr id="29699" name="Title 1"/>
          <p:cNvSpPr>
            <a:spLocks noGrp="1"/>
          </p:cNvSpPr>
          <p:nvPr>
            <p:ph type="title"/>
          </p:nvPr>
        </p:nvSpPr>
        <p:spPr>
          <a:xfrm>
            <a:off x="152400" y="14287"/>
            <a:ext cx="8742363" cy="1128713"/>
          </a:xfrm>
        </p:spPr>
        <p:txBody>
          <a:bodyPr/>
          <a:lstStyle/>
          <a:p>
            <a:pPr>
              <a:lnSpc>
                <a:spcPct val="90000"/>
              </a:lnSpc>
            </a:pPr>
            <a:r>
              <a:rPr lang="en-US" sz="3200" dirty="0" smtClean="0"/>
              <a:t>QbD Submissions, Review Process,</a:t>
            </a:r>
            <a:br>
              <a:rPr lang="en-US" sz="3200" dirty="0" smtClean="0"/>
            </a:br>
            <a:r>
              <a:rPr lang="en-US" sz="3200" dirty="0" smtClean="0"/>
              <a:t>and Management </a:t>
            </a:r>
            <a:r>
              <a:rPr lang="en-US" sz="2400" dirty="0" smtClean="0"/>
              <a:t>(cont)</a:t>
            </a:r>
            <a:endParaRPr lang="en-US" sz="3200" dirty="0" smtClean="0"/>
          </a:p>
        </p:txBody>
      </p:sp>
      <p:sp>
        <p:nvSpPr>
          <p:cNvPr id="4" name="Slide Number Placeholder 3"/>
          <p:cNvSpPr>
            <a:spLocks noGrp="1"/>
          </p:cNvSpPr>
          <p:nvPr>
            <p:ph type="sldNum" sz="quarter" idx="4"/>
          </p:nvPr>
        </p:nvSpPr>
        <p:spPr/>
        <p:txBody>
          <a:bodyPr/>
          <a:lstStyle/>
          <a:p>
            <a:fld id="{3C0F580F-0886-4BEC-82E3-E9319B71EE89}" type="slidenum">
              <a:rPr lang="en-US" smtClean="0"/>
              <a:pPr/>
              <a:t>25</a:t>
            </a:fld>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93675" y="198438"/>
            <a:ext cx="8742363" cy="730250"/>
          </a:xfrm>
        </p:spPr>
        <p:txBody>
          <a:bodyPr/>
          <a:lstStyle/>
          <a:p>
            <a:r>
              <a:rPr lang="en-US" dirty="0" smtClean="0"/>
              <a:t>Lessons Learned</a:t>
            </a:r>
          </a:p>
        </p:txBody>
      </p:sp>
      <p:sp>
        <p:nvSpPr>
          <p:cNvPr id="30723" name="Content Placeholder 2"/>
          <p:cNvSpPr>
            <a:spLocks noGrp="1"/>
          </p:cNvSpPr>
          <p:nvPr>
            <p:ph idx="1"/>
          </p:nvPr>
        </p:nvSpPr>
        <p:spPr>
          <a:xfrm>
            <a:off x="574675" y="1143000"/>
            <a:ext cx="8035925" cy="5486400"/>
          </a:xfrm>
        </p:spPr>
        <p:txBody>
          <a:bodyPr>
            <a:noAutofit/>
          </a:bodyPr>
          <a:lstStyle/>
          <a:p>
            <a:pPr>
              <a:lnSpc>
                <a:spcPct val="100000"/>
              </a:lnSpc>
            </a:pPr>
            <a:r>
              <a:rPr lang="en-CA" dirty="0" smtClean="0"/>
              <a:t>Suggestions to regulators in non-ICH regions</a:t>
            </a:r>
            <a:endParaRPr lang="en-US" dirty="0" smtClean="0"/>
          </a:p>
          <a:p>
            <a:pPr lvl="1">
              <a:lnSpc>
                <a:spcPct val="100000"/>
              </a:lnSpc>
            </a:pPr>
            <a:r>
              <a:rPr lang="en-CA" dirty="0" smtClean="0"/>
              <a:t>The new paradigm seems to have crystallized – It is more about a </a:t>
            </a:r>
            <a:r>
              <a:rPr lang="en-CA" u="sng" dirty="0" smtClean="0"/>
              <a:t>systematic, science- and risk-based approach</a:t>
            </a:r>
            <a:r>
              <a:rPr lang="en-CA" dirty="0" smtClean="0"/>
              <a:t> (design space, etc., is optional)</a:t>
            </a:r>
          </a:p>
          <a:p>
            <a:pPr lvl="2">
              <a:lnSpc>
                <a:spcPct val="100000"/>
              </a:lnSpc>
            </a:pPr>
            <a:r>
              <a:rPr lang="en-CA" dirty="0" smtClean="0"/>
              <a:t>This approach should be welcomed by industry and regulators as it is a smarter way of dealing with existing challenges</a:t>
            </a:r>
            <a:endParaRPr lang="en-US" dirty="0" smtClean="0"/>
          </a:p>
          <a:p>
            <a:pPr lvl="1">
              <a:lnSpc>
                <a:spcPct val="100000"/>
              </a:lnSpc>
            </a:pPr>
            <a:r>
              <a:rPr lang="en-CA" dirty="0" smtClean="0"/>
              <a:t>The level/amount of information will be commensurate with the type of product, regional differences in policy and practices</a:t>
            </a:r>
          </a:p>
          <a:p>
            <a:pPr lvl="2">
              <a:lnSpc>
                <a:spcPct val="100000"/>
              </a:lnSpc>
            </a:pPr>
            <a:r>
              <a:rPr lang="en-CA" dirty="0" smtClean="0"/>
              <a:t>Each country has to determine its own challenges with resources and expectations</a:t>
            </a:r>
          </a:p>
          <a:p>
            <a:pPr lvl="2">
              <a:lnSpc>
                <a:spcPct val="100000"/>
              </a:lnSpc>
            </a:pPr>
            <a:r>
              <a:rPr lang="en-CA" dirty="0" smtClean="0"/>
              <a:t>But, adapting to the new paradigm seems to be logical way to ensure progress</a:t>
            </a:r>
          </a:p>
          <a:p>
            <a:pPr lvl="1">
              <a:lnSpc>
                <a:spcPct val="100000"/>
              </a:lnSpc>
            </a:pPr>
            <a:r>
              <a:rPr lang="en-CA" dirty="0" smtClean="0"/>
              <a:t>A slow progress is acceptable, provided it is steady and in the forward direction</a:t>
            </a:r>
            <a:endParaRPr lang="en-US" dirty="0" smtClean="0"/>
          </a:p>
        </p:txBody>
      </p:sp>
      <p:sp>
        <p:nvSpPr>
          <p:cNvPr id="4" name="Slide Number Placeholder 3"/>
          <p:cNvSpPr>
            <a:spLocks noGrp="1"/>
          </p:cNvSpPr>
          <p:nvPr>
            <p:ph type="sldNum" sz="quarter" idx="4"/>
          </p:nvPr>
        </p:nvSpPr>
        <p:spPr/>
        <p:txBody>
          <a:bodyPr/>
          <a:lstStyle/>
          <a:p>
            <a:fld id="{3C0F580F-0886-4BEC-82E3-E9319B71EE89}" type="slidenum">
              <a:rPr lang="en-US" smtClean="0"/>
              <a:pPr/>
              <a:t>26</a:t>
            </a:fld>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7551738" cy="1159722"/>
          </a:xfrm>
        </p:spPr>
        <p:txBody>
          <a:bodyPr/>
          <a:lstStyle/>
          <a:p>
            <a:pPr>
              <a:lnSpc>
                <a:spcPct val="90000"/>
              </a:lnSpc>
            </a:pPr>
            <a:r>
              <a:rPr lang="en-US" sz="3200" dirty="0" smtClean="0"/>
              <a:t>Suggestions for</a:t>
            </a:r>
            <a:br>
              <a:rPr lang="en-US" sz="3200" dirty="0" smtClean="0"/>
            </a:br>
            <a:r>
              <a:rPr lang="en-US" sz="3200" dirty="0" smtClean="0"/>
              <a:t>Implementing QbD in China</a:t>
            </a:r>
            <a:endParaRPr lang="en-US" sz="3200" dirty="0"/>
          </a:p>
        </p:txBody>
      </p:sp>
      <p:sp>
        <p:nvSpPr>
          <p:cNvPr id="3" name="Content Placeholder 2"/>
          <p:cNvSpPr>
            <a:spLocks noGrp="1"/>
          </p:cNvSpPr>
          <p:nvPr>
            <p:ph idx="1"/>
          </p:nvPr>
        </p:nvSpPr>
        <p:spPr>
          <a:xfrm>
            <a:off x="528930" y="1981200"/>
            <a:ext cx="7990039" cy="3657600"/>
          </a:xfrm>
        </p:spPr>
        <p:txBody>
          <a:bodyPr/>
          <a:lstStyle/>
          <a:p>
            <a:pPr>
              <a:lnSpc>
                <a:spcPct val="100000"/>
              </a:lnSpc>
            </a:pPr>
            <a:r>
              <a:rPr lang="en-US" dirty="0" smtClean="0"/>
              <a:t>Adopt ICH Q8, Q9, and Q10</a:t>
            </a:r>
          </a:p>
          <a:p>
            <a:pPr lvl="1">
              <a:lnSpc>
                <a:spcPct val="100000"/>
              </a:lnSpc>
            </a:pPr>
            <a:r>
              <a:rPr lang="en-US" dirty="0" smtClean="0"/>
              <a:t>Make it optional, not mandatory</a:t>
            </a:r>
          </a:p>
          <a:p>
            <a:pPr lvl="1">
              <a:lnSpc>
                <a:spcPct val="100000"/>
              </a:lnSpc>
            </a:pPr>
            <a:r>
              <a:rPr lang="en-US" dirty="0" smtClean="0"/>
              <a:t>Embrace science- and risk-based QbD approach</a:t>
            </a:r>
          </a:p>
          <a:p>
            <a:pPr lvl="1">
              <a:lnSpc>
                <a:spcPct val="100000"/>
              </a:lnSpc>
            </a:pPr>
            <a:r>
              <a:rPr lang="en-US" dirty="0" smtClean="0"/>
              <a:t>Encourage domestic and import companies to apply QbD principles</a:t>
            </a:r>
          </a:p>
          <a:p>
            <a:pPr lvl="1">
              <a:lnSpc>
                <a:spcPct val="100000"/>
              </a:lnSpc>
            </a:pPr>
            <a:r>
              <a:rPr lang="en-US" dirty="0" smtClean="0"/>
              <a:t>Continue sponsoring seminars and workshops on Q8, Q9, and Q10</a:t>
            </a:r>
          </a:p>
          <a:p>
            <a:pPr lvl="1">
              <a:lnSpc>
                <a:spcPct val="100000"/>
              </a:lnSpc>
            </a:pPr>
            <a:r>
              <a:rPr lang="en-US" dirty="0" smtClean="0"/>
              <a:t>Collaborate with academic experts to help implement QbD</a:t>
            </a:r>
          </a:p>
        </p:txBody>
      </p:sp>
      <p:sp>
        <p:nvSpPr>
          <p:cNvPr id="5" name="Slide Number Placeholder 4"/>
          <p:cNvSpPr>
            <a:spLocks noGrp="1"/>
          </p:cNvSpPr>
          <p:nvPr>
            <p:ph type="sldNum" sz="quarter" idx="4"/>
          </p:nvPr>
        </p:nvSpPr>
        <p:spPr/>
        <p:txBody>
          <a:bodyPr/>
          <a:lstStyle/>
          <a:p>
            <a:fld id="{3C0F580F-0886-4BEC-82E3-E9319B71EE89}" type="slidenum">
              <a:rPr lang="en-US" smtClean="0"/>
              <a:pPr/>
              <a:t>27</a:t>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7551738" cy="1159722"/>
          </a:xfrm>
        </p:spPr>
        <p:txBody>
          <a:bodyPr/>
          <a:lstStyle/>
          <a:p>
            <a:pPr>
              <a:lnSpc>
                <a:spcPct val="90000"/>
              </a:lnSpc>
            </a:pPr>
            <a:r>
              <a:rPr lang="en-US" sz="3200" dirty="0" smtClean="0"/>
              <a:t>Suggestions for</a:t>
            </a:r>
            <a:br>
              <a:rPr lang="en-US" sz="3200" dirty="0" smtClean="0"/>
            </a:br>
            <a:r>
              <a:rPr lang="en-US" sz="3200" dirty="0" smtClean="0"/>
              <a:t>Implementing QbD in China </a:t>
            </a:r>
            <a:r>
              <a:rPr lang="en-US" sz="2400" dirty="0" smtClean="0"/>
              <a:t>(cont)</a:t>
            </a:r>
            <a:endParaRPr lang="en-US" sz="3200" dirty="0"/>
          </a:p>
        </p:txBody>
      </p:sp>
      <p:sp>
        <p:nvSpPr>
          <p:cNvPr id="3" name="Content Placeholder 2"/>
          <p:cNvSpPr>
            <a:spLocks noGrp="1"/>
          </p:cNvSpPr>
          <p:nvPr>
            <p:ph idx="1"/>
          </p:nvPr>
        </p:nvSpPr>
        <p:spPr>
          <a:xfrm>
            <a:off x="471055" y="1393451"/>
            <a:ext cx="8188036" cy="5083549"/>
          </a:xfrm>
        </p:spPr>
        <p:txBody>
          <a:bodyPr>
            <a:normAutofit/>
          </a:bodyPr>
          <a:lstStyle/>
          <a:p>
            <a:r>
              <a:rPr lang="en-US" dirty="0" smtClean="0"/>
              <a:t>Learning by doing</a:t>
            </a:r>
          </a:p>
          <a:p>
            <a:pPr lvl="1"/>
            <a:r>
              <a:rPr lang="en-US" dirty="0" smtClean="0"/>
              <a:t>Accept, if not actively encourage, QbD submissions</a:t>
            </a:r>
          </a:p>
          <a:p>
            <a:pPr lvl="1"/>
            <a:r>
              <a:rPr lang="en-US" dirty="0" smtClean="0"/>
              <a:t>Assure applicants</a:t>
            </a:r>
          </a:p>
          <a:p>
            <a:pPr lvl="2"/>
            <a:r>
              <a:rPr lang="en-US" dirty="0" smtClean="0"/>
              <a:t>No delay in review and approval timeline as a result of including QbD information</a:t>
            </a:r>
          </a:p>
          <a:p>
            <a:pPr lvl="2"/>
            <a:r>
              <a:rPr lang="en-US" dirty="0" smtClean="0"/>
              <a:t>No impact on approvability if submission can otherwise  be approved per regulations and traditional guidelines w/o QbD</a:t>
            </a:r>
          </a:p>
          <a:p>
            <a:pPr lvl="2"/>
            <a:r>
              <a:rPr lang="en-US" dirty="0" smtClean="0"/>
              <a:t>Willingness to hold face-to-face information-sharing meetings</a:t>
            </a:r>
          </a:p>
          <a:p>
            <a:pPr lvl="1"/>
            <a:r>
              <a:rPr lang="en-US" dirty="0" smtClean="0"/>
              <a:t>Invite applicant for QbD-focused meeting before submission and/or during review</a:t>
            </a:r>
          </a:p>
          <a:p>
            <a:pPr lvl="2"/>
            <a:r>
              <a:rPr lang="en-US" dirty="0" smtClean="0"/>
              <a:t>Companies are very willing to share knowledge and experience</a:t>
            </a:r>
          </a:p>
          <a:p>
            <a:pPr lvl="2"/>
            <a:r>
              <a:rPr lang="en-US" dirty="0" smtClean="0"/>
              <a:t>Some may even be willing to discuss queries received from other regulators who have approved their applications</a:t>
            </a:r>
          </a:p>
          <a:p>
            <a:pPr lvl="1"/>
            <a:r>
              <a:rPr lang="en-US" dirty="0" smtClean="0"/>
              <a:t>Hire manufacturing scientists as reviewers, if possible</a:t>
            </a:r>
          </a:p>
          <a:p>
            <a:pPr lvl="1"/>
            <a:r>
              <a:rPr lang="en-US" dirty="0" smtClean="0"/>
              <a:t>Consult academic experts, if feasible</a:t>
            </a:r>
          </a:p>
        </p:txBody>
      </p:sp>
      <p:sp>
        <p:nvSpPr>
          <p:cNvPr id="4" name="Slide Number Placeholder 3"/>
          <p:cNvSpPr>
            <a:spLocks noGrp="1"/>
          </p:cNvSpPr>
          <p:nvPr>
            <p:ph type="sldNum" sz="quarter" idx="4"/>
          </p:nvPr>
        </p:nvSpPr>
        <p:spPr/>
        <p:txBody>
          <a:bodyPr/>
          <a:lstStyle/>
          <a:p>
            <a:fld id="{3C0F580F-0886-4BEC-82E3-E9319B71EE89}" type="slidenum">
              <a:rPr lang="en-US" smtClean="0"/>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p:cNvSpPr>
          <p:nvPr>
            <p:ph type="title"/>
          </p:nvPr>
        </p:nvSpPr>
        <p:spPr>
          <a:xfrm>
            <a:off x="228600" y="152400"/>
            <a:ext cx="7924800" cy="793496"/>
          </a:xfrm>
        </p:spPr>
        <p:txBody>
          <a:bodyPr/>
          <a:lstStyle/>
          <a:p>
            <a:r>
              <a:rPr lang="en-US" sz="4000" dirty="0" smtClean="0"/>
              <a:t>Closing Remarks</a:t>
            </a:r>
            <a:endParaRPr lang="en-US" sz="4000" dirty="0"/>
          </a:p>
        </p:txBody>
      </p:sp>
      <p:sp>
        <p:nvSpPr>
          <p:cNvPr id="238596" name="Rectangle 4"/>
          <p:cNvSpPr>
            <a:spLocks noGrp="1" noChangeArrowheads="1"/>
          </p:cNvSpPr>
          <p:nvPr>
            <p:ph type="body" idx="1"/>
          </p:nvPr>
        </p:nvSpPr>
        <p:spPr>
          <a:xfrm>
            <a:off x="265471" y="1600200"/>
            <a:ext cx="8613058" cy="4787861"/>
          </a:xfrm>
          <a:noFill/>
          <a:ln/>
        </p:spPr>
        <p:txBody>
          <a:bodyPr>
            <a:normAutofit/>
          </a:bodyPr>
          <a:lstStyle/>
          <a:p>
            <a:pPr>
              <a:spcBef>
                <a:spcPts val="600"/>
              </a:spcBef>
            </a:pPr>
            <a:r>
              <a:rPr lang="en-US" sz="2800" dirty="0"/>
              <a:t>FDA and ICH quality initiatives are enabling a fundamental paradigm shift in pharmaceutical </a:t>
            </a:r>
            <a:r>
              <a:rPr lang="en-US" sz="2800" dirty="0" smtClean="0"/>
              <a:t>manufacturing</a:t>
            </a:r>
            <a:endParaRPr lang="en-US" sz="2800" dirty="0"/>
          </a:p>
          <a:p>
            <a:pPr lvl="1">
              <a:spcBef>
                <a:spcPts val="600"/>
              </a:spcBef>
            </a:pPr>
            <a:r>
              <a:rPr lang="en-US" sz="2400" dirty="0"/>
              <a:t>Quality control strategies based on product knowledge and process understanding	</a:t>
            </a:r>
          </a:p>
          <a:p>
            <a:pPr lvl="1">
              <a:spcBef>
                <a:spcPts val="600"/>
              </a:spcBef>
            </a:pPr>
            <a:r>
              <a:rPr lang="en-US" sz="2400" dirty="0"/>
              <a:t>A more scientific and risk-based regulatory oversight </a:t>
            </a:r>
          </a:p>
          <a:p>
            <a:pPr>
              <a:spcBef>
                <a:spcPts val="600"/>
              </a:spcBef>
            </a:pPr>
            <a:r>
              <a:rPr lang="en-US" sz="2800" dirty="0"/>
              <a:t>Implementation of QbD is a win-win-win situation</a:t>
            </a:r>
          </a:p>
          <a:p>
            <a:pPr lvl="1">
              <a:spcBef>
                <a:spcPts val="600"/>
              </a:spcBef>
            </a:pPr>
            <a:r>
              <a:rPr lang="en-US" sz="2400" dirty="0"/>
              <a:t>Manufacturers – Better understanding of product/process, more efficient process, reduced regulatory burden</a:t>
            </a:r>
          </a:p>
          <a:p>
            <a:pPr lvl="1">
              <a:spcBef>
                <a:spcPts val="600"/>
              </a:spcBef>
            </a:pPr>
            <a:r>
              <a:rPr lang="en-US" sz="2400" dirty="0"/>
              <a:t>Regulators – providing regulatory flexibility without sacrificing quality</a:t>
            </a:r>
          </a:p>
          <a:p>
            <a:pPr lvl="1">
              <a:spcBef>
                <a:spcPts val="600"/>
              </a:spcBef>
            </a:pPr>
            <a:r>
              <a:rPr lang="en-US" sz="2400" dirty="0"/>
              <a:t>Patients – increased assurance of product </a:t>
            </a:r>
            <a:r>
              <a:rPr lang="en-US" sz="2400" dirty="0" smtClean="0"/>
              <a:t>quality</a:t>
            </a:r>
            <a:endParaRPr lang="en-US" sz="3600" dirty="0"/>
          </a:p>
        </p:txBody>
      </p:sp>
      <p:sp>
        <p:nvSpPr>
          <p:cNvPr id="4" name="Slide Number Placeholder 3"/>
          <p:cNvSpPr>
            <a:spLocks noGrp="1"/>
          </p:cNvSpPr>
          <p:nvPr>
            <p:ph type="sldNum" sz="quarter" idx="4"/>
          </p:nvPr>
        </p:nvSpPr>
        <p:spPr/>
        <p:txBody>
          <a:bodyPr/>
          <a:lstStyle/>
          <a:p>
            <a:fld id="{3C0F580F-0886-4BEC-82E3-E9319B71EE89}" type="slidenum">
              <a:rPr lang="en-US" smtClean="0"/>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28600" y="304800"/>
            <a:ext cx="8424862" cy="493712"/>
          </a:xfrm>
        </p:spPr>
        <p:txBody>
          <a:bodyPr/>
          <a:lstStyle/>
          <a:p>
            <a:pPr eaLnBrk="1" hangingPunct="1"/>
            <a:r>
              <a:rPr lang="en-US" dirty="0" smtClean="0"/>
              <a:t>Outline</a:t>
            </a:r>
          </a:p>
        </p:txBody>
      </p:sp>
      <p:sp>
        <p:nvSpPr>
          <p:cNvPr id="10243" name="Rectangle 3"/>
          <p:cNvSpPr>
            <a:spLocks noGrp="1" noChangeArrowheads="1"/>
          </p:cNvSpPr>
          <p:nvPr>
            <p:ph type="body" idx="1"/>
          </p:nvPr>
        </p:nvSpPr>
        <p:spPr>
          <a:xfrm>
            <a:off x="1204913" y="1600200"/>
            <a:ext cx="7329487" cy="3657601"/>
          </a:xfrm>
        </p:spPr>
        <p:txBody>
          <a:bodyPr>
            <a:normAutofit/>
          </a:bodyPr>
          <a:lstStyle/>
          <a:p>
            <a:pPr eaLnBrk="1" hangingPunct="1">
              <a:lnSpc>
                <a:spcPct val="100000"/>
              </a:lnSpc>
            </a:pPr>
            <a:r>
              <a:rPr lang="en-US" dirty="0" smtClean="0"/>
              <a:t>Background behind ICH Q8(R2)</a:t>
            </a:r>
          </a:p>
          <a:p>
            <a:pPr eaLnBrk="1" hangingPunct="1">
              <a:lnSpc>
                <a:spcPct val="100000"/>
              </a:lnSpc>
            </a:pPr>
            <a:r>
              <a:rPr lang="en-US" dirty="0" smtClean="0"/>
              <a:t>Quality-by-Design (QbD) implementation</a:t>
            </a:r>
          </a:p>
          <a:p>
            <a:pPr lvl="1">
              <a:lnSpc>
                <a:spcPct val="100000"/>
              </a:lnSpc>
            </a:pPr>
            <a:r>
              <a:rPr lang="en-US" dirty="0" smtClean="0"/>
              <a:t>FDA’s perspective (USA)</a:t>
            </a:r>
          </a:p>
          <a:p>
            <a:pPr lvl="1">
              <a:lnSpc>
                <a:spcPct val="100000"/>
              </a:lnSpc>
            </a:pPr>
            <a:r>
              <a:rPr lang="en-US" dirty="0" smtClean="0"/>
              <a:t>EMA’s perspective (EU)</a:t>
            </a:r>
          </a:p>
          <a:p>
            <a:pPr lvl="1">
              <a:lnSpc>
                <a:spcPct val="100000"/>
              </a:lnSpc>
            </a:pPr>
            <a:r>
              <a:rPr lang="en-US" dirty="0" smtClean="0"/>
              <a:t>PMDA’s perspective (Japan)</a:t>
            </a:r>
          </a:p>
          <a:p>
            <a:pPr lvl="1">
              <a:lnSpc>
                <a:spcPct val="100000"/>
              </a:lnSpc>
            </a:pPr>
            <a:r>
              <a:rPr lang="en-US" dirty="0" smtClean="0"/>
              <a:t>HC’s perspective (Canada)</a:t>
            </a:r>
          </a:p>
          <a:p>
            <a:pPr eaLnBrk="1" hangingPunct="1">
              <a:lnSpc>
                <a:spcPct val="100000"/>
              </a:lnSpc>
            </a:pPr>
            <a:r>
              <a:rPr lang="en-US" dirty="0" smtClean="0"/>
              <a:t>Suggestion for implementing QbD in China</a:t>
            </a:r>
          </a:p>
          <a:p>
            <a:pPr eaLnBrk="1" hangingPunct="1">
              <a:lnSpc>
                <a:spcPct val="100000"/>
              </a:lnSpc>
            </a:pPr>
            <a:r>
              <a:rPr lang="en-US" dirty="0" smtClean="0"/>
              <a:t>Summary</a:t>
            </a:r>
          </a:p>
        </p:txBody>
      </p:sp>
      <p:sp>
        <p:nvSpPr>
          <p:cNvPr id="4" name="TextBox 3"/>
          <p:cNvSpPr txBox="1"/>
          <p:nvPr/>
        </p:nvSpPr>
        <p:spPr>
          <a:xfrm>
            <a:off x="1600200" y="5552182"/>
            <a:ext cx="5715000" cy="1077218"/>
          </a:xfrm>
          <a:prstGeom prst="rect">
            <a:avLst/>
          </a:prstGeom>
          <a:noFill/>
        </p:spPr>
        <p:txBody>
          <a:bodyPr wrap="square" rtlCol="0">
            <a:spAutoFit/>
          </a:bodyPr>
          <a:lstStyle/>
          <a:p>
            <a:r>
              <a:rPr lang="en-US" sz="1600" dirty="0" smtClean="0">
                <a:latin typeface="Arial" pitchFamily="34" charset="0"/>
                <a:cs typeface="Arial" pitchFamily="34" charset="0"/>
              </a:rPr>
              <a:t>FDA: Food and Drug Administration, U.S.A.</a:t>
            </a:r>
          </a:p>
          <a:p>
            <a:r>
              <a:rPr lang="en-US" sz="1600" dirty="0" smtClean="0">
                <a:latin typeface="Arial" pitchFamily="34" charset="0"/>
                <a:cs typeface="Arial" pitchFamily="34" charset="0"/>
              </a:rPr>
              <a:t>EMA: European Medicines Agency, EU</a:t>
            </a:r>
          </a:p>
          <a:p>
            <a:r>
              <a:rPr lang="en-US" sz="1600" dirty="0" smtClean="0">
                <a:latin typeface="Arial" pitchFamily="34" charset="0"/>
                <a:cs typeface="Arial" pitchFamily="34" charset="0"/>
              </a:rPr>
              <a:t>PMDA: </a:t>
            </a:r>
            <a:r>
              <a:rPr lang="en-US" sz="1600" dirty="0" smtClean="0">
                <a:solidFill>
                  <a:srgbClr val="000000"/>
                </a:solidFill>
                <a:latin typeface="Arial" pitchFamily="34" charset="0"/>
                <a:cs typeface="Arial" pitchFamily="34" charset="0"/>
              </a:rPr>
              <a:t>Pharmaceuticals and Medical Devices Agency, Japan</a:t>
            </a:r>
          </a:p>
          <a:p>
            <a:r>
              <a:rPr lang="en-US" sz="1600" dirty="0" smtClean="0">
                <a:solidFill>
                  <a:srgbClr val="000000"/>
                </a:solidFill>
                <a:latin typeface="Arial" pitchFamily="34" charset="0"/>
                <a:cs typeface="Arial" pitchFamily="34" charset="0"/>
              </a:rPr>
              <a:t>HC: Health Canada, Canada</a:t>
            </a:r>
            <a:endParaRPr lang="en-US" sz="1600" dirty="0">
              <a:latin typeface="Arial" pitchFamily="34" charset="0"/>
              <a:cs typeface="Arial" pitchFamily="34" charset="0"/>
            </a:endParaRPr>
          </a:p>
        </p:txBody>
      </p:sp>
      <p:sp>
        <p:nvSpPr>
          <p:cNvPr id="5" name="Slide Number Placeholder 4"/>
          <p:cNvSpPr>
            <a:spLocks noGrp="1"/>
          </p:cNvSpPr>
          <p:nvPr>
            <p:ph type="sldNum" sz="quarter" idx="4"/>
          </p:nvPr>
        </p:nvSpPr>
        <p:spPr/>
        <p:txBody>
          <a:bodyPr/>
          <a:lstStyle/>
          <a:p>
            <a:fld id="{3C0F580F-0886-4BEC-82E3-E9319B71EE89}" type="slidenum">
              <a:rPr lang="en-US" smtClean="0"/>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28600" y="274638"/>
            <a:ext cx="6172200" cy="563562"/>
          </a:xfrm>
        </p:spPr>
        <p:txBody>
          <a:bodyPr/>
          <a:lstStyle/>
          <a:p>
            <a:r>
              <a:rPr lang="en-US" dirty="0" smtClean="0"/>
              <a:t>Acknowledgement</a:t>
            </a:r>
          </a:p>
        </p:txBody>
      </p:sp>
      <p:sp>
        <p:nvSpPr>
          <p:cNvPr id="11267" name="Content Placeholder 2"/>
          <p:cNvSpPr>
            <a:spLocks noGrp="1"/>
          </p:cNvSpPr>
          <p:nvPr>
            <p:ph idx="1"/>
          </p:nvPr>
        </p:nvSpPr>
        <p:spPr>
          <a:xfrm>
            <a:off x="631497" y="1905000"/>
            <a:ext cx="7829137" cy="4038600"/>
          </a:xfrm>
        </p:spPr>
        <p:txBody>
          <a:bodyPr>
            <a:normAutofit/>
          </a:bodyPr>
          <a:lstStyle/>
          <a:p>
            <a:pPr>
              <a:lnSpc>
                <a:spcPct val="100000"/>
              </a:lnSpc>
            </a:pPr>
            <a:r>
              <a:rPr lang="en-US" sz="2400" dirty="0" smtClean="0"/>
              <a:t>Moheb Nasr and Christine Moore, ONDQA, CDER, FDA, U.S.</a:t>
            </a:r>
          </a:p>
          <a:p>
            <a:pPr lvl="1">
              <a:lnSpc>
                <a:spcPct val="100000"/>
              </a:lnSpc>
            </a:pPr>
            <a:r>
              <a:rPr lang="en-US" sz="2000" dirty="0" smtClean="0"/>
              <a:t>Reference: Presentation at Drug Information Association China annual meeting, Beijing, May 2010</a:t>
            </a:r>
          </a:p>
          <a:p>
            <a:pPr lvl="1">
              <a:lnSpc>
                <a:spcPct val="100000"/>
              </a:lnSpc>
            </a:pPr>
            <a:r>
              <a:rPr lang="en-US" sz="2000" dirty="0" smtClean="0"/>
              <a:t>Weblink to number of QbD-containing applications in ONDQA: </a:t>
            </a:r>
            <a:r>
              <a:rPr lang="en-US" sz="2000" u="sng" dirty="0" smtClean="0">
                <a:hlinkClick r:id="rId2"/>
              </a:rPr>
              <a:t>http://www.fda.gov/AboutFDA/Transparency/track/ucm207184.htm</a:t>
            </a:r>
            <a:endParaRPr lang="en-US" sz="2000" dirty="0" smtClean="0"/>
          </a:p>
          <a:p>
            <a:pPr>
              <a:lnSpc>
                <a:spcPct val="100000"/>
              </a:lnSpc>
            </a:pPr>
            <a:r>
              <a:rPr lang="en-US" sz="2400" dirty="0" smtClean="0"/>
              <a:t>Jean-Louis Robert and Evdokia Korakianiti, EMA, EU</a:t>
            </a:r>
          </a:p>
          <a:p>
            <a:pPr>
              <a:lnSpc>
                <a:spcPct val="100000"/>
              </a:lnSpc>
            </a:pPr>
            <a:r>
              <a:rPr lang="en-US" sz="2400" dirty="0" smtClean="0"/>
              <a:t>Yukio Hiyama, NIHS, and Tamiji Nakanishi, PMDA, Japan</a:t>
            </a:r>
          </a:p>
          <a:p>
            <a:pPr>
              <a:lnSpc>
                <a:spcPct val="100000"/>
              </a:lnSpc>
            </a:pPr>
            <a:r>
              <a:rPr lang="en-US" sz="2400" dirty="0" smtClean="0"/>
              <a:t>Krishnan Tirunellai, Health Canada</a:t>
            </a:r>
          </a:p>
        </p:txBody>
      </p:sp>
      <p:sp>
        <p:nvSpPr>
          <p:cNvPr id="4" name="Slide Number Placeholder 3"/>
          <p:cNvSpPr>
            <a:spLocks noGrp="1"/>
          </p:cNvSpPr>
          <p:nvPr>
            <p:ph type="sldNum" sz="quarter" idx="4"/>
          </p:nvPr>
        </p:nvSpPr>
        <p:spPr/>
        <p:txBody>
          <a:bodyPr/>
          <a:lstStyle/>
          <a:p>
            <a:fld id="{3C0F580F-0886-4BEC-82E3-E9319B71EE89}" type="slidenum">
              <a:rPr lang="en-US" smtClean="0"/>
              <a:pPr/>
              <a:t>30</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6781800" cy="563562"/>
          </a:xfrm>
        </p:spPr>
        <p:txBody>
          <a:bodyPr/>
          <a:lstStyle/>
          <a:p>
            <a:r>
              <a:rPr lang="en-US" dirty="0" smtClean="0"/>
              <a:t>Background behind ICH Q8(R2)</a:t>
            </a:r>
            <a:endParaRPr lang="en-US" dirty="0"/>
          </a:p>
        </p:txBody>
      </p:sp>
      <p:sp>
        <p:nvSpPr>
          <p:cNvPr id="3" name="Content Placeholder 2"/>
          <p:cNvSpPr>
            <a:spLocks noGrp="1"/>
          </p:cNvSpPr>
          <p:nvPr>
            <p:ph idx="1"/>
          </p:nvPr>
        </p:nvSpPr>
        <p:spPr>
          <a:xfrm>
            <a:off x="594825" y="1342572"/>
            <a:ext cx="7939575" cy="5286828"/>
          </a:xfrm>
        </p:spPr>
        <p:txBody>
          <a:bodyPr>
            <a:normAutofit lnSpcReduction="10000"/>
          </a:bodyPr>
          <a:lstStyle/>
          <a:p>
            <a:r>
              <a:rPr lang="en-US" sz="2400" dirty="0" smtClean="0"/>
              <a:t>Nov 2000: ICH Common Technical Document (CTD) – Quality Section established, which includes Pharmaceutical Development (PD), P.2</a:t>
            </a:r>
          </a:p>
          <a:p>
            <a:pPr lvl="1"/>
            <a:r>
              <a:rPr lang="en-US" sz="2000" dirty="0" smtClean="0"/>
              <a:t>CTD-Q mainly format, with brief illustrative examples for content</a:t>
            </a:r>
          </a:p>
          <a:p>
            <a:pPr lvl="1"/>
            <a:r>
              <a:rPr lang="en-US" sz="2000" dirty="0" smtClean="0"/>
              <a:t>PD information was not expected by FDA prior to CTD-Q</a:t>
            </a:r>
          </a:p>
          <a:p>
            <a:r>
              <a:rPr lang="en-US" sz="2400" dirty="0" smtClean="0"/>
              <a:t>Nov 2003: ICH Q8/9/10 envisioned as a trio</a:t>
            </a:r>
          </a:p>
          <a:p>
            <a:r>
              <a:rPr lang="en-US" sz="2400" dirty="0" smtClean="0"/>
              <a:t>Nov 2005: ICH Q8 PD established</a:t>
            </a:r>
          </a:p>
          <a:p>
            <a:pPr lvl="1"/>
            <a:r>
              <a:rPr lang="en-US" sz="2000" dirty="0" smtClean="0"/>
              <a:t>Minimal/traditional vs enhanced/QbD approaches mentioned</a:t>
            </a:r>
          </a:p>
          <a:p>
            <a:pPr lvl="1"/>
            <a:r>
              <a:rPr lang="en-US" sz="2000" dirty="0" smtClean="0"/>
              <a:t>Risk management mentioned</a:t>
            </a:r>
          </a:p>
          <a:p>
            <a:pPr lvl="1"/>
            <a:r>
              <a:rPr lang="en-US" sz="2000" dirty="0" smtClean="0"/>
              <a:t>Design space mentioned</a:t>
            </a:r>
          </a:p>
          <a:p>
            <a:pPr lvl="1"/>
            <a:r>
              <a:rPr lang="en-US" sz="2000" dirty="0" smtClean="0"/>
              <a:t>Flexible regulatory approaches described</a:t>
            </a:r>
          </a:p>
          <a:p>
            <a:r>
              <a:rPr lang="en-US" sz="2400" dirty="0" smtClean="0"/>
              <a:t>Nov 2008: ICH Q8(R1) established</a:t>
            </a:r>
          </a:p>
          <a:p>
            <a:pPr lvl="1"/>
            <a:r>
              <a:rPr lang="en-US" sz="2000" dirty="0" smtClean="0"/>
              <a:t>Minimal vs QbD approaches further explained, including risk assessment, design space</a:t>
            </a:r>
          </a:p>
          <a:p>
            <a:pPr lvl="1"/>
            <a:r>
              <a:rPr lang="en-US" sz="2000" dirty="0" smtClean="0"/>
              <a:t>New terminology established, e.g., QTPP, CQA, control strategy</a:t>
            </a:r>
          </a:p>
          <a:p>
            <a:r>
              <a:rPr lang="en-US" sz="2400" dirty="0" smtClean="0"/>
              <a:t>Nov 2009: ICH Q8 and Q8(R1) combined into Q8(R2)</a:t>
            </a:r>
            <a:endParaRPr lang="en-US" sz="2400" dirty="0"/>
          </a:p>
        </p:txBody>
      </p:sp>
      <p:sp>
        <p:nvSpPr>
          <p:cNvPr id="4" name="Slide Number Placeholder 3"/>
          <p:cNvSpPr>
            <a:spLocks noGrp="1"/>
          </p:cNvSpPr>
          <p:nvPr>
            <p:ph type="sldNum" sz="quarter" idx="4"/>
          </p:nvPr>
        </p:nvSpPr>
        <p:spPr/>
        <p:txBody>
          <a:bodyPr/>
          <a:lstStyle/>
          <a:p>
            <a:fld id="{3C0F580F-0886-4BEC-82E3-E9319B71EE89}"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p:cNvSpPr>
          <p:nvPr>
            <p:ph type="title"/>
          </p:nvPr>
        </p:nvSpPr>
        <p:spPr>
          <a:xfrm>
            <a:off x="139700" y="0"/>
            <a:ext cx="8851900" cy="1176338"/>
          </a:xfrm>
        </p:spPr>
        <p:txBody>
          <a:bodyPr/>
          <a:lstStyle/>
          <a:p>
            <a:pPr>
              <a:lnSpc>
                <a:spcPct val="90000"/>
              </a:lnSpc>
            </a:pPr>
            <a:r>
              <a:rPr lang="en-US" sz="3200" b="0" dirty="0"/>
              <a:t>Minimal Approach to Drug Development and Information to be Submitted in </a:t>
            </a:r>
            <a:r>
              <a:rPr lang="en-US" sz="3200" b="0" dirty="0" smtClean="0"/>
              <a:t>P.2*</a:t>
            </a:r>
            <a:endParaRPr lang="en-US" sz="2800" b="0" baseline="30000" dirty="0"/>
          </a:p>
        </p:txBody>
      </p:sp>
      <p:sp>
        <p:nvSpPr>
          <p:cNvPr id="233478" name="Rectangle 6"/>
          <p:cNvSpPr>
            <a:spLocks noChangeArrowheads="1"/>
          </p:cNvSpPr>
          <p:nvPr/>
        </p:nvSpPr>
        <p:spPr bwMode="auto">
          <a:xfrm>
            <a:off x="1611313" y="1981200"/>
            <a:ext cx="7262812" cy="3937000"/>
          </a:xfrm>
          <a:prstGeom prst="rect">
            <a:avLst/>
          </a:prstGeom>
          <a:noFill/>
          <a:ln w="9525">
            <a:noFill/>
            <a:miter lim="800000"/>
            <a:headEnd/>
            <a:tailEnd/>
          </a:ln>
          <a:effectLst/>
        </p:spPr>
        <p:txBody>
          <a:bodyPr/>
          <a:lstStyle/>
          <a:p>
            <a:pPr marL="342900" indent="-342900" defTabSz="457200">
              <a:lnSpc>
                <a:spcPct val="150000"/>
              </a:lnSpc>
              <a:spcBef>
                <a:spcPct val="25000"/>
              </a:spcBef>
              <a:buClr>
                <a:srgbClr val="FF0000"/>
              </a:buClr>
              <a:buSzPct val="110000"/>
              <a:buFont typeface="Wingdings" pitchFamily="2" charset="2"/>
              <a:buChar char="§"/>
            </a:pPr>
            <a:r>
              <a:rPr lang="en-US" sz="2800" b="0" dirty="0">
                <a:solidFill>
                  <a:srgbClr val="000000"/>
                </a:solidFill>
                <a:latin typeface="Arial" pitchFamily="34" charset="0"/>
                <a:cs typeface="Arial" pitchFamily="34" charset="0"/>
              </a:rPr>
              <a:t>Target the </a:t>
            </a:r>
            <a:r>
              <a:rPr lang="en-US" sz="2800" b="0" dirty="0" smtClean="0">
                <a:solidFill>
                  <a:srgbClr val="000000"/>
                </a:solidFill>
                <a:latin typeface="Arial" pitchFamily="34" charset="0"/>
                <a:cs typeface="Arial" pitchFamily="34" charset="0"/>
              </a:rPr>
              <a:t>quality product </a:t>
            </a:r>
            <a:r>
              <a:rPr lang="en-US" sz="2800" b="0" dirty="0">
                <a:solidFill>
                  <a:srgbClr val="000000"/>
                </a:solidFill>
                <a:latin typeface="Arial" pitchFamily="34" charset="0"/>
                <a:cs typeface="Arial" pitchFamily="34" charset="0"/>
              </a:rPr>
              <a:t>profile</a:t>
            </a:r>
          </a:p>
          <a:p>
            <a:pPr marL="342900" indent="-342900" defTabSz="457200">
              <a:lnSpc>
                <a:spcPct val="150000"/>
              </a:lnSpc>
              <a:spcBef>
                <a:spcPct val="25000"/>
              </a:spcBef>
              <a:buClr>
                <a:srgbClr val="FF0000"/>
              </a:buClr>
              <a:buSzPct val="110000"/>
              <a:buFont typeface="Wingdings" pitchFamily="2" charset="2"/>
              <a:buChar char="§"/>
            </a:pPr>
            <a:r>
              <a:rPr lang="en-US" sz="2800" b="0" dirty="0">
                <a:solidFill>
                  <a:srgbClr val="000000"/>
                </a:solidFill>
                <a:latin typeface="Arial" pitchFamily="34" charset="0"/>
                <a:cs typeface="Arial" pitchFamily="34" charset="0"/>
              </a:rPr>
              <a:t>Determine critical quality attributes (CQAs)</a:t>
            </a:r>
          </a:p>
          <a:p>
            <a:pPr marL="342900" indent="-342900" defTabSz="457200">
              <a:lnSpc>
                <a:spcPct val="150000"/>
              </a:lnSpc>
              <a:spcBef>
                <a:spcPct val="25000"/>
              </a:spcBef>
              <a:buClr>
                <a:srgbClr val="FF0000"/>
              </a:buClr>
              <a:buSzPct val="110000"/>
              <a:buFont typeface="Wingdings" pitchFamily="2" charset="2"/>
              <a:buChar char="§"/>
            </a:pPr>
            <a:r>
              <a:rPr lang="en-US" sz="2800" b="0" dirty="0">
                <a:solidFill>
                  <a:srgbClr val="000000"/>
                </a:solidFill>
                <a:latin typeface="Arial" pitchFamily="34" charset="0"/>
                <a:cs typeface="Arial" pitchFamily="34" charset="0"/>
              </a:rPr>
              <a:t>Select an optimal formulation</a:t>
            </a:r>
          </a:p>
          <a:p>
            <a:pPr marL="342900" indent="-342900" defTabSz="457200">
              <a:lnSpc>
                <a:spcPct val="160000"/>
              </a:lnSpc>
              <a:spcBef>
                <a:spcPct val="25000"/>
              </a:spcBef>
              <a:buClr>
                <a:srgbClr val="FF0000"/>
              </a:buClr>
              <a:buSzPct val="110000"/>
              <a:buFont typeface="Wingdings" pitchFamily="2" charset="2"/>
              <a:buChar char="§"/>
            </a:pPr>
            <a:r>
              <a:rPr lang="en-US" sz="2800" b="0" dirty="0">
                <a:solidFill>
                  <a:srgbClr val="000000"/>
                </a:solidFill>
                <a:latin typeface="Arial" pitchFamily="34" charset="0"/>
                <a:cs typeface="Arial" pitchFamily="34" charset="0"/>
              </a:rPr>
              <a:t>Select an appropriate process</a:t>
            </a:r>
          </a:p>
          <a:p>
            <a:pPr marL="342900" indent="-342900" defTabSz="457200">
              <a:lnSpc>
                <a:spcPct val="160000"/>
              </a:lnSpc>
              <a:spcBef>
                <a:spcPct val="25000"/>
              </a:spcBef>
              <a:buClr>
                <a:srgbClr val="FF0000"/>
              </a:buClr>
              <a:buSzPct val="110000"/>
              <a:buFont typeface="Wingdings" pitchFamily="2" charset="2"/>
              <a:buChar char="§"/>
            </a:pPr>
            <a:r>
              <a:rPr lang="en-US" sz="2800" b="0" dirty="0">
                <a:solidFill>
                  <a:srgbClr val="000000"/>
                </a:solidFill>
                <a:latin typeface="Arial" pitchFamily="34" charset="0"/>
                <a:cs typeface="Arial" pitchFamily="34" charset="0"/>
              </a:rPr>
              <a:t>Define and implement a control strategy</a:t>
            </a:r>
          </a:p>
        </p:txBody>
      </p:sp>
      <p:sp>
        <p:nvSpPr>
          <p:cNvPr id="233479" name="Text Box 7"/>
          <p:cNvSpPr txBox="1">
            <a:spLocks noChangeArrowheads="1"/>
          </p:cNvSpPr>
          <p:nvPr/>
        </p:nvSpPr>
        <p:spPr bwMode="auto">
          <a:xfrm>
            <a:off x="431800" y="2003425"/>
            <a:ext cx="889000" cy="530225"/>
          </a:xfrm>
          <a:prstGeom prst="rect">
            <a:avLst/>
          </a:prstGeom>
          <a:solidFill>
            <a:srgbClr val="CCFFFF"/>
          </a:solidFill>
          <a:ln w="12700">
            <a:solidFill>
              <a:srgbClr val="000000"/>
            </a:solidFill>
            <a:miter lim="800000"/>
            <a:headEnd/>
            <a:tailEnd/>
          </a:ln>
          <a:effectLst/>
        </p:spPr>
        <p:txBody>
          <a:bodyPr>
            <a:spAutoFit/>
          </a:bodyPr>
          <a:lstStyle/>
          <a:p>
            <a:pPr algn="ctr" eaLnBrk="0" hangingPunct="0">
              <a:spcBef>
                <a:spcPct val="50000"/>
              </a:spcBef>
            </a:pPr>
            <a:r>
              <a:rPr lang="en-US" sz="1400" b="1" dirty="0">
                <a:solidFill>
                  <a:srgbClr val="000000"/>
                </a:solidFill>
                <a:latin typeface="Arial" pitchFamily="34" charset="0"/>
                <a:cs typeface="Arial" pitchFamily="34" charset="0"/>
              </a:rPr>
              <a:t>Product profile</a:t>
            </a:r>
          </a:p>
        </p:txBody>
      </p:sp>
      <p:sp>
        <p:nvSpPr>
          <p:cNvPr id="233481" name="Text Box 9"/>
          <p:cNvSpPr txBox="1">
            <a:spLocks noChangeArrowheads="1"/>
          </p:cNvSpPr>
          <p:nvPr/>
        </p:nvSpPr>
        <p:spPr bwMode="auto">
          <a:xfrm>
            <a:off x="431800" y="2909888"/>
            <a:ext cx="889000" cy="317500"/>
          </a:xfrm>
          <a:prstGeom prst="rect">
            <a:avLst/>
          </a:prstGeom>
          <a:solidFill>
            <a:srgbClr val="CCFFFF"/>
          </a:solidFill>
          <a:ln w="12700">
            <a:solidFill>
              <a:srgbClr val="000000"/>
            </a:solidFill>
            <a:miter lim="800000"/>
            <a:headEnd/>
            <a:tailEnd/>
          </a:ln>
          <a:effectLst/>
        </p:spPr>
        <p:txBody>
          <a:bodyPr>
            <a:spAutoFit/>
          </a:bodyPr>
          <a:lstStyle/>
          <a:p>
            <a:pPr algn="ctr" eaLnBrk="0" hangingPunct="0">
              <a:spcBef>
                <a:spcPct val="50000"/>
              </a:spcBef>
            </a:pPr>
            <a:r>
              <a:rPr lang="en-US" sz="1400" b="1" dirty="0">
                <a:solidFill>
                  <a:srgbClr val="000000"/>
                </a:solidFill>
                <a:latin typeface="Arial" pitchFamily="34" charset="0"/>
                <a:cs typeface="Arial" pitchFamily="34" charset="0"/>
              </a:rPr>
              <a:t>CQAs</a:t>
            </a:r>
          </a:p>
        </p:txBody>
      </p:sp>
      <p:sp>
        <p:nvSpPr>
          <p:cNvPr id="233482" name="Line 10"/>
          <p:cNvSpPr>
            <a:spLocks noChangeShapeType="1"/>
          </p:cNvSpPr>
          <p:nvPr/>
        </p:nvSpPr>
        <p:spPr bwMode="auto">
          <a:xfrm flipH="1">
            <a:off x="876300" y="2516188"/>
            <a:ext cx="0" cy="393700"/>
          </a:xfrm>
          <a:prstGeom prst="line">
            <a:avLst/>
          </a:prstGeom>
          <a:noFill/>
          <a:ln w="9525">
            <a:solidFill>
              <a:srgbClr val="000000"/>
            </a:solidFill>
            <a:round/>
            <a:headEnd/>
            <a:tailEnd type="triangle" w="med" len="med"/>
          </a:ln>
          <a:effectLst/>
        </p:spPr>
        <p:txBody>
          <a:bodyPr/>
          <a:lstStyle/>
          <a:p>
            <a:endParaRPr lang="en-US" b="1" dirty="0">
              <a:solidFill>
                <a:srgbClr val="000000"/>
              </a:solidFill>
              <a:latin typeface="Arial" pitchFamily="34" charset="0"/>
              <a:cs typeface="Arial" pitchFamily="34" charset="0"/>
            </a:endParaRPr>
          </a:p>
        </p:txBody>
      </p:sp>
      <p:sp>
        <p:nvSpPr>
          <p:cNvPr id="233490" name="Text Box 18"/>
          <p:cNvSpPr txBox="1">
            <a:spLocks noChangeArrowheads="1"/>
          </p:cNvSpPr>
          <p:nvPr/>
        </p:nvSpPr>
        <p:spPr bwMode="auto">
          <a:xfrm>
            <a:off x="330200" y="5178425"/>
            <a:ext cx="1041400" cy="530225"/>
          </a:xfrm>
          <a:prstGeom prst="rect">
            <a:avLst/>
          </a:prstGeom>
          <a:solidFill>
            <a:srgbClr val="CCFFFF"/>
          </a:solidFill>
          <a:ln w="12700">
            <a:solidFill>
              <a:srgbClr val="000000"/>
            </a:solidFill>
            <a:miter lim="800000"/>
            <a:headEnd/>
            <a:tailEnd/>
          </a:ln>
          <a:effectLst/>
        </p:spPr>
        <p:txBody>
          <a:bodyPr>
            <a:spAutoFit/>
          </a:bodyPr>
          <a:lstStyle/>
          <a:p>
            <a:pPr algn="ctr" eaLnBrk="0" hangingPunct="0">
              <a:spcBef>
                <a:spcPct val="50000"/>
              </a:spcBef>
            </a:pPr>
            <a:r>
              <a:rPr lang="en-US" sz="1400" b="1" dirty="0">
                <a:solidFill>
                  <a:srgbClr val="000000"/>
                </a:solidFill>
                <a:latin typeface="Arial" pitchFamily="34" charset="0"/>
                <a:cs typeface="Arial" pitchFamily="34" charset="0"/>
              </a:rPr>
              <a:t>Control strategy</a:t>
            </a:r>
          </a:p>
        </p:txBody>
      </p:sp>
      <p:sp>
        <p:nvSpPr>
          <p:cNvPr id="233496" name="Text Box 24"/>
          <p:cNvSpPr txBox="1">
            <a:spLocks noChangeArrowheads="1"/>
          </p:cNvSpPr>
          <p:nvPr/>
        </p:nvSpPr>
        <p:spPr bwMode="auto">
          <a:xfrm>
            <a:off x="342900" y="4365625"/>
            <a:ext cx="1041400" cy="530225"/>
          </a:xfrm>
          <a:prstGeom prst="rect">
            <a:avLst/>
          </a:prstGeom>
          <a:solidFill>
            <a:srgbClr val="CCFFFF"/>
          </a:solidFill>
          <a:ln w="12700">
            <a:solidFill>
              <a:srgbClr val="000000"/>
            </a:solidFill>
            <a:miter lim="800000"/>
            <a:headEnd/>
            <a:tailEnd/>
          </a:ln>
          <a:effectLst/>
        </p:spPr>
        <p:txBody>
          <a:bodyPr>
            <a:spAutoFit/>
          </a:bodyPr>
          <a:lstStyle/>
          <a:p>
            <a:pPr algn="ctr" eaLnBrk="0" hangingPunct="0">
              <a:spcBef>
                <a:spcPct val="50000"/>
              </a:spcBef>
            </a:pPr>
            <a:r>
              <a:rPr lang="en-US" sz="1400" b="1" dirty="0">
                <a:solidFill>
                  <a:srgbClr val="000000"/>
                </a:solidFill>
                <a:latin typeface="Arial" pitchFamily="34" charset="0"/>
                <a:cs typeface="Arial" pitchFamily="34" charset="0"/>
              </a:rPr>
              <a:t>Selected process</a:t>
            </a:r>
          </a:p>
        </p:txBody>
      </p:sp>
      <p:sp>
        <p:nvSpPr>
          <p:cNvPr id="233498" name="Line 26"/>
          <p:cNvSpPr>
            <a:spLocks noChangeShapeType="1"/>
          </p:cNvSpPr>
          <p:nvPr/>
        </p:nvSpPr>
        <p:spPr bwMode="auto">
          <a:xfrm flipH="1">
            <a:off x="876300" y="3240088"/>
            <a:ext cx="0" cy="330200"/>
          </a:xfrm>
          <a:prstGeom prst="line">
            <a:avLst/>
          </a:prstGeom>
          <a:noFill/>
          <a:ln w="9525">
            <a:solidFill>
              <a:srgbClr val="000000"/>
            </a:solidFill>
            <a:round/>
            <a:headEnd/>
            <a:tailEnd type="triangle" w="med" len="med"/>
          </a:ln>
          <a:effectLst/>
        </p:spPr>
        <p:txBody>
          <a:bodyPr/>
          <a:lstStyle/>
          <a:p>
            <a:endParaRPr lang="en-US" b="1" dirty="0">
              <a:solidFill>
                <a:srgbClr val="000000"/>
              </a:solidFill>
              <a:latin typeface="Arial" pitchFamily="34" charset="0"/>
              <a:cs typeface="Arial" pitchFamily="34" charset="0"/>
            </a:endParaRPr>
          </a:p>
        </p:txBody>
      </p:sp>
      <p:sp>
        <p:nvSpPr>
          <p:cNvPr id="233499" name="Line 27"/>
          <p:cNvSpPr>
            <a:spLocks noChangeShapeType="1"/>
          </p:cNvSpPr>
          <p:nvPr/>
        </p:nvSpPr>
        <p:spPr bwMode="auto">
          <a:xfrm flipH="1">
            <a:off x="863600" y="4891088"/>
            <a:ext cx="0" cy="292100"/>
          </a:xfrm>
          <a:prstGeom prst="line">
            <a:avLst/>
          </a:prstGeom>
          <a:noFill/>
          <a:ln w="9525">
            <a:solidFill>
              <a:srgbClr val="000000"/>
            </a:solidFill>
            <a:round/>
            <a:headEnd/>
            <a:tailEnd type="triangle" w="med" len="med"/>
          </a:ln>
          <a:effectLst/>
        </p:spPr>
        <p:txBody>
          <a:bodyPr/>
          <a:lstStyle/>
          <a:p>
            <a:endParaRPr lang="en-US" b="1" dirty="0">
              <a:solidFill>
                <a:srgbClr val="000000"/>
              </a:solidFill>
              <a:latin typeface="Arial" pitchFamily="34" charset="0"/>
              <a:cs typeface="Arial" pitchFamily="34" charset="0"/>
            </a:endParaRPr>
          </a:p>
        </p:txBody>
      </p:sp>
      <p:sp>
        <p:nvSpPr>
          <p:cNvPr id="233500" name="Text Box 28"/>
          <p:cNvSpPr txBox="1">
            <a:spLocks noChangeArrowheads="1"/>
          </p:cNvSpPr>
          <p:nvPr/>
        </p:nvSpPr>
        <p:spPr bwMode="auto">
          <a:xfrm>
            <a:off x="279400" y="3578225"/>
            <a:ext cx="1181100" cy="530225"/>
          </a:xfrm>
          <a:prstGeom prst="rect">
            <a:avLst/>
          </a:prstGeom>
          <a:solidFill>
            <a:srgbClr val="CCFFFF"/>
          </a:solidFill>
          <a:ln w="12700">
            <a:solidFill>
              <a:srgbClr val="000000"/>
            </a:solidFill>
            <a:miter lim="800000"/>
            <a:headEnd/>
            <a:tailEnd/>
          </a:ln>
          <a:effectLst/>
        </p:spPr>
        <p:txBody>
          <a:bodyPr>
            <a:spAutoFit/>
          </a:bodyPr>
          <a:lstStyle/>
          <a:p>
            <a:pPr algn="ctr" eaLnBrk="0" hangingPunct="0">
              <a:spcBef>
                <a:spcPct val="50000"/>
              </a:spcBef>
            </a:pPr>
            <a:r>
              <a:rPr lang="en-US" sz="1400" b="1" dirty="0">
                <a:solidFill>
                  <a:srgbClr val="000000"/>
                </a:solidFill>
                <a:latin typeface="Arial" pitchFamily="34" charset="0"/>
                <a:cs typeface="Arial" pitchFamily="34" charset="0"/>
              </a:rPr>
              <a:t>Optimized formulation</a:t>
            </a:r>
          </a:p>
        </p:txBody>
      </p:sp>
      <p:sp>
        <p:nvSpPr>
          <p:cNvPr id="233501" name="Line 29"/>
          <p:cNvSpPr>
            <a:spLocks noChangeShapeType="1"/>
          </p:cNvSpPr>
          <p:nvPr/>
        </p:nvSpPr>
        <p:spPr bwMode="auto">
          <a:xfrm flipH="1">
            <a:off x="876300" y="4103688"/>
            <a:ext cx="0" cy="266700"/>
          </a:xfrm>
          <a:prstGeom prst="line">
            <a:avLst/>
          </a:prstGeom>
          <a:noFill/>
          <a:ln w="9525">
            <a:solidFill>
              <a:srgbClr val="000000"/>
            </a:solidFill>
            <a:round/>
            <a:headEnd/>
            <a:tailEnd type="triangle" w="med" len="med"/>
          </a:ln>
          <a:effectLst/>
        </p:spPr>
        <p:txBody>
          <a:bodyPr/>
          <a:lstStyle/>
          <a:p>
            <a:endParaRPr lang="en-US" b="1" dirty="0">
              <a:solidFill>
                <a:srgbClr val="000000"/>
              </a:solidFill>
              <a:latin typeface="Arial" pitchFamily="34" charset="0"/>
              <a:cs typeface="Arial" pitchFamily="34" charset="0"/>
            </a:endParaRPr>
          </a:p>
        </p:txBody>
      </p:sp>
      <p:sp>
        <p:nvSpPr>
          <p:cNvPr id="233502" name="Text Box 30"/>
          <p:cNvSpPr txBox="1">
            <a:spLocks noChangeArrowheads="1"/>
          </p:cNvSpPr>
          <p:nvPr/>
        </p:nvSpPr>
        <p:spPr bwMode="auto">
          <a:xfrm>
            <a:off x="1968500" y="6440488"/>
            <a:ext cx="5422900" cy="369332"/>
          </a:xfrm>
          <a:prstGeom prst="rect">
            <a:avLst/>
          </a:prstGeom>
          <a:noFill/>
          <a:ln w="9525">
            <a:noFill/>
            <a:miter lim="800000"/>
            <a:headEnd/>
            <a:tailEnd/>
          </a:ln>
          <a:effectLst/>
        </p:spPr>
        <p:txBody>
          <a:bodyPr>
            <a:spAutoFit/>
          </a:bodyPr>
          <a:lstStyle/>
          <a:p>
            <a:pPr>
              <a:spcBef>
                <a:spcPct val="50000"/>
              </a:spcBef>
            </a:pPr>
            <a:r>
              <a:rPr lang="en-US" sz="1800" b="0" baseline="30000" dirty="0" smtClean="0">
                <a:solidFill>
                  <a:srgbClr val="000000"/>
                </a:solidFill>
                <a:latin typeface="Arial" pitchFamily="34" charset="0"/>
                <a:cs typeface="Arial" pitchFamily="34" charset="0"/>
              </a:rPr>
              <a:t>*</a:t>
            </a:r>
            <a:r>
              <a:rPr lang="en-US" sz="1800" b="0" dirty="0" smtClean="0">
                <a:solidFill>
                  <a:srgbClr val="000000"/>
                </a:solidFill>
                <a:latin typeface="Arial" pitchFamily="34" charset="0"/>
                <a:cs typeface="Arial" pitchFamily="34" charset="0"/>
              </a:rPr>
              <a:t> ICH </a:t>
            </a:r>
            <a:r>
              <a:rPr lang="en-US" sz="1800" b="0" dirty="0">
                <a:solidFill>
                  <a:srgbClr val="000000"/>
                </a:solidFill>
                <a:latin typeface="Arial" pitchFamily="34" charset="0"/>
                <a:cs typeface="Arial" pitchFamily="34" charset="0"/>
              </a:rPr>
              <a:t>Q8(R2)</a:t>
            </a:r>
          </a:p>
        </p:txBody>
      </p:sp>
      <p:sp>
        <p:nvSpPr>
          <p:cNvPr id="14" name="Slide Number Placeholder 13"/>
          <p:cNvSpPr>
            <a:spLocks noGrp="1"/>
          </p:cNvSpPr>
          <p:nvPr>
            <p:ph type="sldNum" sz="quarter" idx="4"/>
          </p:nvPr>
        </p:nvSpPr>
        <p:spPr/>
        <p:txBody>
          <a:bodyPr/>
          <a:lstStyle/>
          <a:p>
            <a:fld id="{3C0F580F-0886-4BEC-82E3-E9319B71EE89}" type="slidenum">
              <a:rPr lang="en-US" smtClean="0"/>
              <a:pPr/>
              <a:t>5</a:t>
            </a:fld>
            <a:endParaRPr 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ChangeArrowheads="1"/>
          </p:cNvSpPr>
          <p:nvPr/>
        </p:nvSpPr>
        <p:spPr bwMode="auto">
          <a:xfrm>
            <a:off x="152400" y="-76200"/>
            <a:ext cx="9097963" cy="1143000"/>
          </a:xfrm>
          <a:prstGeom prst="rect">
            <a:avLst/>
          </a:prstGeom>
          <a:noFill/>
          <a:ln w="9525">
            <a:noFill/>
            <a:miter lim="800000"/>
            <a:headEnd/>
            <a:tailEnd/>
          </a:ln>
          <a:effectLst/>
        </p:spPr>
        <p:txBody>
          <a:bodyPr anchor="b"/>
          <a:lstStyle/>
          <a:p>
            <a:pPr eaLnBrk="0" hangingPunct="0">
              <a:lnSpc>
                <a:spcPct val="90000"/>
              </a:lnSpc>
            </a:pPr>
            <a:r>
              <a:rPr lang="en-US" sz="3200" b="0" dirty="0" smtClean="0">
                <a:solidFill>
                  <a:schemeClr val="bg1"/>
                </a:solidFill>
                <a:latin typeface="Arial" pitchFamily="34" charset="0"/>
                <a:cs typeface="Arial" pitchFamily="34" charset="0"/>
              </a:rPr>
              <a:t>QbD Approach to Drug Development and Information to be Submitted in P.2*</a:t>
            </a:r>
            <a:endParaRPr lang="en-US" sz="1600" b="0" dirty="0" smtClean="0">
              <a:solidFill>
                <a:schemeClr val="bg1"/>
              </a:solidFill>
              <a:latin typeface="Arial" pitchFamily="34" charset="0"/>
              <a:cs typeface="Arial" pitchFamily="34" charset="0"/>
            </a:endParaRPr>
          </a:p>
        </p:txBody>
      </p:sp>
      <p:sp>
        <p:nvSpPr>
          <p:cNvPr id="294915" name="Rectangle 3"/>
          <p:cNvSpPr>
            <a:spLocks noChangeArrowheads="1"/>
          </p:cNvSpPr>
          <p:nvPr/>
        </p:nvSpPr>
        <p:spPr bwMode="auto">
          <a:xfrm>
            <a:off x="1245880" y="1981200"/>
            <a:ext cx="8046401" cy="4380571"/>
          </a:xfrm>
          <a:prstGeom prst="rect">
            <a:avLst/>
          </a:prstGeom>
          <a:noFill/>
          <a:ln w="9525">
            <a:noFill/>
            <a:miter lim="800000"/>
            <a:headEnd/>
            <a:tailEnd/>
          </a:ln>
          <a:effectLst/>
        </p:spPr>
        <p:txBody>
          <a:bodyPr/>
          <a:lstStyle/>
          <a:p>
            <a:pPr marL="288925" indent="-288925" eaLnBrk="0" hangingPunct="0">
              <a:spcBef>
                <a:spcPts val="600"/>
              </a:spcBef>
              <a:spcAft>
                <a:spcPts val="600"/>
              </a:spcAft>
              <a:buClr>
                <a:srgbClr val="FF0000"/>
              </a:buClr>
              <a:buSzPct val="110000"/>
              <a:buFont typeface="Wingdings" pitchFamily="2" charset="2"/>
              <a:buChar char="§"/>
            </a:pPr>
            <a:r>
              <a:rPr lang="en-US" sz="2800" b="0" dirty="0">
                <a:solidFill>
                  <a:srgbClr val="000000"/>
                </a:solidFill>
                <a:latin typeface="Arial" pitchFamily="34" charset="0"/>
                <a:cs typeface="Arial" pitchFamily="34" charset="0"/>
              </a:rPr>
              <a:t>Target the product profile</a:t>
            </a:r>
          </a:p>
          <a:p>
            <a:pPr marL="288925" indent="-288925" eaLnBrk="0" hangingPunct="0">
              <a:spcBef>
                <a:spcPts val="600"/>
              </a:spcBef>
              <a:spcAft>
                <a:spcPts val="600"/>
              </a:spcAft>
              <a:buClr>
                <a:srgbClr val="FF0000"/>
              </a:buClr>
              <a:buSzPct val="110000"/>
              <a:buFont typeface="Wingdings" pitchFamily="2" charset="2"/>
              <a:buChar char="§"/>
            </a:pPr>
            <a:r>
              <a:rPr lang="en-US" sz="2800" b="0" dirty="0">
                <a:solidFill>
                  <a:srgbClr val="000000"/>
                </a:solidFill>
                <a:latin typeface="Arial" pitchFamily="34" charset="0"/>
                <a:cs typeface="Arial" pitchFamily="34" charset="0"/>
              </a:rPr>
              <a:t>Determine critical quality attributes (CQAs)</a:t>
            </a:r>
          </a:p>
          <a:p>
            <a:pPr marL="288925" indent="-288925" eaLnBrk="0" hangingPunct="0">
              <a:lnSpc>
                <a:spcPct val="90000"/>
              </a:lnSpc>
              <a:spcBef>
                <a:spcPts val="1200"/>
              </a:spcBef>
              <a:spcAft>
                <a:spcPts val="600"/>
              </a:spcAft>
              <a:buClr>
                <a:srgbClr val="FF0000"/>
              </a:buClr>
              <a:buSzPct val="110000"/>
              <a:buFont typeface="Wingdings" pitchFamily="2" charset="2"/>
              <a:buChar char="§"/>
            </a:pPr>
            <a:r>
              <a:rPr lang="en-US" sz="2800" b="0" dirty="0">
                <a:solidFill>
                  <a:srgbClr val="000000"/>
                </a:solidFill>
                <a:latin typeface="Arial" pitchFamily="34" charset="0"/>
                <a:cs typeface="Arial" pitchFamily="34" charset="0"/>
              </a:rPr>
              <a:t>Link </a:t>
            </a:r>
            <a:r>
              <a:rPr lang="en-US" sz="2800" b="0" dirty="0" smtClean="0">
                <a:solidFill>
                  <a:srgbClr val="000000"/>
                </a:solidFill>
                <a:latin typeface="Arial" pitchFamily="34" charset="0"/>
                <a:cs typeface="Arial" pitchFamily="34" charset="0"/>
              </a:rPr>
              <a:t>material </a:t>
            </a:r>
            <a:r>
              <a:rPr lang="en-US" sz="2800" b="0" dirty="0">
                <a:solidFill>
                  <a:srgbClr val="000000"/>
                </a:solidFill>
                <a:latin typeface="Arial" pitchFamily="34" charset="0"/>
                <a:cs typeface="Arial" pitchFamily="34" charset="0"/>
              </a:rPr>
              <a:t>attributes </a:t>
            </a:r>
            <a:r>
              <a:rPr lang="en-US" sz="2800" b="0" dirty="0" smtClean="0">
                <a:solidFill>
                  <a:srgbClr val="000000"/>
                </a:solidFill>
                <a:latin typeface="Arial" pitchFamily="34" charset="0"/>
                <a:cs typeface="Arial" pitchFamily="34" charset="0"/>
              </a:rPr>
              <a:t>and process parameters </a:t>
            </a:r>
            <a:r>
              <a:rPr lang="en-US" sz="2800" b="0" dirty="0">
                <a:solidFill>
                  <a:srgbClr val="000000"/>
                </a:solidFill>
                <a:latin typeface="Arial" pitchFamily="34" charset="0"/>
                <a:cs typeface="Arial" pitchFamily="34" charset="0"/>
              </a:rPr>
              <a:t>to CQAs </a:t>
            </a:r>
            <a:r>
              <a:rPr lang="en-US" sz="2800" b="0" dirty="0" smtClean="0">
                <a:solidFill>
                  <a:srgbClr val="000000"/>
                </a:solidFill>
                <a:latin typeface="Arial" pitchFamily="34" charset="0"/>
                <a:cs typeface="Arial" pitchFamily="34" charset="0"/>
              </a:rPr>
              <a:t>and </a:t>
            </a:r>
            <a:r>
              <a:rPr lang="en-US" sz="2800" b="0" dirty="0">
                <a:solidFill>
                  <a:srgbClr val="000000"/>
                </a:solidFill>
                <a:latin typeface="Arial" pitchFamily="34" charset="0"/>
                <a:cs typeface="Arial" pitchFamily="34" charset="0"/>
              </a:rPr>
              <a:t>perform risk </a:t>
            </a:r>
            <a:r>
              <a:rPr lang="en-US" sz="2800" b="0" dirty="0" smtClean="0">
                <a:solidFill>
                  <a:srgbClr val="000000"/>
                </a:solidFill>
                <a:latin typeface="Arial" pitchFamily="34" charset="0"/>
                <a:cs typeface="Arial" pitchFamily="34" charset="0"/>
              </a:rPr>
              <a:t>assessment</a:t>
            </a:r>
          </a:p>
          <a:p>
            <a:pPr marL="288925" indent="-288925" eaLnBrk="0" hangingPunct="0">
              <a:spcBef>
                <a:spcPts val="800"/>
              </a:spcBef>
              <a:spcAft>
                <a:spcPts val="1000"/>
              </a:spcAft>
              <a:buClr>
                <a:srgbClr val="FF0000"/>
              </a:buClr>
              <a:buSzPct val="110000"/>
              <a:buFont typeface="Wingdings" pitchFamily="2" charset="2"/>
              <a:buChar char="§"/>
            </a:pPr>
            <a:r>
              <a:rPr lang="en-US" sz="2800" b="0" dirty="0" smtClean="0">
                <a:solidFill>
                  <a:srgbClr val="000000"/>
                </a:solidFill>
                <a:latin typeface="Arial" pitchFamily="34" charset="0"/>
                <a:cs typeface="Arial" pitchFamily="34" charset="0"/>
              </a:rPr>
              <a:t>Develop </a:t>
            </a:r>
            <a:r>
              <a:rPr lang="en-US" sz="2800" b="0" dirty="0">
                <a:solidFill>
                  <a:srgbClr val="000000"/>
                </a:solidFill>
                <a:latin typeface="Arial" pitchFamily="34" charset="0"/>
                <a:cs typeface="Arial" pitchFamily="34" charset="0"/>
              </a:rPr>
              <a:t>a design space</a:t>
            </a:r>
          </a:p>
          <a:p>
            <a:pPr marL="288925" indent="-288925" eaLnBrk="0" hangingPunct="0">
              <a:spcBef>
                <a:spcPts val="1000"/>
              </a:spcBef>
              <a:spcAft>
                <a:spcPts val="1000"/>
              </a:spcAft>
              <a:buClr>
                <a:srgbClr val="FF0000"/>
              </a:buClr>
              <a:buSzPct val="110000"/>
              <a:buFont typeface="Wingdings" pitchFamily="2" charset="2"/>
              <a:buChar char="§"/>
            </a:pPr>
            <a:r>
              <a:rPr lang="en-US" sz="2800" b="0" dirty="0">
                <a:solidFill>
                  <a:srgbClr val="000000"/>
                </a:solidFill>
                <a:latin typeface="Arial" pitchFamily="34" charset="0"/>
                <a:cs typeface="Arial" pitchFamily="34" charset="0"/>
              </a:rPr>
              <a:t>Design and implement a control strategy</a:t>
            </a:r>
          </a:p>
          <a:p>
            <a:pPr marL="288925" indent="-288925" eaLnBrk="0" hangingPunct="0">
              <a:spcBef>
                <a:spcPts val="1000"/>
              </a:spcBef>
              <a:spcAft>
                <a:spcPts val="1000"/>
              </a:spcAft>
              <a:buClr>
                <a:srgbClr val="FF0000"/>
              </a:buClr>
              <a:buSzPct val="110000"/>
              <a:buFont typeface="Wingdings" pitchFamily="2" charset="2"/>
              <a:buChar char="§"/>
            </a:pPr>
            <a:r>
              <a:rPr lang="en-US" sz="2800" b="0" dirty="0">
                <a:solidFill>
                  <a:srgbClr val="000000"/>
                </a:solidFill>
                <a:latin typeface="Arial" pitchFamily="34" charset="0"/>
                <a:cs typeface="Arial" pitchFamily="34" charset="0"/>
              </a:rPr>
              <a:t>Manage product lifecycle, </a:t>
            </a:r>
            <a:r>
              <a:rPr lang="en-US" sz="2800" b="0" dirty="0" smtClean="0">
                <a:solidFill>
                  <a:srgbClr val="000000"/>
                </a:solidFill>
                <a:latin typeface="Arial" pitchFamily="34" charset="0"/>
                <a:cs typeface="Arial" pitchFamily="34" charset="0"/>
              </a:rPr>
              <a:t>including </a:t>
            </a:r>
            <a:r>
              <a:rPr lang="en-US" sz="2800" b="0" dirty="0">
                <a:solidFill>
                  <a:srgbClr val="000000"/>
                </a:solidFill>
                <a:latin typeface="Arial" pitchFamily="34" charset="0"/>
                <a:cs typeface="Arial" pitchFamily="34" charset="0"/>
              </a:rPr>
              <a:t>continual </a:t>
            </a:r>
            <a:r>
              <a:rPr lang="en-US" sz="2800" b="0" dirty="0" smtClean="0">
                <a:solidFill>
                  <a:srgbClr val="000000"/>
                </a:solidFill>
                <a:latin typeface="Arial" pitchFamily="34" charset="0"/>
                <a:cs typeface="Arial" pitchFamily="34" charset="0"/>
              </a:rPr>
              <a:t>improvement </a:t>
            </a:r>
            <a:r>
              <a:rPr lang="en-US" sz="2400" b="0" dirty="0" smtClean="0">
                <a:solidFill>
                  <a:srgbClr val="000000"/>
                </a:solidFill>
                <a:latin typeface="Arial" pitchFamily="34" charset="0"/>
                <a:cs typeface="Arial" pitchFamily="34" charset="0"/>
              </a:rPr>
              <a:t>(not for submission)</a:t>
            </a:r>
            <a:endParaRPr lang="en-US" sz="2800" b="0" dirty="0">
              <a:solidFill>
                <a:srgbClr val="000000"/>
              </a:solidFill>
              <a:latin typeface="Arial" pitchFamily="34" charset="0"/>
              <a:cs typeface="Arial" pitchFamily="34" charset="0"/>
            </a:endParaRPr>
          </a:p>
        </p:txBody>
      </p:sp>
      <p:sp>
        <p:nvSpPr>
          <p:cNvPr id="294916" name="Text Box 4"/>
          <p:cNvSpPr txBox="1">
            <a:spLocks noChangeArrowheads="1"/>
          </p:cNvSpPr>
          <p:nvPr/>
        </p:nvSpPr>
        <p:spPr bwMode="auto">
          <a:xfrm>
            <a:off x="230900" y="1981200"/>
            <a:ext cx="889000" cy="469900"/>
          </a:xfrm>
          <a:prstGeom prst="rect">
            <a:avLst/>
          </a:prstGeom>
          <a:solidFill>
            <a:srgbClr val="FFFC04"/>
          </a:solidFill>
          <a:ln w="12700">
            <a:solidFill>
              <a:srgbClr val="000000"/>
            </a:solidFill>
            <a:miter lim="800000"/>
            <a:headEnd/>
            <a:tailEnd/>
          </a:ln>
          <a:effectLst/>
        </p:spPr>
        <p:txBody>
          <a:bodyPr>
            <a:spAutoFit/>
          </a:bodyPr>
          <a:lstStyle/>
          <a:p>
            <a:pPr algn="ctr" eaLnBrk="0" hangingPunct="0">
              <a:spcBef>
                <a:spcPct val="50000"/>
              </a:spcBef>
            </a:pPr>
            <a:r>
              <a:rPr lang="en-US" sz="1200" b="0" dirty="0">
                <a:ln>
                  <a:solidFill>
                    <a:srgbClr val="000000"/>
                  </a:solidFill>
                </a:ln>
                <a:solidFill>
                  <a:srgbClr val="000000"/>
                </a:solidFill>
                <a:latin typeface="Arial" pitchFamily="34" charset="0"/>
                <a:cs typeface="Arial" pitchFamily="34" charset="0"/>
              </a:rPr>
              <a:t>Product profile</a:t>
            </a:r>
          </a:p>
        </p:txBody>
      </p:sp>
      <p:grpSp>
        <p:nvGrpSpPr>
          <p:cNvPr id="2" name="Group 5"/>
          <p:cNvGrpSpPr>
            <a:grpSpLocks/>
          </p:cNvGrpSpPr>
          <p:nvPr/>
        </p:nvGrpSpPr>
        <p:grpSpPr bwMode="auto">
          <a:xfrm>
            <a:off x="232055" y="2466253"/>
            <a:ext cx="889000" cy="490537"/>
            <a:chOff x="312" y="1704"/>
            <a:chExt cx="560" cy="309"/>
          </a:xfrm>
        </p:grpSpPr>
        <p:sp>
          <p:nvSpPr>
            <p:cNvPr id="294918" name="Text Box 6"/>
            <p:cNvSpPr txBox="1">
              <a:spLocks noChangeArrowheads="1"/>
            </p:cNvSpPr>
            <p:nvPr/>
          </p:nvSpPr>
          <p:spPr bwMode="auto">
            <a:xfrm>
              <a:off x="312" y="1832"/>
              <a:ext cx="560" cy="181"/>
            </a:xfrm>
            <a:prstGeom prst="rect">
              <a:avLst/>
            </a:prstGeom>
            <a:solidFill>
              <a:srgbClr val="FFFC04"/>
            </a:solidFill>
            <a:ln w="12700">
              <a:solidFill>
                <a:srgbClr val="000000"/>
              </a:solidFill>
              <a:miter lim="800000"/>
              <a:headEnd/>
              <a:tailEnd/>
            </a:ln>
            <a:effectLst/>
          </p:spPr>
          <p:txBody>
            <a:bodyPr>
              <a:spAutoFit/>
            </a:bodyPr>
            <a:lstStyle/>
            <a:p>
              <a:pPr algn="ctr" eaLnBrk="0" hangingPunct="0">
                <a:spcBef>
                  <a:spcPct val="50000"/>
                </a:spcBef>
              </a:pPr>
              <a:r>
                <a:rPr lang="en-US" sz="1200" b="0" dirty="0">
                  <a:ln>
                    <a:solidFill>
                      <a:srgbClr val="000000"/>
                    </a:solidFill>
                  </a:ln>
                  <a:solidFill>
                    <a:srgbClr val="000000"/>
                  </a:solidFill>
                  <a:latin typeface="Arial" pitchFamily="34" charset="0"/>
                  <a:cs typeface="Arial" pitchFamily="34" charset="0"/>
                </a:rPr>
                <a:t>CQAs</a:t>
              </a:r>
            </a:p>
          </p:txBody>
        </p:sp>
        <p:sp>
          <p:nvSpPr>
            <p:cNvPr id="294919" name="Line 7"/>
            <p:cNvSpPr>
              <a:spLocks noChangeShapeType="1"/>
            </p:cNvSpPr>
            <p:nvPr/>
          </p:nvSpPr>
          <p:spPr bwMode="auto">
            <a:xfrm>
              <a:off x="600" y="1704"/>
              <a:ext cx="0" cy="128"/>
            </a:xfrm>
            <a:prstGeom prst="line">
              <a:avLst/>
            </a:prstGeom>
            <a:noFill/>
            <a:ln w="9525">
              <a:solidFill>
                <a:srgbClr val="000000"/>
              </a:solidFill>
              <a:round/>
              <a:headEnd/>
              <a:tailEnd type="triangle" w="med" len="med"/>
            </a:ln>
            <a:effectLst/>
          </p:spPr>
          <p:txBody>
            <a:bodyPr/>
            <a:lstStyle/>
            <a:p>
              <a:endParaRPr lang="en-US" b="0" dirty="0">
                <a:ln>
                  <a:solidFill>
                    <a:srgbClr val="000000"/>
                  </a:solidFill>
                </a:ln>
                <a:solidFill>
                  <a:srgbClr val="000000"/>
                </a:solidFill>
                <a:latin typeface="Arial" pitchFamily="34" charset="0"/>
                <a:cs typeface="Arial" pitchFamily="34" charset="0"/>
              </a:endParaRPr>
            </a:p>
          </p:txBody>
        </p:sp>
      </p:grpSp>
      <p:grpSp>
        <p:nvGrpSpPr>
          <p:cNvPr id="3" name="Group 8"/>
          <p:cNvGrpSpPr>
            <a:grpSpLocks/>
          </p:cNvGrpSpPr>
          <p:nvPr/>
        </p:nvGrpSpPr>
        <p:grpSpPr bwMode="auto">
          <a:xfrm>
            <a:off x="132043" y="2961410"/>
            <a:ext cx="1079500" cy="812800"/>
            <a:chOff x="249" y="2008"/>
            <a:chExt cx="680" cy="512"/>
          </a:xfrm>
        </p:grpSpPr>
        <p:sp>
          <p:nvSpPr>
            <p:cNvPr id="294921" name="Text Box 9"/>
            <p:cNvSpPr txBox="1">
              <a:spLocks noChangeArrowheads="1"/>
            </p:cNvSpPr>
            <p:nvPr/>
          </p:nvSpPr>
          <p:spPr bwMode="auto">
            <a:xfrm>
              <a:off x="249" y="2224"/>
              <a:ext cx="680" cy="296"/>
            </a:xfrm>
            <a:prstGeom prst="rect">
              <a:avLst/>
            </a:prstGeom>
            <a:solidFill>
              <a:srgbClr val="FFFC04"/>
            </a:solidFill>
            <a:ln w="12700">
              <a:solidFill>
                <a:srgbClr val="000000"/>
              </a:solidFill>
              <a:miter lim="800000"/>
              <a:headEnd/>
              <a:tailEnd/>
            </a:ln>
            <a:effectLst/>
          </p:spPr>
          <p:txBody>
            <a:bodyPr>
              <a:spAutoFit/>
            </a:bodyPr>
            <a:lstStyle/>
            <a:p>
              <a:pPr algn="ctr" eaLnBrk="0" hangingPunct="0">
                <a:spcBef>
                  <a:spcPct val="50000"/>
                </a:spcBef>
              </a:pPr>
              <a:r>
                <a:rPr lang="en-US" sz="1200" b="0" dirty="0">
                  <a:ln>
                    <a:solidFill>
                      <a:srgbClr val="000000"/>
                    </a:solidFill>
                  </a:ln>
                  <a:solidFill>
                    <a:srgbClr val="000000"/>
                  </a:solidFill>
                  <a:latin typeface="Arial" pitchFamily="34" charset="0"/>
                  <a:cs typeface="Arial" pitchFamily="34" charset="0"/>
                </a:rPr>
                <a:t>Risk assessment</a:t>
              </a:r>
            </a:p>
          </p:txBody>
        </p:sp>
        <p:sp>
          <p:nvSpPr>
            <p:cNvPr id="294922" name="Line 10"/>
            <p:cNvSpPr>
              <a:spLocks noChangeShapeType="1"/>
            </p:cNvSpPr>
            <p:nvPr/>
          </p:nvSpPr>
          <p:spPr bwMode="auto">
            <a:xfrm>
              <a:off x="592" y="2008"/>
              <a:ext cx="0" cy="216"/>
            </a:xfrm>
            <a:prstGeom prst="line">
              <a:avLst/>
            </a:prstGeom>
            <a:noFill/>
            <a:ln w="9525">
              <a:solidFill>
                <a:srgbClr val="000000"/>
              </a:solidFill>
              <a:round/>
              <a:headEnd type="triangle" w="med" len="med"/>
              <a:tailEnd type="triangle" w="med" len="med"/>
            </a:ln>
            <a:effectLst/>
          </p:spPr>
          <p:txBody>
            <a:bodyPr/>
            <a:lstStyle/>
            <a:p>
              <a:endParaRPr lang="en-US" b="0" dirty="0">
                <a:ln>
                  <a:solidFill>
                    <a:srgbClr val="000000"/>
                  </a:solidFill>
                </a:ln>
                <a:solidFill>
                  <a:srgbClr val="000000"/>
                </a:solidFill>
                <a:latin typeface="Arial" pitchFamily="34" charset="0"/>
                <a:cs typeface="Arial" pitchFamily="34" charset="0"/>
              </a:endParaRPr>
            </a:p>
          </p:txBody>
        </p:sp>
      </p:grpSp>
      <p:grpSp>
        <p:nvGrpSpPr>
          <p:cNvPr id="4" name="Group 14"/>
          <p:cNvGrpSpPr>
            <a:grpSpLocks/>
          </p:cNvGrpSpPr>
          <p:nvPr/>
        </p:nvGrpSpPr>
        <p:grpSpPr bwMode="auto">
          <a:xfrm>
            <a:off x="143155" y="4588160"/>
            <a:ext cx="1041400" cy="711200"/>
            <a:chOff x="256" y="3120"/>
            <a:chExt cx="656" cy="448"/>
          </a:xfrm>
        </p:grpSpPr>
        <p:sp>
          <p:nvSpPr>
            <p:cNvPr id="294927" name="Text Box 15"/>
            <p:cNvSpPr txBox="1">
              <a:spLocks noChangeArrowheads="1"/>
            </p:cNvSpPr>
            <p:nvPr/>
          </p:nvSpPr>
          <p:spPr bwMode="auto">
            <a:xfrm>
              <a:off x="256" y="3272"/>
              <a:ext cx="656" cy="296"/>
            </a:xfrm>
            <a:prstGeom prst="rect">
              <a:avLst/>
            </a:prstGeom>
            <a:solidFill>
              <a:srgbClr val="FFFC04"/>
            </a:solidFill>
            <a:ln w="12700">
              <a:solidFill>
                <a:srgbClr val="000000"/>
              </a:solidFill>
              <a:miter lim="800000"/>
              <a:headEnd/>
              <a:tailEnd/>
            </a:ln>
            <a:effectLst/>
          </p:spPr>
          <p:txBody>
            <a:bodyPr>
              <a:spAutoFit/>
            </a:bodyPr>
            <a:lstStyle/>
            <a:p>
              <a:pPr algn="ctr" eaLnBrk="0" hangingPunct="0">
                <a:spcBef>
                  <a:spcPct val="50000"/>
                </a:spcBef>
              </a:pPr>
              <a:r>
                <a:rPr lang="en-US" sz="1200" b="0" dirty="0">
                  <a:ln>
                    <a:solidFill>
                      <a:srgbClr val="000000"/>
                    </a:solidFill>
                  </a:ln>
                  <a:solidFill>
                    <a:srgbClr val="000000"/>
                  </a:solidFill>
                  <a:latin typeface="Arial" pitchFamily="34" charset="0"/>
                  <a:cs typeface="Arial" pitchFamily="34" charset="0"/>
                </a:rPr>
                <a:t>Control strategy</a:t>
              </a:r>
            </a:p>
          </p:txBody>
        </p:sp>
        <p:sp>
          <p:nvSpPr>
            <p:cNvPr id="294928" name="Line 16"/>
            <p:cNvSpPr>
              <a:spLocks noChangeShapeType="1"/>
            </p:cNvSpPr>
            <p:nvPr/>
          </p:nvSpPr>
          <p:spPr bwMode="auto">
            <a:xfrm>
              <a:off x="593" y="3120"/>
              <a:ext cx="0" cy="160"/>
            </a:xfrm>
            <a:prstGeom prst="line">
              <a:avLst/>
            </a:prstGeom>
            <a:noFill/>
            <a:ln w="9525">
              <a:solidFill>
                <a:srgbClr val="000000"/>
              </a:solidFill>
              <a:round/>
              <a:headEnd type="triangle" w="med" len="med"/>
              <a:tailEnd type="triangle" w="med" len="med"/>
            </a:ln>
            <a:effectLst/>
          </p:spPr>
          <p:txBody>
            <a:bodyPr/>
            <a:lstStyle/>
            <a:p>
              <a:endParaRPr lang="en-US" b="0" dirty="0">
                <a:ln>
                  <a:solidFill>
                    <a:srgbClr val="000000"/>
                  </a:solidFill>
                </a:ln>
                <a:solidFill>
                  <a:srgbClr val="000000"/>
                </a:solidFill>
                <a:latin typeface="Arial" pitchFamily="34" charset="0"/>
                <a:cs typeface="Arial" pitchFamily="34" charset="0"/>
              </a:endParaRPr>
            </a:p>
          </p:txBody>
        </p:sp>
      </p:grpSp>
      <p:grpSp>
        <p:nvGrpSpPr>
          <p:cNvPr id="5" name="Group 17"/>
          <p:cNvGrpSpPr>
            <a:grpSpLocks/>
          </p:cNvGrpSpPr>
          <p:nvPr/>
        </p:nvGrpSpPr>
        <p:grpSpPr bwMode="auto">
          <a:xfrm>
            <a:off x="136084" y="5286663"/>
            <a:ext cx="1084263" cy="755651"/>
            <a:chOff x="269" y="3263"/>
            <a:chExt cx="683" cy="476"/>
          </a:xfrm>
        </p:grpSpPr>
        <p:sp>
          <p:nvSpPr>
            <p:cNvPr id="294930" name="Text Box 18"/>
            <p:cNvSpPr txBox="1">
              <a:spLocks noChangeArrowheads="1"/>
            </p:cNvSpPr>
            <p:nvPr/>
          </p:nvSpPr>
          <p:spPr bwMode="auto">
            <a:xfrm>
              <a:off x="269" y="3448"/>
              <a:ext cx="683" cy="291"/>
            </a:xfrm>
            <a:prstGeom prst="rect">
              <a:avLst/>
            </a:prstGeom>
            <a:solidFill>
              <a:srgbClr val="FFFC04"/>
            </a:solidFill>
            <a:ln w="12700">
              <a:solidFill>
                <a:srgbClr val="000000"/>
              </a:solidFill>
              <a:miter lim="800000"/>
              <a:headEnd/>
              <a:tailEnd/>
            </a:ln>
            <a:effectLst/>
          </p:spPr>
          <p:txBody>
            <a:bodyPr wrap="square">
              <a:spAutoFit/>
            </a:bodyPr>
            <a:lstStyle/>
            <a:p>
              <a:pPr algn="ctr" eaLnBrk="0" hangingPunct="0">
                <a:spcBef>
                  <a:spcPct val="50000"/>
                </a:spcBef>
              </a:pPr>
              <a:r>
                <a:rPr lang="en-US" sz="1200" b="0" dirty="0">
                  <a:ln>
                    <a:solidFill>
                      <a:srgbClr val="000000"/>
                    </a:solidFill>
                  </a:ln>
                  <a:solidFill>
                    <a:srgbClr val="000000"/>
                  </a:solidFill>
                  <a:latin typeface="Arial" pitchFamily="34" charset="0"/>
                  <a:cs typeface="Arial" pitchFamily="34" charset="0"/>
                </a:rPr>
                <a:t>Continual</a:t>
              </a:r>
              <a:br>
                <a:rPr lang="en-US" sz="1200" b="0" dirty="0">
                  <a:ln>
                    <a:solidFill>
                      <a:srgbClr val="000000"/>
                    </a:solidFill>
                  </a:ln>
                  <a:solidFill>
                    <a:srgbClr val="000000"/>
                  </a:solidFill>
                  <a:latin typeface="Arial" pitchFamily="34" charset="0"/>
                  <a:cs typeface="Arial" pitchFamily="34" charset="0"/>
                </a:rPr>
              </a:br>
              <a:r>
                <a:rPr lang="en-US" sz="1200" b="0" dirty="0">
                  <a:ln>
                    <a:solidFill>
                      <a:srgbClr val="000000"/>
                    </a:solidFill>
                  </a:ln>
                  <a:solidFill>
                    <a:srgbClr val="000000"/>
                  </a:solidFill>
                  <a:latin typeface="Arial" pitchFamily="34" charset="0"/>
                  <a:cs typeface="Arial" pitchFamily="34" charset="0"/>
                </a:rPr>
                <a:t>Improvement</a:t>
              </a:r>
            </a:p>
          </p:txBody>
        </p:sp>
        <p:sp>
          <p:nvSpPr>
            <p:cNvPr id="294931" name="Line 19"/>
            <p:cNvSpPr>
              <a:spLocks noChangeShapeType="1"/>
            </p:cNvSpPr>
            <p:nvPr/>
          </p:nvSpPr>
          <p:spPr bwMode="auto">
            <a:xfrm flipH="1">
              <a:off x="611" y="3263"/>
              <a:ext cx="0" cy="184"/>
            </a:xfrm>
            <a:prstGeom prst="line">
              <a:avLst/>
            </a:prstGeom>
            <a:noFill/>
            <a:ln w="9525">
              <a:solidFill>
                <a:srgbClr val="000000"/>
              </a:solidFill>
              <a:round/>
              <a:headEnd/>
              <a:tailEnd type="triangle" w="med" len="med"/>
            </a:ln>
            <a:effectLst/>
          </p:spPr>
          <p:txBody>
            <a:bodyPr/>
            <a:lstStyle/>
            <a:p>
              <a:endParaRPr lang="en-US" b="0" dirty="0">
                <a:ln>
                  <a:solidFill>
                    <a:srgbClr val="000000"/>
                  </a:solidFill>
                </a:ln>
                <a:solidFill>
                  <a:srgbClr val="000000"/>
                </a:solidFill>
                <a:latin typeface="Arial" pitchFamily="34" charset="0"/>
                <a:cs typeface="Arial" pitchFamily="34" charset="0"/>
              </a:endParaRPr>
            </a:p>
          </p:txBody>
        </p:sp>
      </p:grpSp>
      <p:sp>
        <p:nvSpPr>
          <p:cNvPr id="20" name="TextBox 19"/>
          <p:cNvSpPr txBox="1"/>
          <p:nvPr/>
        </p:nvSpPr>
        <p:spPr>
          <a:xfrm>
            <a:off x="713509" y="1143000"/>
            <a:ext cx="7744691" cy="707886"/>
          </a:xfrm>
          <a:prstGeom prst="rect">
            <a:avLst/>
          </a:prstGeom>
          <a:noFill/>
        </p:spPr>
        <p:txBody>
          <a:bodyPr wrap="square" rtlCol="0">
            <a:spAutoFit/>
          </a:bodyPr>
          <a:lstStyle/>
          <a:p>
            <a:r>
              <a:rPr lang="en-US" sz="2000" i="1" dirty="0" smtClean="0">
                <a:solidFill>
                  <a:srgbClr val="000000"/>
                </a:solidFill>
                <a:latin typeface="Arial" pitchFamily="34" charset="0"/>
                <a:cs typeface="Arial" pitchFamily="34" charset="0"/>
              </a:rPr>
              <a:t>“Quality cannot be tested into products, i.e., </a:t>
            </a:r>
            <a:r>
              <a:rPr lang="en-US" sz="2000" i="1" u="sng" dirty="0" smtClean="0">
                <a:solidFill>
                  <a:srgbClr val="000000"/>
                </a:solidFill>
                <a:latin typeface="Arial" pitchFamily="34" charset="0"/>
                <a:cs typeface="Arial" pitchFamily="34" charset="0"/>
              </a:rPr>
              <a:t>quality</a:t>
            </a:r>
            <a:r>
              <a:rPr lang="en-US" sz="2000" i="1" dirty="0" smtClean="0">
                <a:solidFill>
                  <a:srgbClr val="000000"/>
                </a:solidFill>
                <a:latin typeface="Arial" pitchFamily="34" charset="0"/>
                <a:cs typeface="Arial" pitchFamily="34" charset="0"/>
              </a:rPr>
              <a:t> should be built in </a:t>
            </a:r>
            <a:r>
              <a:rPr lang="en-US" sz="2000" i="1" u="sng" dirty="0" smtClean="0">
                <a:solidFill>
                  <a:srgbClr val="000000"/>
                </a:solidFill>
                <a:latin typeface="Arial" pitchFamily="34" charset="0"/>
                <a:cs typeface="Arial" pitchFamily="34" charset="0"/>
              </a:rPr>
              <a:t>by design</a:t>
            </a:r>
            <a:r>
              <a:rPr lang="en-US" sz="2000" i="1" dirty="0" smtClean="0">
                <a:solidFill>
                  <a:srgbClr val="000000"/>
                </a:solidFill>
                <a:latin typeface="Arial" pitchFamily="34" charset="0"/>
                <a:cs typeface="Arial" pitchFamily="34" charset="0"/>
              </a:rPr>
              <a:t>” </a:t>
            </a:r>
            <a:r>
              <a:rPr lang="en-US" sz="2000" b="0" i="1" dirty="0" smtClean="0">
                <a:solidFill>
                  <a:srgbClr val="000000"/>
                </a:solidFill>
                <a:latin typeface="Arial" pitchFamily="34" charset="0"/>
                <a:cs typeface="Arial" pitchFamily="34" charset="0"/>
              </a:rPr>
              <a:t>– ICH Q8(R2)</a:t>
            </a:r>
            <a:endParaRPr lang="en-US" sz="2000" b="0" dirty="0">
              <a:solidFill>
                <a:srgbClr val="000000"/>
              </a:solidFill>
              <a:latin typeface="Arial" pitchFamily="34" charset="0"/>
              <a:cs typeface="Arial" pitchFamily="34" charset="0"/>
            </a:endParaRPr>
          </a:p>
        </p:txBody>
      </p:sp>
      <p:grpSp>
        <p:nvGrpSpPr>
          <p:cNvPr id="6" name="Group 22"/>
          <p:cNvGrpSpPr/>
          <p:nvPr/>
        </p:nvGrpSpPr>
        <p:grpSpPr>
          <a:xfrm>
            <a:off x="143155" y="3778828"/>
            <a:ext cx="1041400" cy="822032"/>
            <a:chOff x="406400" y="4009028"/>
            <a:chExt cx="1041400" cy="822032"/>
          </a:xfrm>
        </p:grpSpPr>
        <p:sp>
          <p:nvSpPr>
            <p:cNvPr id="294924" name="Text Box 12"/>
            <p:cNvSpPr txBox="1">
              <a:spLocks noChangeArrowheads="1"/>
            </p:cNvSpPr>
            <p:nvPr/>
          </p:nvSpPr>
          <p:spPr bwMode="auto">
            <a:xfrm>
              <a:off x="406400" y="4361160"/>
              <a:ext cx="1041400" cy="469900"/>
            </a:xfrm>
            <a:prstGeom prst="rect">
              <a:avLst/>
            </a:prstGeom>
            <a:solidFill>
              <a:srgbClr val="FFFC04"/>
            </a:solidFill>
            <a:ln w="12700">
              <a:solidFill>
                <a:srgbClr val="000000"/>
              </a:solidFill>
              <a:miter lim="800000"/>
              <a:headEnd/>
              <a:tailEnd/>
            </a:ln>
            <a:effectLst/>
          </p:spPr>
          <p:txBody>
            <a:bodyPr>
              <a:spAutoFit/>
            </a:bodyPr>
            <a:lstStyle/>
            <a:p>
              <a:pPr algn="ctr" eaLnBrk="0" hangingPunct="0">
                <a:spcBef>
                  <a:spcPct val="50000"/>
                </a:spcBef>
              </a:pPr>
              <a:r>
                <a:rPr lang="en-US" sz="1200" b="0" dirty="0">
                  <a:ln>
                    <a:solidFill>
                      <a:srgbClr val="000000"/>
                    </a:solidFill>
                  </a:ln>
                  <a:solidFill>
                    <a:srgbClr val="000000"/>
                  </a:solidFill>
                  <a:latin typeface="Arial" pitchFamily="34" charset="0"/>
                  <a:cs typeface="Arial" pitchFamily="34" charset="0"/>
                </a:rPr>
                <a:t>Design space</a:t>
              </a:r>
            </a:p>
          </p:txBody>
        </p:sp>
        <p:sp>
          <p:nvSpPr>
            <p:cNvPr id="21" name="Line 10"/>
            <p:cNvSpPr>
              <a:spLocks noChangeShapeType="1"/>
            </p:cNvSpPr>
            <p:nvPr/>
          </p:nvSpPr>
          <p:spPr bwMode="auto">
            <a:xfrm>
              <a:off x="939798" y="4009028"/>
              <a:ext cx="0" cy="342900"/>
            </a:xfrm>
            <a:prstGeom prst="line">
              <a:avLst/>
            </a:prstGeom>
            <a:noFill/>
            <a:ln w="9525">
              <a:solidFill>
                <a:srgbClr val="000000"/>
              </a:solidFill>
              <a:round/>
              <a:headEnd type="triangle" w="med" len="med"/>
              <a:tailEnd type="triangle" w="med" len="med"/>
            </a:ln>
            <a:effectLst/>
          </p:spPr>
          <p:txBody>
            <a:bodyPr/>
            <a:lstStyle/>
            <a:p>
              <a:endParaRPr lang="en-US" b="0" dirty="0">
                <a:ln>
                  <a:solidFill>
                    <a:srgbClr val="000000"/>
                  </a:solidFill>
                </a:ln>
                <a:solidFill>
                  <a:srgbClr val="000000"/>
                </a:solidFill>
                <a:latin typeface="Arial" pitchFamily="34" charset="0"/>
                <a:cs typeface="Arial" pitchFamily="34" charset="0"/>
              </a:endParaRPr>
            </a:p>
          </p:txBody>
        </p:sp>
      </p:grpSp>
      <p:sp>
        <p:nvSpPr>
          <p:cNvPr id="22" name="Slide Number Placeholder 21"/>
          <p:cNvSpPr>
            <a:spLocks noGrp="1"/>
          </p:cNvSpPr>
          <p:nvPr>
            <p:ph type="sldNum" sz="quarter" idx="4"/>
          </p:nvPr>
        </p:nvSpPr>
        <p:spPr>
          <a:xfrm>
            <a:off x="6934200" y="6287389"/>
            <a:ext cx="2133600" cy="365125"/>
          </a:xfrm>
        </p:spPr>
        <p:txBody>
          <a:bodyPr/>
          <a:lstStyle/>
          <a:p>
            <a:fld id="{3C0F580F-0886-4BEC-82E3-E9319B71EE89}" type="slidenum">
              <a:rPr lang="en-US" smtClean="0"/>
              <a:pPr/>
              <a:t>6</a:t>
            </a:fld>
            <a:endParaRPr lang="en-US" dirty="0"/>
          </a:p>
        </p:txBody>
      </p:sp>
      <p:sp>
        <p:nvSpPr>
          <p:cNvPr id="23" name="TextBox 22"/>
          <p:cNvSpPr txBox="1"/>
          <p:nvPr/>
        </p:nvSpPr>
        <p:spPr>
          <a:xfrm>
            <a:off x="6781800" y="6477000"/>
            <a:ext cx="2286000" cy="369332"/>
          </a:xfrm>
          <a:prstGeom prst="rect">
            <a:avLst/>
          </a:prstGeom>
          <a:noFill/>
        </p:spPr>
        <p:txBody>
          <a:bodyPr wrap="square" rtlCol="0">
            <a:spAutoFit/>
          </a:bodyPr>
          <a:lstStyle/>
          <a:p>
            <a:r>
              <a:rPr lang="en-US" dirty="0" smtClean="0"/>
              <a:t>*ICH Q8(R2)</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94916"/>
                                        </p:tgtEl>
                                        <p:attrNameLst>
                                          <p:attrName>style.visibility</p:attrName>
                                        </p:attrNameLst>
                                      </p:cBhvr>
                                      <p:to>
                                        <p:strVal val="visible"/>
                                      </p:to>
                                    </p:set>
                                    <p:animEffect transition="in" filter="box(in)">
                                      <p:cBhvr>
                                        <p:cTn id="7" dur="500"/>
                                        <p:tgtEl>
                                          <p:spTgt spid="294916"/>
                                        </p:tgtEl>
                                      </p:cBhvr>
                                    </p:animEffect>
                                  </p:childTnLst>
                                </p:cTn>
                              </p:par>
                              <p:par>
                                <p:cTn id="8" presetID="22" presetClass="entr" presetSubtype="8" fill="hold" nodeType="withEffect">
                                  <p:stCondLst>
                                    <p:cond delay="0"/>
                                  </p:stCondLst>
                                  <p:childTnLst>
                                    <p:set>
                                      <p:cBhvr>
                                        <p:cTn id="9" dur="1" fill="hold">
                                          <p:stCondLst>
                                            <p:cond delay="0"/>
                                          </p:stCondLst>
                                        </p:cTn>
                                        <p:tgtEl>
                                          <p:spTgt spid="294915">
                                            <p:txEl>
                                              <p:pRg st="0" end="0"/>
                                            </p:txEl>
                                          </p:spTgt>
                                        </p:tgtEl>
                                        <p:attrNameLst>
                                          <p:attrName>style.visibility</p:attrName>
                                        </p:attrNameLst>
                                      </p:cBhvr>
                                      <p:to>
                                        <p:strVal val="visible"/>
                                      </p:to>
                                    </p:set>
                                    <p:animEffect transition="in" filter="wipe(left)">
                                      <p:cBhvr>
                                        <p:cTn id="10" dur="500"/>
                                        <p:tgtEl>
                                          <p:spTgt spid="294915">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ox(in)">
                                      <p:cBhvr>
                                        <p:cTn id="15" dur="500"/>
                                        <p:tgtEl>
                                          <p:spTgt spid="2"/>
                                        </p:tgtEl>
                                      </p:cBhvr>
                                    </p:animEffect>
                                  </p:childTnLst>
                                </p:cTn>
                              </p:par>
                              <p:par>
                                <p:cTn id="16" presetID="22" presetClass="entr" presetSubtype="8" fill="hold" nodeType="withEffect">
                                  <p:stCondLst>
                                    <p:cond delay="0"/>
                                  </p:stCondLst>
                                  <p:childTnLst>
                                    <p:set>
                                      <p:cBhvr>
                                        <p:cTn id="17" dur="1" fill="hold">
                                          <p:stCondLst>
                                            <p:cond delay="0"/>
                                          </p:stCondLst>
                                        </p:cTn>
                                        <p:tgtEl>
                                          <p:spTgt spid="294915">
                                            <p:txEl>
                                              <p:pRg st="1" end="1"/>
                                            </p:txEl>
                                          </p:spTgt>
                                        </p:tgtEl>
                                        <p:attrNameLst>
                                          <p:attrName>style.visibility</p:attrName>
                                        </p:attrNameLst>
                                      </p:cBhvr>
                                      <p:to>
                                        <p:strVal val="visible"/>
                                      </p:to>
                                    </p:set>
                                    <p:animEffect transition="in" filter="wipe(left)">
                                      <p:cBhvr>
                                        <p:cTn id="18" dur="500"/>
                                        <p:tgtEl>
                                          <p:spTgt spid="294915">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box(in)">
                                      <p:cBhvr>
                                        <p:cTn id="23" dur="500"/>
                                        <p:tgtEl>
                                          <p:spTgt spid="3"/>
                                        </p:tgtEl>
                                      </p:cBhvr>
                                    </p:animEffect>
                                  </p:childTnLst>
                                </p:cTn>
                              </p:par>
                              <p:par>
                                <p:cTn id="24" presetID="22" presetClass="entr" presetSubtype="8" fill="hold" nodeType="withEffect">
                                  <p:stCondLst>
                                    <p:cond delay="0"/>
                                  </p:stCondLst>
                                  <p:childTnLst>
                                    <p:set>
                                      <p:cBhvr>
                                        <p:cTn id="25" dur="1" fill="hold">
                                          <p:stCondLst>
                                            <p:cond delay="0"/>
                                          </p:stCondLst>
                                        </p:cTn>
                                        <p:tgtEl>
                                          <p:spTgt spid="294915">
                                            <p:txEl>
                                              <p:pRg st="2" end="2"/>
                                            </p:txEl>
                                          </p:spTgt>
                                        </p:tgtEl>
                                        <p:attrNameLst>
                                          <p:attrName>style.visibility</p:attrName>
                                        </p:attrNameLst>
                                      </p:cBhvr>
                                      <p:to>
                                        <p:strVal val="visible"/>
                                      </p:to>
                                    </p:set>
                                    <p:animEffect transition="in" filter="wipe(left)">
                                      <p:cBhvr>
                                        <p:cTn id="26" dur="500"/>
                                        <p:tgtEl>
                                          <p:spTgt spid="294915">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box(in)">
                                      <p:cBhvr>
                                        <p:cTn id="31" dur="500"/>
                                        <p:tgtEl>
                                          <p:spTgt spid="6"/>
                                        </p:tgtEl>
                                      </p:cBhvr>
                                    </p:animEffect>
                                  </p:childTnLst>
                                </p:cTn>
                              </p:par>
                              <p:par>
                                <p:cTn id="32" presetID="22" presetClass="entr" presetSubtype="8" fill="hold" nodeType="withEffect">
                                  <p:stCondLst>
                                    <p:cond delay="0"/>
                                  </p:stCondLst>
                                  <p:childTnLst>
                                    <p:set>
                                      <p:cBhvr>
                                        <p:cTn id="33" dur="1" fill="hold">
                                          <p:stCondLst>
                                            <p:cond delay="0"/>
                                          </p:stCondLst>
                                        </p:cTn>
                                        <p:tgtEl>
                                          <p:spTgt spid="294915">
                                            <p:txEl>
                                              <p:pRg st="3" end="3"/>
                                            </p:txEl>
                                          </p:spTgt>
                                        </p:tgtEl>
                                        <p:attrNameLst>
                                          <p:attrName>style.visibility</p:attrName>
                                        </p:attrNameLst>
                                      </p:cBhvr>
                                      <p:to>
                                        <p:strVal val="visible"/>
                                      </p:to>
                                    </p:set>
                                    <p:animEffect transition="in" filter="wipe(left)">
                                      <p:cBhvr>
                                        <p:cTn id="34" dur="500"/>
                                        <p:tgtEl>
                                          <p:spTgt spid="294915">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nodeType="click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box(in)">
                                      <p:cBhvr>
                                        <p:cTn id="39" dur="500"/>
                                        <p:tgtEl>
                                          <p:spTgt spid="4"/>
                                        </p:tgtEl>
                                      </p:cBhvr>
                                    </p:animEffect>
                                  </p:childTnLst>
                                </p:cTn>
                              </p:par>
                              <p:par>
                                <p:cTn id="40" presetID="22" presetClass="entr" presetSubtype="8" fill="hold" nodeType="withEffect">
                                  <p:stCondLst>
                                    <p:cond delay="0"/>
                                  </p:stCondLst>
                                  <p:childTnLst>
                                    <p:set>
                                      <p:cBhvr>
                                        <p:cTn id="41" dur="1" fill="hold">
                                          <p:stCondLst>
                                            <p:cond delay="0"/>
                                          </p:stCondLst>
                                        </p:cTn>
                                        <p:tgtEl>
                                          <p:spTgt spid="294915">
                                            <p:txEl>
                                              <p:pRg st="4" end="4"/>
                                            </p:txEl>
                                          </p:spTgt>
                                        </p:tgtEl>
                                        <p:attrNameLst>
                                          <p:attrName>style.visibility</p:attrName>
                                        </p:attrNameLst>
                                      </p:cBhvr>
                                      <p:to>
                                        <p:strVal val="visible"/>
                                      </p:to>
                                    </p:set>
                                    <p:animEffect transition="in" filter="wipe(left)">
                                      <p:cBhvr>
                                        <p:cTn id="42" dur="500"/>
                                        <p:tgtEl>
                                          <p:spTgt spid="294915">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box(in)">
                                      <p:cBhvr>
                                        <p:cTn id="47" dur="500"/>
                                        <p:tgtEl>
                                          <p:spTgt spid="5"/>
                                        </p:tgtEl>
                                      </p:cBhvr>
                                    </p:animEffect>
                                  </p:childTnLst>
                                </p:cTn>
                              </p:par>
                              <p:par>
                                <p:cTn id="48" presetID="22" presetClass="entr" presetSubtype="8" fill="hold" nodeType="withEffect">
                                  <p:stCondLst>
                                    <p:cond delay="0"/>
                                  </p:stCondLst>
                                  <p:childTnLst>
                                    <p:set>
                                      <p:cBhvr>
                                        <p:cTn id="49" dur="1" fill="hold">
                                          <p:stCondLst>
                                            <p:cond delay="0"/>
                                          </p:stCondLst>
                                        </p:cTn>
                                        <p:tgtEl>
                                          <p:spTgt spid="294915">
                                            <p:txEl>
                                              <p:pRg st="5" end="5"/>
                                            </p:txEl>
                                          </p:spTgt>
                                        </p:tgtEl>
                                        <p:attrNameLst>
                                          <p:attrName>style.visibility</p:attrName>
                                        </p:attrNameLst>
                                      </p:cBhvr>
                                      <p:to>
                                        <p:strVal val="visible"/>
                                      </p:to>
                                    </p:set>
                                    <p:animEffect transition="in" filter="wipe(left)">
                                      <p:cBhvr>
                                        <p:cTn id="50" dur="500"/>
                                        <p:tgtEl>
                                          <p:spTgt spid="29491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49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endParaRPr lang="en-US" dirty="0" smtClean="0"/>
          </a:p>
        </p:txBody>
      </p:sp>
      <p:sp>
        <p:nvSpPr>
          <p:cNvPr id="11267" name="Content Placeholder 2"/>
          <p:cNvSpPr>
            <a:spLocks noGrp="1"/>
          </p:cNvSpPr>
          <p:nvPr>
            <p:ph idx="1"/>
          </p:nvPr>
        </p:nvSpPr>
        <p:spPr>
          <a:xfrm>
            <a:off x="376238" y="2916238"/>
            <a:ext cx="8391525" cy="1655762"/>
          </a:xfrm>
        </p:spPr>
        <p:txBody>
          <a:bodyPr/>
          <a:lstStyle/>
          <a:p>
            <a:pPr algn="ctr">
              <a:buFont typeface="Wingdings" pitchFamily="2" charset="2"/>
              <a:buNone/>
            </a:pPr>
            <a:r>
              <a:rPr lang="en-US" sz="4000" dirty="0" smtClean="0"/>
              <a:t>FDA’s Perspective</a:t>
            </a:r>
          </a:p>
        </p:txBody>
      </p:sp>
      <p:sp>
        <p:nvSpPr>
          <p:cNvPr id="4" name="Slide Number Placeholder 3"/>
          <p:cNvSpPr>
            <a:spLocks noGrp="1"/>
          </p:cNvSpPr>
          <p:nvPr>
            <p:ph type="sldNum" sz="quarter" idx="4"/>
          </p:nvPr>
        </p:nvSpPr>
        <p:spPr/>
        <p:txBody>
          <a:bodyPr/>
          <a:lstStyle/>
          <a:p>
            <a:fld id="{3C0F580F-0886-4BEC-82E3-E9319B71EE89}"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00025" y="152400"/>
            <a:ext cx="8029575" cy="881063"/>
          </a:xfrm>
        </p:spPr>
        <p:txBody>
          <a:bodyPr/>
          <a:lstStyle/>
          <a:p>
            <a:pPr>
              <a:lnSpc>
                <a:spcPct val="90000"/>
              </a:lnSpc>
            </a:pPr>
            <a:r>
              <a:rPr lang="en-US" sz="3200" dirty="0" smtClean="0"/>
              <a:t>FDA ONDQA* </a:t>
            </a:r>
            <a:r>
              <a:rPr lang="en-US" sz="3200" dirty="0" smtClean="0"/>
              <a:t>Recent </a:t>
            </a:r>
            <a:r>
              <a:rPr lang="en-US" sz="3200" dirty="0" smtClean="0"/>
              <a:t>QbD</a:t>
            </a:r>
            <a:br>
              <a:rPr lang="en-US" sz="3200" dirty="0" smtClean="0"/>
            </a:br>
            <a:r>
              <a:rPr lang="en-US" sz="3200" dirty="0" smtClean="0"/>
              <a:t>Experience</a:t>
            </a:r>
            <a:endParaRPr lang="en-US" sz="3200" dirty="0" smtClean="0"/>
          </a:p>
        </p:txBody>
      </p:sp>
      <p:sp>
        <p:nvSpPr>
          <p:cNvPr id="3" name="Content Placeholder 2"/>
          <p:cNvSpPr>
            <a:spLocks noGrp="1"/>
          </p:cNvSpPr>
          <p:nvPr>
            <p:ph idx="1"/>
          </p:nvPr>
        </p:nvSpPr>
        <p:spPr>
          <a:xfrm>
            <a:off x="152400" y="1436688"/>
            <a:ext cx="8762999" cy="4735512"/>
          </a:xfrm>
        </p:spPr>
        <p:txBody>
          <a:bodyPr>
            <a:normAutofit/>
          </a:bodyPr>
          <a:lstStyle/>
          <a:p>
            <a:pPr marL="342900" lvl="1" indent="-342900">
              <a:lnSpc>
                <a:spcPct val="95000"/>
              </a:lnSpc>
              <a:buClr>
                <a:srgbClr val="FF0000"/>
              </a:buClr>
              <a:defRPr/>
            </a:pPr>
            <a:r>
              <a:rPr lang="en-US" sz="2800" dirty="0" smtClean="0"/>
              <a:t>The number of QbD-containing submissions has been </a:t>
            </a:r>
            <a:r>
              <a:rPr lang="en-US" sz="2800" dirty="0" smtClean="0"/>
              <a:t>increasing </a:t>
            </a:r>
            <a:r>
              <a:rPr lang="en-US" sz="2800" u="sng" dirty="0" smtClean="0"/>
              <a:t>outside the 2005-08 Pilot Program</a:t>
            </a:r>
          </a:p>
          <a:p>
            <a:pPr lvl="1">
              <a:lnSpc>
                <a:spcPct val="95000"/>
              </a:lnSpc>
              <a:defRPr/>
            </a:pPr>
            <a:r>
              <a:rPr lang="en-US" dirty="0" smtClean="0"/>
              <a:t>More than 30 original or supplemental NDAs received </a:t>
            </a:r>
          </a:p>
          <a:p>
            <a:pPr lvl="1">
              <a:lnSpc>
                <a:spcPct val="95000"/>
              </a:lnSpc>
              <a:defRPr/>
            </a:pPr>
            <a:r>
              <a:rPr lang="en-US" dirty="0" smtClean="0"/>
              <a:t>12 original and 6 supplemental NDAs received in 2008 and 2009</a:t>
            </a:r>
          </a:p>
          <a:p>
            <a:pPr lvl="1">
              <a:lnSpc>
                <a:spcPct val="95000"/>
              </a:lnSpc>
              <a:defRPr/>
            </a:pPr>
            <a:r>
              <a:rPr lang="en-US" dirty="0" smtClean="0"/>
              <a:t>11 original NDAs received in FY 2010 (from Oct 2009 thru Jun 2010)</a:t>
            </a:r>
          </a:p>
          <a:p>
            <a:pPr lvl="1">
              <a:lnSpc>
                <a:spcPct val="95000"/>
              </a:lnSpc>
              <a:defRPr/>
            </a:pPr>
            <a:r>
              <a:rPr lang="en-US" dirty="0" smtClean="0"/>
              <a:t>9 of the above 11 were for new molecular entity (NME)</a:t>
            </a:r>
          </a:p>
          <a:p>
            <a:pPr lvl="1">
              <a:lnSpc>
                <a:spcPct val="95000"/>
              </a:lnSpc>
              <a:defRPr/>
            </a:pPr>
            <a:r>
              <a:rPr lang="en-US" dirty="0" smtClean="0"/>
              <a:t>36% of NDAs for NME (i.e., 9 out of 25) in FY 2010 included QbD elements</a:t>
            </a:r>
          </a:p>
          <a:p>
            <a:pPr>
              <a:lnSpc>
                <a:spcPct val="95000"/>
              </a:lnSpc>
              <a:defRPr/>
            </a:pPr>
            <a:r>
              <a:rPr lang="en-US" dirty="0" smtClean="0"/>
              <a:t>24% of </a:t>
            </a:r>
            <a:r>
              <a:rPr lang="en-US" dirty="0" smtClean="0"/>
              <a:t>EOP2** </a:t>
            </a:r>
            <a:r>
              <a:rPr lang="en-US" dirty="0" smtClean="0"/>
              <a:t>or pre-NDA meetings with sponsors in FY 2010 included discussion of QbD information</a:t>
            </a:r>
          </a:p>
        </p:txBody>
      </p:sp>
      <p:sp>
        <p:nvSpPr>
          <p:cNvPr id="12292" name="TextBox 3"/>
          <p:cNvSpPr txBox="1">
            <a:spLocks noChangeArrowheads="1"/>
          </p:cNvSpPr>
          <p:nvPr/>
        </p:nvSpPr>
        <p:spPr bwMode="auto">
          <a:xfrm>
            <a:off x="762000" y="6324600"/>
            <a:ext cx="7223125" cy="535531"/>
          </a:xfrm>
          <a:prstGeom prst="rect">
            <a:avLst/>
          </a:prstGeom>
          <a:noFill/>
          <a:ln w="9525">
            <a:noFill/>
            <a:miter lim="800000"/>
            <a:headEnd/>
            <a:tailEnd/>
          </a:ln>
        </p:spPr>
        <p:txBody>
          <a:bodyPr wrap="square">
            <a:spAutoFit/>
          </a:bodyPr>
          <a:lstStyle/>
          <a:p>
            <a:pPr marL="0" lvl="1">
              <a:lnSpc>
                <a:spcPct val="90000"/>
              </a:lnSpc>
            </a:pPr>
            <a:r>
              <a:rPr lang="en-US" sz="1600" b="0" dirty="0" smtClean="0">
                <a:solidFill>
                  <a:srgbClr val="000000"/>
                </a:solidFill>
                <a:latin typeface="Arial" pitchFamily="34" charset="0"/>
                <a:cs typeface="Arial" pitchFamily="34" charset="0"/>
              </a:rPr>
              <a:t>*ONDQA: Office of New Drug Quality Assessment, CDER</a:t>
            </a:r>
          </a:p>
          <a:p>
            <a:pPr marL="0" lvl="1">
              <a:lnSpc>
                <a:spcPct val="90000"/>
              </a:lnSpc>
            </a:pPr>
            <a:r>
              <a:rPr lang="en-US" sz="1600" dirty="0" smtClean="0">
                <a:solidFill>
                  <a:srgbClr val="000000"/>
                </a:solidFill>
                <a:latin typeface="Arial" pitchFamily="34" charset="0"/>
                <a:cs typeface="Arial" pitchFamily="34" charset="0"/>
              </a:rPr>
              <a:t>**EOP2: End-of-Phase 2</a:t>
            </a:r>
            <a:endParaRPr lang="en-US" sz="1600" b="0" dirty="0">
              <a:solidFill>
                <a:schemeClr val="tx2"/>
              </a:solidFill>
              <a:latin typeface="Arial" pitchFamily="34" charset="0"/>
              <a:cs typeface="Arial" pitchFamily="34" charset="0"/>
            </a:endParaRPr>
          </a:p>
        </p:txBody>
      </p:sp>
      <p:sp>
        <p:nvSpPr>
          <p:cNvPr id="5" name="Slide Number Placeholder 4"/>
          <p:cNvSpPr>
            <a:spLocks noGrp="1"/>
          </p:cNvSpPr>
          <p:nvPr>
            <p:ph type="sldNum" sz="quarter" idx="4"/>
          </p:nvPr>
        </p:nvSpPr>
        <p:spPr/>
        <p:txBody>
          <a:bodyPr/>
          <a:lstStyle/>
          <a:p>
            <a:fld id="{3C0F580F-0886-4BEC-82E3-E9319B71EE89}"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228600" y="0"/>
            <a:ext cx="8151813" cy="1160463"/>
          </a:xfrm>
        </p:spPr>
        <p:txBody>
          <a:bodyPr/>
          <a:lstStyle/>
          <a:p>
            <a:pPr>
              <a:lnSpc>
                <a:spcPct val="90000"/>
              </a:lnSpc>
            </a:pPr>
            <a:r>
              <a:rPr lang="en-US" sz="3200" dirty="0" smtClean="0"/>
              <a:t>ONDQA Overall QbD Experience –</a:t>
            </a:r>
            <a:br>
              <a:rPr lang="en-US" sz="3200" dirty="0" smtClean="0"/>
            </a:br>
            <a:r>
              <a:rPr lang="en-US" sz="3200" dirty="0" smtClean="0"/>
              <a:t>Review Process and Management</a:t>
            </a:r>
          </a:p>
        </p:txBody>
      </p:sp>
      <p:sp>
        <p:nvSpPr>
          <p:cNvPr id="18435" name="Content Placeholder 2"/>
          <p:cNvSpPr>
            <a:spLocks noGrp="1"/>
          </p:cNvSpPr>
          <p:nvPr>
            <p:ph idx="1"/>
          </p:nvPr>
        </p:nvSpPr>
        <p:spPr>
          <a:xfrm>
            <a:off x="609600" y="1143000"/>
            <a:ext cx="7986712" cy="5381625"/>
          </a:xfrm>
        </p:spPr>
        <p:txBody>
          <a:bodyPr>
            <a:normAutofit fontScale="92500"/>
          </a:bodyPr>
          <a:lstStyle/>
          <a:p>
            <a:pPr>
              <a:lnSpc>
                <a:spcPct val="95000"/>
              </a:lnSpc>
              <a:defRPr/>
            </a:pPr>
            <a:r>
              <a:rPr lang="en-US" dirty="0" smtClean="0"/>
              <a:t>How is review process different from that for traditional submissions?</a:t>
            </a:r>
          </a:p>
          <a:p>
            <a:pPr lvl="1">
              <a:lnSpc>
                <a:spcPct val="95000"/>
              </a:lnSpc>
              <a:defRPr/>
            </a:pPr>
            <a:r>
              <a:rPr lang="en-US" dirty="0" smtClean="0"/>
              <a:t>Reviews are done in an integrated team format, which includes CMC reviewers from multiple disciplines, </a:t>
            </a:r>
            <a:r>
              <a:rPr lang="en-US" dirty="0" smtClean="0"/>
              <a:t>API*, </a:t>
            </a:r>
            <a:r>
              <a:rPr lang="en-US" dirty="0" smtClean="0"/>
              <a:t>formulation science, manufacturing science, </a:t>
            </a:r>
            <a:r>
              <a:rPr lang="en-US" dirty="0" smtClean="0"/>
              <a:t>Near IR </a:t>
            </a:r>
            <a:r>
              <a:rPr lang="en-US" dirty="0" smtClean="0"/>
              <a:t>spectroscopy, chemometrics, biopharm </a:t>
            </a:r>
            <a:r>
              <a:rPr lang="en-US" sz="2000" dirty="0" smtClean="0"/>
              <a:t>(vs. traditional submission is typically done by 1 CMC and 1 biopharm reviewer)</a:t>
            </a:r>
            <a:endParaRPr lang="en-US" dirty="0" smtClean="0"/>
          </a:p>
          <a:p>
            <a:pPr lvl="1">
              <a:lnSpc>
                <a:spcPct val="95000"/>
              </a:lnSpc>
              <a:defRPr/>
            </a:pPr>
            <a:r>
              <a:rPr lang="en-US" dirty="0" smtClean="0"/>
              <a:t>ONDQA immediate office provides direct oversight of these applications </a:t>
            </a:r>
            <a:r>
              <a:rPr lang="en-US" sz="2000" dirty="0" smtClean="0"/>
              <a:t>(vs. traditional submissions are managed at division level)</a:t>
            </a:r>
            <a:endParaRPr lang="en-US" dirty="0" smtClean="0"/>
          </a:p>
          <a:p>
            <a:pPr lvl="1">
              <a:lnSpc>
                <a:spcPct val="95000"/>
              </a:lnSpc>
              <a:defRPr/>
            </a:pPr>
            <a:r>
              <a:rPr lang="en-US" dirty="0" smtClean="0"/>
              <a:t>CDER compliance officers and FDA field investigators participate in an integrated review-inspection team </a:t>
            </a:r>
            <a:r>
              <a:rPr lang="en-US" sz="2000" dirty="0" smtClean="0"/>
              <a:t>(vs. no such team for traditional submissions) </a:t>
            </a:r>
          </a:p>
          <a:p>
            <a:pPr lvl="1">
              <a:lnSpc>
                <a:spcPct val="95000"/>
              </a:lnSpc>
              <a:defRPr/>
            </a:pPr>
            <a:r>
              <a:rPr lang="en-US" dirty="0" smtClean="0"/>
              <a:t>Since QbD is optional, ONDQA assures no impact on approvability if submission can otherwise be approved per regulations and traditional guidelines w/o QbD</a:t>
            </a:r>
          </a:p>
        </p:txBody>
      </p:sp>
      <p:sp>
        <p:nvSpPr>
          <p:cNvPr id="4" name="Slide Number Placeholder 3"/>
          <p:cNvSpPr>
            <a:spLocks noGrp="1"/>
          </p:cNvSpPr>
          <p:nvPr>
            <p:ph type="sldNum" sz="quarter" idx="4"/>
          </p:nvPr>
        </p:nvSpPr>
        <p:spPr/>
        <p:txBody>
          <a:bodyPr/>
          <a:lstStyle/>
          <a:p>
            <a:fld id="{3C0F580F-0886-4BEC-82E3-E9319B71EE89}" type="slidenum">
              <a:rPr lang="en-US" smtClean="0"/>
              <a:pPr/>
              <a:t>9</a:t>
            </a:fld>
            <a:endParaRPr lang="en-US" dirty="0"/>
          </a:p>
        </p:txBody>
      </p:sp>
      <p:sp>
        <p:nvSpPr>
          <p:cNvPr id="5" name="TextBox 4"/>
          <p:cNvSpPr txBox="1"/>
          <p:nvPr/>
        </p:nvSpPr>
        <p:spPr>
          <a:xfrm>
            <a:off x="1219200" y="6553200"/>
            <a:ext cx="5410200" cy="338554"/>
          </a:xfrm>
          <a:prstGeom prst="rect">
            <a:avLst/>
          </a:prstGeom>
          <a:noFill/>
        </p:spPr>
        <p:txBody>
          <a:bodyPr wrap="square" rtlCol="0">
            <a:spAutoFit/>
          </a:bodyPr>
          <a:lstStyle/>
          <a:p>
            <a:r>
              <a:rPr lang="en-US" sz="1600" dirty="0" smtClean="0">
                <a:latin typeface="Arial" pitchFamily="34" charset="0"/>
                <a:cs typeface="Arial" pitchFamily="34" charset="0"/>
              </a:rPr>
              <a:t>*API: Active pharmaceutical ingredient</a:t>
            </a:r>
            <a:endParaRPr lang="en-US" sz="16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1085</TotalTime>
  <Words>2679</Words>
  <Application>Microsoft Office PowerPoint</Application>
  <PresentationFormat>On-screen Show (4:3)</PresentationFormat>
  <Paragraphs>333</Paragraphs>
  <Slides>30</Slides>
  <Notes>16</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Major Regulators’ Perspectives on Quality-by-Design (QbD) Implementation</vt:lpstr>
      <vt:lpstr>Disclosures</vt:lpstr>
      <vt:lpstr>Outline</vt:lpstr>
      <vt:lpstr>Background behind ICH Q8(R2)</vt:lpstr>
      <vt:lpstr>Minimal Approach to Drug Development and Information to be Submitted in P.2*</vt:lpstr>
      <vt:lpstr>Slide 6</vt:lpstr>
      <vt:lpstr>Slide 7</vt:lpstr>
      <vt:lpstr>FDA ONDQA* Recent QbD Experience</vt:lpstr>
      <vt:lpstr>ONDQA Overall QbD Experience – Review Process and Management</vt:lpstr>
      <vt:lpstr>Slide 10</vt:lpstr>
      <vt:lpstr>Slide 11</vt:lpstr>
      <vt:lpstr>Review of QbD submissions</vt:lpstr>
      <vt:lpstr>Lessons Learned</vt:lpstr>
      <vt:lpstr>Slide 14</vt:lpstr>
      <vt:lpstr>QbD Submissions, Review Process, and Management</vt:lpstr>
      <vt:lpstr>Slide 16</vt:lpstr>
      <vt:lpstr>Review of QbD Submissions</vt:lpstr>
      <vt:lpstr>Review of QbD Submissions and Lessons Learned</vt:lpstr>
      <vt:lpstr>Slide 19</vt:lpstr>
      <vt:lpstr>QbD Submissions, Review Process, and Management</vt:lpstr>
      <vt:lpstr>QbD Submissions, Review Process. and Management (cont)</vt:lpstr>
      <vt:lpstr>Review of QbD Submissions and Lessons Learned</vt:lpstr>
      <vt:lpstr>Slide 23</vt:lpstr>
      <vt:lpstr>QbD Submissions, Review Process, and Management</vt:lpstr>
      <vt:lpstr>QbD Submissions, Review Process, and Management (cont)</vt:lpstr>
      <vt:lpstr>Lessons Learned</vt:lpstr>
      <vt:lpstr>Suggestions for Implementing QbD in China</vt:lpstr>
      <vt:lpstr>Suggestions for Implementing QbD in China (cont)</vt:lpstr>
      <vt:lpstr>Closing Remarks</vt:lpstr>
      <vt:lpstr>Acknowledgement</vt:lpstr>
    </vt:vector>
  </TitlesOfParts>
  <Company>Drug Information Association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Major Regulators' Perspectives on QbD Implementation</dc:title>
  <dc:creator>Chi-wan Chen</dc:creator>
  <cp:lastModifiedBy>CHENC20</cp:lastModifiedBy>
  <cp:revision>109</cp:revision>
  <dcterms:created xsi:type="dcterms:W3CDTF">2009-10-12T13:26:03Z</dcterms:created>
  <dcterms:modified xsi:type="dcterms:W3CDTF">2011-05-11T02:27:31Z</dcterms:modified>
</cp:coreProperties>
</file>