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3"/>
  </p:notesMasterIdLst>
  <p:sldIdLst>
    <p:sldId id="312" r:id="rId2"/>
    <p:sldId id="357" r:id="rId3"/>
    <p:sldId id="358" r:id="rId4"/>
    <p:sldId id="359" r:id="rId5"/>
    <p:sldId id="295" r:id="rId6"/>
    <p:sldId id="360" r:id="rId7"/>
    <p:sldId id="361" r:id="rId8"/>
    <p:sldId id="313" r:id="rId9"/>
    <p:sldId id="314" r:id="rId10"/>
    <p:sldId id="315" r:id="rId11"/>
    <p:sldId id="316" r:id="rId12"/>
    <p:sldId id="317" r:id="rId13"/>
    <p:sldId id="318" r:id="rId14"/>
    <p:sldId id="319" r:id="rId15"/>
    <p:sldId id="362" r:id="rId16"/>
    <p:sldId id="322" r:id="rId17"/>
    <p:sldId id="302" r:id="rId18"/>
    <p:sldId id="327" r:id="rId19"/>
    <p:sldId id="345" r:id="rId20"/>
    <p:sldId id="346" r:id="rId21"/>
    <p:sldId id="347" r:id="rId22"/>
    <p:sldId id="348" r:id="rId23"/>
    <p:sldId id="366" r:id="rId24"/>
    <p:sldId id="363" r:id="rId25"/>
    <p:sldId id="364" r:id="rId26"/>
    <p:sldId id="365" r:id="rId27"/>
    <p:sldId id="367" r:id="rId28"/>
    <p:sldId id="368" r:id="rId29"/>
    <p:sldId id="354" r:id="rId30"/>
    <p:sldId id="369" r:id="rId31"/>
    <p:sldId id="356" r:id="rId32"/>
  </p:sldIdLst>
  <p:sldSz cx="9144000" cy="6858000" type="screen4x3"/>
  <p:notesSz cx="6992938" cy="9278938"/>
  <p:defaultTextStyle>
    <a:defPPr>
      <a:defRPr lang="en-US"/>
    </a:defPPr>
    <a:lvl1pPr algn="ctr" rtl="0" eaLnBrk="0" fontAlgn="base" hangingPunct="0">
      <a:lnSpc>
        <a:spcPct val="95000"/>
      </a:lnSpc>
      <a:spcBef>
        <a:spcPct val="0"/>
      </a:spcBef>
      <a:spcAft>
        <a:spcPct val="0"/>
      </a:spcAft>
      <a:defRPr sz="3600" kern="1200">
        <a:solidFill>
          <a:schemeClr val="tx1"/>
        </a:solidFill>
        <a:latin typeface="Arial" charset="0"/>
        <a:ea typeface="+mn-ea"/>
        <a:cs typeface="+mn-cs"/>
      </a:defRPr>
    </a:lvl1pPr>
    <a:lvl2pPr marL="457200" algn="ctr" rtl="0" eaLnBrk="0" fontAlgn="base" hangingPunct="0">
      <a:lnSpc>
        <a:spcPct val="95000"/>
      </a:lnSpc>
      <a:spcBef>
        <a:spcPct val="0"/>
      </a:spcBef>
      <a:spcAft>
        <a:spcPct val="0"/>
      </a:spcAft>
      <a:defRPr sz="3600" kern="1200">
        <a:solidFill>
          <a:schemeClr val="tx1"/>
        </a:solidFill>
        <a:latin typeface="Arial" charset="0"/>
        <a:ea typeface="+mn-ea"/>
        <a:cs typeface="+mn-cs"/>
      </a:defRPr>
    </a:lvl2pPr>
    <a:lvl3pPr marL="914400" algn="ctr" rtl="0" eaLnBrk="0" fontAlgn="base" hangingPunct="0">
      <a:lnSpc>
        <a:spcPct val="95000"/>
      </a:lnSpc>
      <a:spcBef>
        <a:spcPct val="0"/>
      </a:spcBef>
      <a:spcAft>
        <a:spcPct val="0"/>
      </a:spcAft>
      <a:defRPr sz="3600" kern="1200">
        <a:solidFill>
          <a:schemeClr val="tx1"/>
        </a:solidFill>
        <a:latin typeface="Arial" charset="0"/>
        <a:ea typeface="+mn-ea"/>
        <a:cs typeface="+mn-cs"/>
      </a:defRPr>
    </a:lvl3pPr>
    <a:lvl4pPr marL="1371600" algn="ctr" rtl="0" eaLnBrk="0" fontAlgn="base" hangingPunct="0">
      <a:lnSpc>
        <a:spcPct val="95000"/>
      </a:lnSpc>
      <a:spcBef>
        <a:spcPct val="0"/>
      </a:spcBef>
      <a:spcAft>
        <a:spcPct val="0"/>
      </a:spcAft>
      <a:defRPr sz="3600" kern="1200">
        <a:solidFill>
          <a:schemeClr val="tx1"/>
        </a:solidFill>
        <a:latin typeface="Arial" charset="0"/>
        <a:ea typeface="+mn-ea"/>
        <a:cs typeface="+mn-cs"/>
      </a:defRPr>
    </a:lvl4pPr>
    <a:lvl5pPr marL="1828800" algn="ctr" rtl="0" eaLnBrk="0" fontAlgn="base" hangingPunct="0">
      <a:lnSpc>
        <a:spcPct val="95000"/>
      </a:lnSpc>
      <a:spcBef>
        <a:spcPct val="0"/>
      </a:spcBef>
      <a:spcAft>
        <a:spcPct val="0"/>
      </a:spcAft>
      <a:defRPr sz="3600" kern="1200">
        <a:solidFill>
          <a:schemeClr val="tx1"/>
        </a:solidFill>
        <a:latin typeface="Arial" charset="0"/>
        <a:ea typeface="+mn-ea"/>
        <a:cs typeface="+mn-cs"/>
      </a:defRPr>
    </a:lvl5pPr>
    <a:lvl6pPr marL="2286000" algn="l" defTabSz="914400" rtl="0" eaLnBrk="1" latinLnBrk="0" hangingPunct="1">
      <a:defRPr sz="3600" kern="1200">
        <a:solidFill>
          <a:schemeClr val="tx1"/>
        </a:solidFill>
        <a:latin typeface="Arial" charset="0"/>
        <a:ea typeface="+mn-ea"/>
        <a:cs typeface="+mn-cs"/>
      </a:defRPr>
    </a:lvl6pPr>
    <a:lvl7pPr marL="2743200" algn="l" defTabSz="914400" rtl="0" eaLnBrk="1" latinLnBrk="0" hangingPunct="1">
      <a:defRPr sz="3600" kern="1200">
        <a:solidFill>
          <a:schemeClr val="tx1"/>
        </a:solidFill>
        <a:latin typeface="Arial" charset="0"/>
        <a:ea typeface="+mn-ea"/>
        <a:cs typeface="+mn-cs"/>
      </a:defRPr>
    </a:lvl7pPr>
    <a:lvl8pPr marL="3200400" algn="l" defTabSz="914400" rtl="0" eaLnBrk="1" latinLnBrk="0" hangingPunct="1">
      <a:defRPr sz="3600" kern="1200">
        <a:solidFill>
          <a:schemeClr val="tx1"/>
        </a:solidFill>
        <a:latin typeface="Arial" charset="0"/>
        <a:ea typeface="+mn-ea"/>
        <a:cs typeface="+mn-cs"/>
      </a:defRPr>
    </a:lvl8pPr>
    <a:lvl9pPr marL="3657600" algn="l" defTabSz="914400" rtl="0" eaLnBrk="1" latinLnBrk="0" hangingPunct="1">
      <a:defRPr sz="3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00"/>
    <a:srgbClr val="6666FF"/>
    <a:srgbClr val="BD87B8"/>
    <a:srgbClr val="CC3300"/>
    <a:srgbClr val="B68EB5"/>
    <a:srgbClr val="FF9900"/>
    <a:srgbClr val="009999"/>
    <a:srgbClr val="B291A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594"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30538" cy="463550"/>
          </a:xfrm>
          <a:prstGeom prst="rect">
            <a:avLst/>
          </a:prstGeom>
          <a:noFill/>
          <a:ln w="9525">
            <a:noFill/>
            <a:miter lim="800000"/>
            <a:headEnd/>
            <a:tailEnd/>
          </a:ln>
          <a:effectLst/>
        </p:spPr>
        <p:txBody>
          <a:bodyPr vert="horz" wrap="square" lIns="92976" tIns="46488" rIns="92976" bIns="46488" numCol="1" anchor="t" anchorCtr="0" compatLnSpc="1">
            <a:prstTxWarp prst="textNoShape">
              <a:avLst/>
            </a:prstTxWarp>
          </a:bodyPr>
          <a:lstStyle>
            <a:lvl1pPr algn="l" defTabSz="930275">
              <a:lnSpc>
                <a:spcPct val="100000"/>
              </a:lnSpc>
              <a:defRPr sz="1200"/>
            </a:lvl1pPr>
          </a:lstStyle>
          <a:p>
            <a:endParaRPr lang="en-US"/>
          </a:p>
        </p:txBody>
      </p:sp>
      <p:sp>
        <p:nvSpPr>
          <p:cNvPr id="7171" name="Rectangle 3"/>
          <p:cNvSpPr>
            <a:spLocks noGrp="1" noChangeArrowheads="1"/>
          </p:cNvSpPr>
          <p:nvPr>
            <p:ph type="dt" idx="1"/>
          </p:nvPr>
        </p:nvSpPr>
        <p:spPr bwMode="auto">
          <a:xfrm>
            <a:off x="3962400" y="0"/>
            <a:ext cx="3030538" cy="463550"/>
          </a:xfrm>
          <a:prstGeom prst="rect">
            <a:avLst/>
          </a:prstGeom>
          <a:noFill/>
          <a:ln w="9525">
            <a:noFill/>
            <a:miter lim="800000"/>
            <a:headEnd/>
            <a:tailEnd/>
          </a:ln>
          <a:effectLst/>
        </p:spPr>
        <p:txBody>
          <a:bodyPr vert="horz" wrap="square" lIns="92976" tIns="46488" rIns="92976" bIns="46488" numCol="1" anchor="t" anchorCtr="0" compatLnSpc="1">
            <a:prstTxWarp prst="textNoShape">
              <a:avLst/>
            </a:prstTxWarp>
          </a:bodyPr>
          <a:lstStyle>
            <a:lvl1pPr algn="r" defTabSz="930275">
              <a:lnSpc>
                <a:spcPct val="100000"/>
              </a:lnSpc>
              <a:defRPr sz="1200"/>
            </a:lvl1pPr>
          </a:lstStyle>
          <a:p>
            <a:endParaRPr lang="en-US"/>
          </a:p>
        </p:txBody>
      </p:sp>
      <p:sp>
        <p:nvSpPr>
          <p:cNvPr id="7172" name="Rectangle 4"/>
          <p:cNvSpPr>
            <a:spLocks noGrp="1" noRot="1" noChangeAspect="1" noChangeArrowheads="1" noTextEdit="1"/>
          </p:cNvSpPr>
          <p:nvPr>
            <p:ph type="sldImg" idx="2"/>
          </p:nvPr>
        </p:nvSpPr>
        <p:spPr bwMode="auto">
          <a:xfrm>
            <a:off x="1176338" y="695325"/>
            <a:ext cx="4640262" cy="34798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31863" y="4406900"/>
            <a:ext cx="5129212" cy="4176713"/>
          </a:xfrm>
          <a:prstGeom prst="rect">
            <a:avLst/>
          </a:prstGeom>
          <a:noFill/>
          <a:ln w="9525">
            <a:noFill/>
            <a:miter lim="800000"/>
            <a:headEnd/>
            <a:tailEnd/>
          </a:ln>
          <a:effectLst/>
        </p:spPr>
        <p:txBody>
          <a:bodyPr vert="horz" wrap="square" lIns="92976" tIns="46488" rIns="92976" bIns="4648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815388"/>
            <a:ext cx="3030538" cy="463550"/>
          </a:xfrm>
          <a:prstGeom prst="rect">
            <a:avLst/>
          </a:prstGeom>
          <a:noFill/>
          <a:ln w="9525">
            <a:noFill/>
            <a:miter lim="800000"/>
            <a:headEnd/>
            <a:tailEnd/>
          </a:ln>
          <a:effectLst/>
        </p:spPr>
        <p:txBody>
          <a:bodyPr vert="horz" wrap="square" lIns="92976" tIns="46488" rIns="92976" bIns="46488" numCol="1" anchor="b" anchorCtr="0" compatLnSpc="1">
            <a:prstTxWarp prst="textNoShape">
              <a:avLst/>
            </a:prstTxWarp>
          </a:bodyPr>
          <a:lstStyle>
            <a:lvl1pPr algn="l" defTabSz="930275">
              <a:lnSpc>
                <a:spcPct val="100000"/>
              </a:lnSpc>
              <a:defRPr sz="1200"/>
            </a:lvl1pPr>
          </a:lstStyle>
          <a:p>
            <a:endParaRPr lang="en-US"/>
          </a:p>
        </p:txBody>
      </p:sp>
      <p:sp>
        <p:nvSpPr>
          <p:cNvPr id="7175" name="Rectangle 7"/>
          <p:cNvSpPr>
            <a:spLocks noGrp="1" noChangeArrowheads="1"/>
          </p:cNvSpPr>
          <p:nvPr>
            <p:ph type="sldNum" sz="quarter" idx="5"/>
          </p:nvPr>
        </p:nvSpPr>
        <p:spPr bwMode="auto">
          <a:xfrm>
            <a:off x="3962400" y="8815388"/>
            <a:ext cx="3030538" cy="463550"/>
          </a:xfrm>
          <a:prstGeom prst="rect">
            <a:avLst/>
          </a:prstGeom>
          <a:noFill/>
          <a:ln w="9525">
            <a:noFill/>
            <a:miter lim="800000"/>
            <a:headEnd/>
            <a:tailEnd/>
          </a:ln>
          <a:effectLst/>
        </p:spPr>
        <p:txBody>
          <a:bodyPr vert="horz" wrap="square" lIns="92976" tIns="46488" rIns="92976" bIns="46488" numCol="1" anchor="b" anchorCtr="0" compatLnSpc="1">
            <a:prstTxWarp prst="textNoShape">
              <a:avLst/>
            </a:prstTxWarp>
          </a:bodyPr>
          <a:lstStyle>
            <a:lvl1pPr algn="r" defTabSz="930275">
              <a:lnSpc>
                <a:spcPct val="100000"/>
              </a:lnSpc>
              <a:defRPr sz="1200"/>
            </a:lvl1pPr>
          </a:lstStyle>
          <a:p>
            <a:fld id="{76D5B914-90AD-415C-A2E5-32A051E67E8E}"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8FC2E7-6E4B-4515-A266-CC163A30132C}" type="slidenum">
              <a:rPr lang="en-US"/>
              <a:pPr/>
              <a:t>2</a:t>
            </a:fld>
            <a:endParaRPr lang="en-US"/>
          </a:p>
        </p:txBody>
      </p:sp>
      <p:sp>
        <p:nvSpPr>
          <p:cNvPr id="242690" name="Rectangle 2"/>
          <p:cNvSpPr>
            <a:spLocks noGrp="1" noRot="1" noChangeAspect="1" noChangeArrowheads="1" noTextEdit="1"/>
          </p:cNvSpPr>
          <p:nvPr>
            <p:ph type="sldImg"/>
          </p:nvPr>
        </p:nvSpPr>
        <p:spPr>
          <a:ln/>
        </p:spPr>
      </p:sp>
      <p:sp>
        <p:nvSpPr>
          <p:cNvPr id="242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1B7506-2977-401B-A39B-0EA527560706}" type="slidenum">
              <a:rPr lang="en-US"/>
              <a:pPr/>
              <a:t>6</a:t>
            </a:fld>
            <a:endParaRPr lang="en-US"/>
          </a:p>
        </p:txBody>
      </p:sp>
      <p:sp>
        <p:nvSpPr>
          <p:cNvPr id="248834" name="Rectangle 2"/>
          <p:cNvSpPr>
            <a:spLocks noGrp="1" noRot="1" noChangeAspect="1" noChangeArrowheads="1" noTextEdit="1"/>
          </p:cNvSpPr>
          <p:nvPr>
            <p:ph type="sldImg"/>
          </p:nvPr>
        </p:nvSpPr>
        <p:spPr>
          <a:ln/>
        </p:spPr>
      </p:sp>
      <p:sp>
        <p:nvSpPr>
          <p:cNvPr id="248835" name="Rectangle 3"/>
          <p:cNvSpPr>
            <a:spLocks noGrp="1" noChangeArrowheads="1"/>
          </p:cNvSpPr>
          <p:nvPr>
            <p:ph type="body" idx="1"/>
          </p:nvPr>
        </p:nvSpPr>
        <p:spPr/>
        <p:txBody>
          <a:bodyPr/>
          <a:lstStyle/>
          <a:p>
            <a:r>
              <a:rPr lang="en-US" sz="2000" dirty="0"/>
              <a:t>Local reference standards are out of the scope of the presentation.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7E2A4608-F752-4A8A-9347-E90D40C73192}" type="slidenum">
              <a:rPr lang="en-US" smtClean="0"/>
              <a:pPr/>
              <a:t>11</a:t>
            </a:fld>
            <a:endParaRPr 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r>
              <a:rPr lang="en-US" sz="1800" dirty="0" smtClean="0"/>
              <a:t>You would think that there would be a multitude of regulations governing reference standards, but this IS NOT THE CASE.</a:t>
            </a:r>
          </a:p>
          <a:p>
            <a:pPr eaLnBrk="1" hangingPunct="1"/>
            <a:endParaRPr lang="en-US" sz="1800" dirty="0" smtClean="0"/>
          </a:p>
          <a:p>
            <a:pPr eaLnBrk="1" hangingPunct="1"/>
            <a:r>
              <a:rPr lang="en-US" sz="1800" dirty="0" smtClean="0"/>
              <a:t>Title 21 – Food and Drugs Good Manufacturing Practice</a:t>
            </a:r>
          </a:p>
          <a:p>
            <a:pPr eaLnBrk="1" hangingPunct="1"/>
            <a:endParaRPr lang="en-US" sz="1800" dirty="0" smtClean="0"/>
          </a:p>
          <a:p>
            <a:pPr eaLnBrk="1" hangingPunct="1"/>
            <a:r>
              <a:rPr lang="en-US" sz="1800" dirty="0" smtClean="0"/>
              <a:t>CFR 210: GMPs for Processing, Packing, Holding of Drugs</a:t>
            </a:r>
          </a:p>
          <a:p>
            <a:pPr eaLnBrk="1" hangingPunct="1"/>
            <a:endParaRPr lang="en-US" sz="1800" dirty="0" smtClean="0"/>
          </a:p>
          <a:p>
            <a:pPr eaLnBrk="1" hangingPunct="1"/>
            <a:r>
              <a:rPr lang="en-US" sz="1800" dirty="0" smtClean="0"/>
              <a:t>CFR 211: GMPs for Finished Pharmaceuticals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3CA768D7-1F06-4809-9B2B-EAB8B0B5C3E0}" type="slidenum">
              <a:rPr lang="en-US" smtClean="0"/>
              <a:pPr/>
              <a:t>12</a:t>
            </a:fld>
            <a:endParaRPr 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en-US" smtClean="0"/>
              <a:t>KEY POINT: Can you demonstrate that your business is in CONTROL.</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bwMode="auto">
          <a:xfrm>
            <a:off x="455613" y="1443038"/>
            <a:ext cx="6399212" cy="1755775"/>
          </a:xfrm>
        </p:spPr>
        <p:txBody>
          <a:bodyPr bIns="0" anchor="t"/>
          <a:lstStyle>
            <a:lvl1pPr>
              <a:lnSpc>
                <a:spcPct val="95000"/>
              </a:lnSpc>
              <a:defRPr>
                <a:solidFill>
                  <a:schemeClr val="tx1"/>
                </a:solidFill>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1406525" y="36513"/>
            <a:ext cx="6983413" cy="1106487"/>
          </a:xfrm>
        </p:spPr>
        <p:txBody>
          <a:bodyPr rIns="0" anchor="b"/>
          <a:lstStyle>
            <a:lvl1pPr>
              <a:spcBef>
                <a:spcPct val="0"/>
              </a:spcBef>
              <a:defRPr/>
            </a:lvl1pPr>
          </a:lstStyle>
          <a:p>
            <a:r>
              <a:rPr lang="en-US" smtClean="0"/>
              <a:t>Click to edit Master subtitle style</a:t>
            </a:r>
            <a:endParaRPr lang="en-US"/>
          </a:p>
        </p:txBody>
      </p:sp>
      <p:sp>
        <p:nvSpPr>
          <p:cNvPr id="3097" name="Line 25"/>
          <p:cNvSpPr>
            <a:spLocks noChangeShapeType="1"/>
          </p:cNvSpPr>
          <p:nvPr/>
        </p:nvSpPr>
        <p:spPr bwMode="auto">
          <a:xfrm>
            <a:off x="0" y="5092700"/>
            <a:ext cx="9144000" cy="0"/>
          </a:xfrm>
          <a:prstGeom prst="line">
            <a:avLst/>
          </a:prstGeom>
          <a:noFill/>
          <a:ln w="12700">
            <a:solidFill>
              <a:schemeClr val="tx1"/>
            </a:solidFill>
            <a:round/>
            <a:headEnd/>
            <a:tailEnd/>
          </a:ln>
          <a:effectLst/>
        </p:spPr>
        <p:txBody>
          <a:bodyPr wrap="none" anchor="ctr"/>
          <a:lstStyle/>
          <a:p>
            <a:endParaRPr lang="en-US"/>
          </a:p>
        </p:txBody>
      </p:sp>
      <p:pic>
        <p:nvPicPr>
          <p:cNvPr id="3098" name="Picture 26" descr="C:\Lilly Templates 2_23\Lilly lockup 02_22\lilly w black type.gif"/>
          <p:cNvPicPr>
            <a:picLocks noChangeAspect="1" noChangeArrowheads="1"/>
          </p:cNvPicPr>
          <p:nvPr/>
        </p:nvPicPr>
        <p:blipFill>
          <a:blip r:embed="rId2" cstate="print"/>
          <a:srcRect/>
          <a:stretch>
            <a:fillRect/>
          </a:stretch>
        </p:blipFill>
        <p:spPr bwMode="auto">
          <a:xfrm>
            <a:off x="5181600" y="5246688"/>
            <a:ext cx="3648075" cy="1258887"/>
          </a:xfrm>
          <a:prstGeom prst="rect">
            <a:avLst/>
          </a:prstGeom>
          <a:noFill/>
          <a:ln w="9525">
            <a:noFill/>
            <a:miter lim="800000"/>
            <a:headEnd/>
            <a:tailEnd/>
          </a:ln>
        </p:spPr>
      </p:pic>
      <p:sp>
        <p:nvSpPr>
          <p:cNvPr id="3102" name="Line 30"/>
          <p:cNvSpPr>
            <a:spLocks noChangeShapeType="1"/>
          </p:cNvSpPr>
          <p:nvPr/>
        </p:nvSpPr>
        <p:spPr bwMode="auto">
          <a:xfrm>
            <a:off x="0" y="6526213"/>
            <a:ext cx="9144000" cy="0"/>
          </a:xfrm>
          <a:prstGeom prst="line">
            <a:avLst/>
          </a:prstGeom>
          <a:noFill/>
          <a:ln w="12700">
            <a:solidFill>
              <a:schemeClr val="tx1"/>
            </a:solidFill>
            <a:round/>
            <a:headEnd/>
            <a:tailEnd/>
          </a:ln>
          <a:effectLst/>
        </p:spPr>
        <p:txBody>
          <a:bodyPr wrap="none" anchor="ctr"/>
          <a:lstStyle/>
          <a:p>
            <a:endParaRPr lang="en-US"/>
          </a:p>
        </p:txBody>
      </p:sp>
      <p:sp>
        <p:nvSpPr>
          <p:cNvPr id="3104" name="Line 32"/>
          <p:cNvSpPr>
            <a:spLocks noChangeShapeType="1"/>
          </p:cNvSpPr>
          <p:nvPr/>
        </p:nvSpPr>
        <p:spPr bwMode="auto">
          <a:xfrm>
            <a:off x="0" y="1236663"/>
            <a:ext cx="9144000" cy="0"/>
          </a:xfrm>
          <a:prstGeom prst="line">
            <a:avLst/>
          </a:prstGeom>
          <a:noFill/>
          <a:ln w="12700">
            <a:solidFill>
              <a:schemeClr val="tx1"/>
            </a:solidFill>
            <a:round/>
            <a:headEnd/>
            <a:tailEnd/>
          </a:ln>
          <a:effectLst/>
        </p:spPr>
        <p:txBody>
          <a:bodyPr wrap="none" anchor="ct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M. Borer, May 2011, 3rd DIA China Meeting</a:t>
            </a:r>
            <a:endParaRPr lang="en-US"/>
          </a:p>
        </p:txBody>
      </p:sp>
      <p:sp>
        <p:nvSpPr>
          <p:cNvPr id="5" name="Footer Placeholder 4"/>
          <p:cNvSpPr>
            <a:spLocks noGrp="1"/>
          </p:cNvSpPr>
          <p:nvPr>
            <p:ph type="ftr" sz="quarter" idx="11"/>
          </p:nvPr>
        </p:nvSpPr>
        <p:spPr/>
        <p:txBody>
          <a:bodyPr/>
          <a:lstStyle>
            <a:lvl1pPr>
              <a:defRPr/>
            </a:lvl1pPr>
          </a:lstStyle>
          <a:p>
            <a:r>
              <a:rPr lang="en-US" smtClean="0"/>
              <a:t>Copyright © 2011 Eli Lilly and Company</a:t>
            </a:r>
            <a:endParaRPr lang="en-US"/>
          </a:p>
        </p:txBody>
      </p:sp>
      <p:sp>
        <p:nvSpPr>
          <p:cNvPr id="6" name="Slide Number Placeholder 5"/>
          <p:cNvSpPr>
            <a:spLocks noGrp="1"/>
          </p:cNvSpPr>
          <p:nvPr>
            <p:ph type="sldNum" sz="quarter" idx="12"/>
          </p:nvPr>
        </p:nvSpPr>
        <p:spPr/>
        <p:txBody>
          <a:bodyPr/>
          <a:lstStyle>
            <a:lvl1pPr>
              <a:defRPr/>
            </a:lvl1pPr>
          </a:lstStyle>
          <a:p>
            <a:r>
              <a:rPr lang="en-US"/>
              <a:t> </a:t>
            </a:r>
            <a:fld id="{6413916E-FF87-4513-A683-25F99DFFFEA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7150"/>
            <a:ext cx="2057400" cy="6038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7150"/>
            <a:ext cx="6019800" cy="6038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M. Borer, May 2011, 3rd DIA China Meeting</a:t>
            </a:r>
            <a:endParaRPr lang="en-US"/>
          </a:p>
        </p:txBody>
      </p:sp>
      <p:sp>
        <p:nvSpPr>
          <p:cNvPr id="5" name="Footer Placeholder 4"/>
          <p:cNvSpPr>
            <a:spLocks noGrp="1"/>
          </p:cNvSpPr>
          <p:nvPr>
            <p:ph type="ftr" sz="quarter" idx="11"/>
          </p:nvPr>
        </p:nvSpPr>
        <p:spPr/>
        <p:txBody>
          <a:bodyPr/>
          <a:lstStyle>
            <a:lvl1pPr>
              <a:defRPr/>
            </a:lvl1pPr>
          </a:lstStyle>
          <a:p>
            <a:r>
              <a:rPr lang="en-US" smtClean="0"/>
              <a:t>Copyright © 2011 Eli Lilly and Company</a:t>
            </a:r>
            <a:endParaRPr lang="en-US"/>
          </a:p>
        </p:txBody>
      </p:sp>
      <p:sp>
        <p:nvSpPr>
          <p:cNvPr id="6" name="Slide Number Placeholder 5"/>
          <p:cNvSpPr>
            <a:spLocks noGrp="1"/>
          </p:cNvSpPr>
          <p:nvPr>
            <p:ph type="sldNum" sz="quarter" idx="12"/>
          </p:nvPr>
        </p:nvSpPr>
        <p:spPr/>
        <p:txBody>
          <a:bodyPr/>
          <a:lstStyle>
            <a:lvl1pPr>
              <a:defRPr/>
            </a:lvl1pPr>
          </a:lstStyle>
          <a:p>
            <a:r>
              <a:rPr lang="en-US"/>
              <a:t> </a:t>
            </a:r>
            <a:fld id="{47A54A8C-8036-4589-8184-FB573A405F17}"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57150"/>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20838"/>
            <a:ext cx="4038600" cy="21605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20838"/>
            <a:ext cx="4038600" cy="21605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3825"/>
            <a:ext cx="4038600" cy="2162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3825"/>
            <a:ext cx="4038600" cy="2162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r>
              <a:rPr lang="en-US" smtClean="0"/>
              <a:t>M. Borer, May 2011, 3rd DIA China Meeting</a:t>
            </a:r>
            <a:endParaRPr lang="en-US"/>
          </a:p>
        </p:txBody>
      </p:sp>
      <p:sp>
        <p:nvSpPr>
          <p:cNvPr id="8" name="Rectangle 7"/>
          <p:cNvSpPr>
            <a:spLocks noGrp="1" noChangeArrowheads="1"/>
          </p:cNvSpPr>
          <p:nvPr>
            <p:ph type="ftr" sz="quarter" idx="11"/>
          </p:nvPr>
        </p:nvSpPr>
        <p:spPr>
          <a:ln/>
        </p:spPr>
        <p:txBody>
          <a:bodyPr/>
          <a:lstStyle>
            <a:lvl1pPr>
              <a:defRPr/>
            </a:lvl1pPr>
          </a:lstStyle>
          <a:p>
            <a:pPr>
              <a:defRPr/>
            </a:pPr>
            <a:r>
              <a:rPr lang="en-US" smtClean="0"/>
              <a:t>Copyright © 2011 Eli Lilly and Company</a:t>
            </a: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r>
              <a:rPr lang="en-US"/>
              <a:t> </a:t>
            </a:r>
            <a:fld id="{610FD256-7F84-499D-A4A6-2DFDA90669A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M. Borer, May 2011, 3rd DIA China Meeting</a:t>
            </a:r>
            <a:endParaRPr lang="en-US"/>
          </a:p>
        </p:txBody>
      </p:sp>
      <p:sp>
        <p:nvSpPr>
          <p:cNvPr id="5" name="Footer Placeholder 4"/>
          <p:cNvSpPr>
            <a:spLocks noGrp="1"/>
          </p:cNvSpPr>
          <p:nvPr>
            <p:ph type="ftr" sz="quarter" idx="11"/>
          </p:nvPr>
        </p:nvSpPr>
        <p:spPr/>
        <p:txBody>
          <a:bodyPr/>
          <a:lstStyle>
            <a:lvl1pPr>
              <a:defRPr/>
            </a:lvl1pPr>
          </a:lstStyle>
          <a:p>
            <a:r>
              <a:rPr lang="en-US" smtClean="0"/>
              <a:t>Copyright © 2011 Eli Lilly and Company</a:t>
            </a:r>
            <a:endParaRPr lang="en-US"/>
          </a:p>
        </p:txBody>
      </p:sp>
      <p:sp>
        <p:nvSpPr>
          <p:cNvPr id="6" name="Slide Number Placeholder 5"/>
          <p:cNvSpPr>
            <a:spLocks noGrp="1"/>
          </p:cNvSpPr>
          <p:nvPr>
            <p:ph type="sldNum" sz="quarter" idx="12"/>
          </p:nvPr>
        </p:nvSpPr>
        <p:spPr/>
        <p:txBody>
          <a:bodyPr/>
          <a:lstStyle>
            <a:lvl1pPr>
              <a:defRPr/>
            </a:lvl1pPr>
          </a:lstStyle>
          <a:p>
            <a:r>
              <a:rPr lang="en-US"/>
              <a:t> </a:t>
            </a:r>
            <a:fld id="{C9E71ED4-1995-49EE-A926-1D5ACB273EC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smtClean="0"/>
              <a:t>M. Borer, May 2011, 3rd DIA China Meeting</a:t>
            </a:r>
            <a:endParaRPr lang="en-US"/>
          </a:p>
        </p:txBody>
      </p:sp>
      <p:sp>
        <p:nvSpPr>
          <p:cNvPr id="5" name="Footer Placeholder 4"/>
          <p:cNvSpPr>
            <a:spLocks noGrp="1"/>
          </p:cNvSpPr>
          <p:nvPr>
            <p:ph type="ftr" sz="quarter" idx="11"/>
          </p:nvPr>
        </p:nvSpPr>
        <p:spPr/>
        <p:txBody>
          <a:bodyPr/>
          <a:lstStyle>
            <a:lvl1pPr>
              <a:defRPr/>
            </a:lvl1pPr>
          </a:lstStyle>
          <a:p>
            <a:r>
              <a:rPr lang="en-US" smtClean="0"/>
              <a:t>Copyright © 2011 Eli Lilly and Company</a:t>
            </a:r>
            <a:endParaRPr lang="en-US"/>
          </a:p>
        </p:txBody>
      </p:sp>
      <p:sp>
        <p:nvSpPr>
          <p:cNvPr id="6" name="Slide Number Placeholder 5"/>
          <p:cNvSpPr>
            <a:spLocks noGrp="1"/>
          </p:cNvSpPr>
          <p:nvPr>
            <p:ph type="sldNum" sz="quarter" idx="12"/>
          </p:nvPr>
        </p:nvSpPr>
        <p:spPr/>
        <p:txBody>
          <a:bodyPr/>
          <a:lstStyle>
            <a:lvl1pPr>
              <a:defRPr/>
            </a:lvl1pPr>
          </a:lstStyle>
          <a:p>
            <a:r>
              <a:rPr lang="en-US"/>
              <a:t> </a:t>
            </a:r>
            <a:fld id="{E1BF6BD6-527F-4990-A7B7-ECDF171DCCB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20838"/>
            <a:ext cx="4038600" cy="44751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20838"/>
            <a:ext cx="4038600" cy="44751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r>
              <a:rPr lang="en-US" smtClean="0"/>
              <a:t>M. Borer, May 2011, 3rd DIA China Meeting</a:t>
            </a:r>
            <a:endParaRPr lang="en-US"/>
          </a:p>
        </p:txBody>
      </p:sp>
      <p:sp>
        <p:nvSpPr>
          <p:cNvPr id="6" name="Footer Placeholder 5"/>
          <p:cNvSpPr>
            <a:spLocks noGrp="1"/>
          </p:cNvSpPr>
          <p:nvPr>
            <p:ph type="ftr" sz="quarter" idx="11"/>
          </p:nvPr>
        </p:nvSpPr>
        <p:spPr/>
        <p:txBody>
          <a:bodyPr/>
          <a:lstStyle>
            <a:lvl1pPr>
              <a:defRPr/>
            </a:lvl1pPr>
          </a:lstStyle>
          <a:p>
            <a:r>
              <a:rPr lang="en-US" smtClean="0"/>
              <a:t>Copyright © 2011 Eli Lilly and Company</a:t>
            </a:r>
            <a:endParaRPr lang="en-US"/>
          </a:p>
        </p:txBody>
      </p:sp>
      <p:sp>
        <p:nvSpPr>
          <p:cNvPr id="7" name="Slide Number Placeholder 6"/>
          <p:cNvSpPr>
            <a:spLocks noGrp="1"/>
          </p:cNvSpPr>
          <p:nvPr>
            <p:ph type="sldNum" sz="quarter" idx="12"/>
          </p:nvPr>
        </p:nvSpPr>
        <p:spPr/>
        <p:txBody>
          <a:bodyPr/>
          <a:lstStyle>
            <a:lvl1pPr>
              <a:defRPr/>
            </a:lvl1pPr>
          </a:lstStyle>
          <a:p>
            <a:r>
              <a:rPr lang="en-US"/>
              <a:t> </a:t>
            </a:r>
            <a:fld id="{EAE5550A-A7B0-4AA5-BE71-F8A12907746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en-US" smtClean="0"/>
              <a:t>M. Borer, May 2011, 3rd DIA China Meeting</a:t>
            </a:r>
            <a:endParaRPr lang="en-US"/>
          </a:p>
        </p:txBody>
      </p:sp>
      <p:sp>
        <p:nvSpPr>
          <p:cNvPr id="8" name="Footer Placeholder 7"/>
          <p:cNvSpPr>
            <a:spLocks noGrp="1"/>
          </p:cNvSpPr>
          <p:nvPr>
            <p:ph type="ftr" sz="quarter" idx="11"/>
          </p:nvPr>
        </p:nvSpPr>
        <p:spPr/>
        <p:txBody>
          <a:bodyPr/>
          <a:lstStyle>
            <a:lvl1pPr>
              <a:defRPr/>
            </a:lvl1pPr>
          </a:lstStyle>
          <a:p>
            <a:r>
              <a:rPr lang="en-US" smtClean="0"/>
              <a:t>Copyright © 2011 Eli Lilly and Company</a:t>
            </a:r>
            <a:endParaRPr lang="en-US"/>
          </a:p>
        </p:txBody>
      </p:sp>
      <p:sp>
        <p:nvSpPr>
          <p:cNvPr id="9" name="Slide Number Placeholder 8"/>
          <p:cNvSpPr>
            <a:spLocks noGrp="1"/>
          </p:cNvSpPr>
          <p:nvPr>
            <p:ph type="sldNum" sz="quarter" idx="12"/>
          </p:nvPr>
        </p:nvSpPr>
        <p:spPr/>
        <p:txBody>
          <a:bodyPr/>
          <a:lstStyle>
            <a:lvl1pPr>
              <a:defRPr/>
            </a:lvl1pPr>
          </a:lstStyle>
          <a:p>
            <a:r>
              <a:rPr lang="en-US"/>
              <a:t> </a:t>
            </a:r>
            <a:fld id="{6E72CEA7-B5AF-412D-B430-57179157D97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smtClean="0"/>
              <a:t>M. Borer, May 2011, 3rd DIA China Meeting</a:t>
            </a:r>
            <a:endParaRPr lang="en-US"/>
          </a:p>
        </p:txBody>
      </p:sp>
      <p:sp>
        <p:nvSpPr>
          <p:cNvPr id="4" name="Footer Placeholder 3"/>
          <p:cNvSpPr>
            <a:spLocks noGrp="1"/>
          </p:cNvSpPr>
          <p:nvPr>
            <p:ph type="ftr" sz="quarter" idx="11"/>
          </p:nvPr>
        </p:nvSpPr>
        <p:spPr/>
        <p:txBody>
          <a:bodyPr/>
          <a:lstStyle>
            <a:lvl1pPr>
              <a:defRPr/>
            </a:lvl1pPr>
          </a:lstStyle>
          <a:p>
            <a:r>
              <a:rPr lang="en-US" smtClean="0"/>
              <a:t>Copyright © 2011 Eli Lilly and Company</a:t>
            </a:r>
            <a:endParaRPr lang="en-US"/>
          </a:p>
        </p:txBody>
      </p:sp>
      <p:sp>
        <p:nvSpPr>
          <p:cNvPr id="5" name="Slide Number Placeholder 4"/>
          <p:cNvSpPr>
            <a:spLocks noGrp="1"/>
          </p:cNvSpPr>
          <p:nvPr>
            <p:ph type="sldNum" sz="quarter" idx="12"/>
          </p:nvPr>
        </p:nvSpPr>
        <p:spPr/>
        <p:txBody>
          <a:bodyPr/>
          <a:lstStyle>
            <a:lvl1pPr>
              <a:defRPr/>
            </a:lvl1pPr>
          </a:lstStyle>
          <a:p>
            <a:r>
              <a:rPr lang="en-US"/>
              <a:t> </a:t>
            </a:r>
            <a:fld id="{8D9EF055-6529-4946-8946-084952AEE78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smtClean="0"/>
              <a:t>M. Borer, May 2011, 3rd DIA China Meeting</a:t>
            </a:r>
            <a:endParaRPr lang="en-US"/>
          </a:p>
        </p:txBody>
      </p:sp>
      <p:sp>
        <p:nvSpPr>
          <p:cNvPr id="3" name="Footer Placeholder 2"/>
          <p:cNvSpPr>
            <a:spLocks noGrp="1"/>
          </p:cNvSpPr>
          <p:nvPr>
            <p:ph type="ftr" sz="quarter" idx="11"/>
          </p:nvPr>
        </p:nvSpPr>
        <p:spPr/>
        <p:txBody>
          <a:bodyPr/>
          <a:lstStyle>
            <a:lvl1pPr>
              <a:defRPr/>
            </a:lvl1pPr>
          </a:lstStyle>
          <a:p>
            <a:r>
              <a:rPr lang="en-US" smtClean="0"/>
              <a:t>Copyright © 2011 Eli Lilly and Company</a:t>
            </a:r>
            <a:endParaRPr lang="en-US"/>
          </a:p>
        </p:txBody>
      </p:sp>
      <p:sp>
        <p:nvSpPr>
          <p:cNvPr id="4" name="Slide Number Placeholder 3"/>
          <p:cNvSpPr>
            <a:spLocks noGrp="1"/>
          </p:cNvSpPr>
          <p:nvPr>
            <p:ph type="sldNum" sz="quarter" idx="12"/>
          </p:nvPr>
        </p:nvSpPr>
        <p:spPr/>
        <p:txBody>
          <a:bodyPr/>
          <a:lstStyle>
            <a:lvl1pPr>
              <a:defRPr/>
            </a:lvl1pPr>
          </a:lstStyle>
          <a:p>
            <a:r>
              <a:rPr lang="en-US"/>
              <a:t> </a:t>
            </a:r>
            <a:fld id="{26801057-6EE1-487C-A675-69C55DF86AB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M. Borer, May 2011, 3rd DIA China Meeting</a:t>
            </a:r>
            <a:endParaRPr lang="en-US"/>
          </a:p>
        </p:txBody>
      </p:sp>
      <p:sp>
        <p:nvSpPr>
          <p:cNvPr id="6" name="Footer Placeholder 5"/>
          <p:cNvSpPr>
            <a:spLocks noGrp="1"/>
          </p:cNvSpPr>
          <p:nvPr>
            <p:ph type="ftr" sz="quarter" idx="11"/>
          </p:nvPr>
        </p:nvSpPr>
        <p:spPr/>
        <p:txBody>
          <a:bodyPr/>
          <a:lstStyle>
            <a:lvl1pPr>
              <a:defRPr/>
            </a:lvl1pPr>
          </a:lstStyle>
          <a:p>
            <a:r>
              <a:rPr lang="en-US" smtClean="0"/>
              <a:t>Copyright © 2011 Eli Lilly and Company</a:t>
            </a:r>
            <a:endParaRPr lang="en-US"/>
          </a:p>
        </p:txBody>
      </p:sp>
      <p:sp>
        <p:nvSpPr>
          <p:cNvPr id="7" name="Slide Number Placeholder 6"/>
          <p:cNvSpPr>
            <a:spLocks noGrp="1"/>
          </p:cNvSpPr>
          <p:nvPr>
            <p:ph type="sldNum" sz="quarter" idx="12"/>
          </p:nvPr>
        </p:nvSpPr>
        <p:spPr/>
        <p:txBody>
          <a:bodyPr/>
          <a:lstStyle>
            <a:lvl1pPr>
              <a:defRPr/>
            </a:lvl1pPr>
          </a:lstStyle>
          <a:p>
            <a:r>
              <a:rPr lang="en-US"/>
              <a:t> </a:t>
            </a:r>
            <a:fld id="{F35EDE13-DA90-420E-B339-98A9D4FED7E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M. Borer, May 2011, 3rd DIA China Meeting</a:t>
            </a:r>
            <a:endParaRPr lang="en-US"/>
          </a:p>
        </p:txBody>
      </p:sp>
      <p:sp>
        <p:nvSpPr>
          <p:cNvPr id="6" name="Footer Placeholder 5"/>
          <p:cNvSpPr>
            <a:spLocks noGrp="1"/>
          </p:cNvSpPr>
          <p:nvPr>
            <p:ph type="ftr" sz="quarter" idx="11"/>
          </p:nvPr>
        </p:nvSpPr>
        <p:spPr/>
        <p:txBody>
          <a:bodyPr/>
          <a:lstStyle>
            <a:lvl1pPr>
              <a:defRPr/>
            </a:lvl1pPr>
          </a:lstStyle>
          <a:p>
            <a:r>
              <a:rPr lang="en-US" smtClean="0"/>
              <a:t>Copyright © 2011 Eli Lilly and Company</a:t>
            </a:r>
            <a:endParaRPr lang="en-US"/>
          </a:p>
        </p:txBody>
      </p:sp>
      <p:sp>
        <p:nvSpPr>
          <p:cNvPr id="7" name="Slide Number Placeholder 6"/>
          <p:cNvSpPr>
            <a:spLocks noGrp="1"/>
          </p:cNvSpPr>
          <p:nvPr>
            <p:ph type="sldNum" sz="quarter" idx="12"/>
          </p:nvPr>
        </p:nvSpPr>
        <p:spPr/>
        <p:txBody>
          <a:bodyPr/>
          <a:lstStyle>
            <a:lvl1pPr>
              <a:defRPr/>
            </a:lvl1pPr>
          </a:lstStyle>
          <a:p>
            <a:r>
              <a:rPr lang="en-US"/>
              <a:t> </a:t>
            </a:r>
            <a:fld id="{5A1DFCBC-5223-4456-A9A9-335EFE48DB2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5" name="Rectangle 21"/>
          <p:cNvSpPr>
            <a:spLocks noChangeArrowheads="1"/>
          </p:cNvSpPr>
          <p:nvPr/>
        </p:nvSpPr>
        <p:spPr bwMode="ltGray">
          <a:xfrm>
            <a:off x="1588" y="6530975"/>
            <a:ext cx="9144000" cy="327025"/>
          </a:xfrm>
          <a:prstGeom prst="rect">
            <a:avLst/>
          </a:prstGeom>
          <a:solidFill>
            <a:schemeClr val="bg2"/>
          </a:solidFill>
          <a:ln w="9525">
            <a:noFill/>
            <a:miter lim="800000"/>
            <a:headEnd/>
            <a:tailEnd/>
          </a:ln>
          <a:effectLst/>
        </p:spPr>
        <p:txBody>
          <a:bodyPr wrap="none" anchor="ctr"/>
          <a:lstStyle/>
          <a:p>
            <a:endParaRPr lang="en-US"/>
          </a:p>
        </p:txBody>
      </p:sp>
      <p:sp>
        <p:nvSpPr>
          <p:cNvPr id="1043" name="Rectangle 19"/>
          <p:cNvSpPr>
            <a:spLocks noChangeArrowheads="1"/>
          </p:cNvSpPr>
          <p:nvPr/>
        </p:nvSpPr>
        <p:spPr bwMode="ltGray">
          <a:xfrm>
            <a:off x="0" y="0"/>
            <a:ext cx="9144000" cy="1235075"/>
          </a:xfrm>
          <a:prstGeom prst="rect">
            <a:avLst/>
          </a:prstGeom>
          <a:solidFill>
            <a:schemeClr val="bg2"/>
          </a:solidFill>
          <a:ln w="9525">
            <a:noFill/>
            <a:miter lim="800000"/>
            <a:headEnd/>
            <a:tailEnd/>
          </a:ln>
          <a:effectLst/>
        </p:spPr>
        <p:txBody>
          <a:bodyPr wrap="none" anchor="ctr"/>
          <a:lstStyle/>
          <a:p>
            <a:endParaRPr lang="en-US"/>
          </a:p>
        </p:txBody>
      </p:sp>
      <p:sp>
        <p:nvSpPr>
          <p:cNvPr id="1026" name="Rectangle 2"/>
          <p:cNvSpPr>
            <a:spLocks noGrp="1" noChangeArrowheads="1"/>
          </p:cNvSpPr>
          <p:nvPr>
            <p:ph type="title"/>
          </p:nvPr>
        </p:nvSpPr>
        <p:spPr bwMode="gray">
          <a:xfrm>
            <a:off x="457200" y="57150"/>
            <a:ext cx="8229600" cy="1143000"/>
          </a:xfrm>
          <a:prstGeom prst="rect">
            <a:avLst/>
          </a:prstGeom>
          <a:noFill/>
          <a:ln w="9525">
            <a:noFill/>
            <a:miter lim="800000"/>
            <a:headEnd/>
            <a:tailEnd/>
          </a:ln>
          <a:effectLst/>
        </p:spPr>
        <p:txBody>
          <a:bodyPr vert="horz" wrap="square" lIns="0" tIns="0" rIns="0" bIns="54864"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20838"/>
            <a:ext cx="8229600" cy="4475162"/>
          </a:xfrm>
          <a:prstGeom prst="rect">
            <a:avLst/>
          </a:prstGeom>
          <a:noFill/>
          <a:ln w="9525">
            <a:noFill/>
            <a:miter lim="800000"/>
            <a:headEnd/>
            <a:tailEnd/>
          </a:ln>
          <a:effectLst/>
        </p:spPr>
        <p:txBody>
          <a:bodyPr vert="horz" wrap="square" lIns="0" tIns="0" rIns="109728"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8" name="Rectangle 4"/>
          <p:cNvSpPr>
            <a:spLocks noGrp="1" noChangeArrowheads="1"/>
          </p:cNvSpPr>
          <p:nvPr>
            <p:ph type="dt" sz="half" idx="2"/>
          </p:nvPr>
        </p:nvSpPr>
        <p:spPr bwMode="gray">
          <a:xfrm>
            <a:off x="457200" y="6580188"/>
            <a:ext cx="1409700" cy="2254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800" baseline="0">
                <a:solidFill>
                  <a:schemeClr val="tx1"/>
                </a:solidFill>
              </a:defRPr>
            </a:lvl1pPr>
          </a:lstStyle>
          <a:p>
            <a:r>
              <a:rPr lang="en-US" smtClean="0"/>
              <a:t>M. Borer, May 2011, 3rd DIA China Meeting</a:t>
            </a:r>
            <a:endParaRPr lang="en-US" dirty="0"/>
          </a:p>
        </p:txBody>
      </p:sp>
      <p:sp>
        <p:nvSpPr>
          <p:cNvPr id="1029" name="Rectangle 5"/>
          <p:cNvSpPr>
            <a:spLocks noGrp="1" noChangeArrowheads="1"/>
          </p:cNvSpPr>
          <p:nvPr>
            <p:ph type="ftr" sz="quarter" idx="3"/>
          </p:nvPr>
        </p:nvSpPr>
        <p:spPr bwMode="gray">
          <a:xfrm>
            <a:off x="3594100" y="6580188"/>
            <a:ext cx="2895600" cy="22066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800" baseline="0">
                <a:solidFill>
                  <a:schemeClr val="tx1"/>
                </a:solidFill>
              </a:defRPr>
            </a:lvl1pPr>
          </a:lstStyle>
          <a:p>
            <a:r>
              <a:rPr lang="en-US" smtClean="0"/>
              <a:t>Copyright © 2011 Eli Lilly and Company</a:t>
            </a:r>
            <a:endParaRPr lang="en-US" dirty="0"/>
          </a:p>
        </p:txBody>
      </p:sp>
      <p:sp>
        <p:nvSpPr>
          <p:cNvPr id="1030" name="Rectangle 6"/>
          <p:cNvSpPr>
            <a:spLocks noGrp="1" noChangeArrowheads="1"/>
          </p:cNvSpPr>
          <p:nvPr>
            <p:ph type="sldNum" sz="quarter" idx="4"/>
          </p:nvPr>
        </p:nvSpPr>
        <p:spPr bwMode="gray">
          <a:xfrm>
            <a:off x="8032750" y="6580188"/>
            <a:ext cx="654050" cy="2603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800" baseline="0">
                <a:solidFill>
                  <a:schemeClr val="tx1"/>
                </a:solidFill>
              </a:defRPr>
            </a:lvl1pPr>
          </a:lstStyle>
          <a:p>
            <a:r>
              <a:rPr lang="en-US" dirty="0" smtClean="0"/>
              <a:t> </a:t>
            </a:r>
            <a:fld id="{AA056DD7-5A4D-47C7-9E9C-41A2F086DA9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l" rtl="0" eaLnBrk="1" fontAlgn="base" hangingPunct="1">
        <a:lnSpc>
          <a:spcPts val="4100"/>
        </a:lnSpc>
        <a:spcBef>
          <a:spcPct val="0"/>
        </a:spcBef>
        <a:spcAft>
          <a:spcPct val="0"/>
        </a:spcAft>
        <a:defRPr sz="3600" b="1">
          <a:solidFill>
            <a:schemeClr val="tx2"/>
          </a:solidFill>
          <a:latin typeface="+mj-lt"/>
          <a:ea typeface="+mj-ea"/>
          <a:cs typeface="+mj-cs"/>
        </a:defRPr>
      </a:lvl1pPr>
      <a:lvl2pPr algn="l" rtl="0" eaLnBrk="1" fontAlgn="base" hangingPunct="1">
        <a:lnSpc>
          <a:spcPts val="4100"/>
        </a:lnSpc>
        <a:spcBef>
          <a:spcPct val="0"/>
        </a:spcBef>
        <a:spcAft>
          <a:spcPct val="0"/>
        </a:spcAft>
        <a:defRPr sz="3600">
          <a:solidFill>
            <a:schemeClr val="tx2"/>
          </a:solidFill>
          <a:latin typeface="Arial" charset="0"/>
        </a:defRPr>
      </a:lvl2pPr>
      <a:lvl3pPr algn="l" rtl="0" eaLnBrk="1" fontAlgn="base" hangingPunct="1">
        <a:lnSpc>
          <a:spcPts val="4100"/>
        </a:lnSpc>
        <a:spcBef>
          <a:spcPct val="0"/>
        </a:spcBef>
        <a:spcAft>
          <a:spcPct val="0"/>
        </a:spcAft>
        <a:defRPr sz="3600">
          <a:solidFill>
            <a:schemeClr val="tx2"/>
          </a:solidFill>
          <a:latin typeface="Arial" charset="0"/>
        </a:defRPr>
      </a:lvl3pPr>
      <a:lvl4pPr algn="l" rtl="0" eaLnBrk="1" fontAlgn="base" hangingPunct="1">
        <a:lnSpc>
          <a:spcPts val="4100"/>
        </a:lnSpc>
        <a:spcBef>
          <a:spcPct val="0"/>
        </a:spcBef>
        <a:spcAft>
          <a:spcPct val="0"/>
        </a:spcAft>
        <a:defRPr sz="3600">
          <a:solidFill>
            <a:schemeClr val="tx2"/>
          </a:solidFill>
          <a:latin typeface="Arial" charset="0"/>
        </a:defRPr>
      </a:lvl4pPr>
      <a:lvl5pPr algn="l" rtl="0" eaLnBrk="1" fontAlgn="base" hangingPunct="1">
        <a:lnSpc>
          <a:spcPts val="4100"/>
        </a:lnSpc>
        <a:spcBef>
          <a:spcPct val="0"/>
        </a:spcBef>
        <a:spcAft>
          <a:spcPct val="0"/>
        </a:spcAft>
        <a:defRPr sz="3600">
          <a:solidFill>
            <a:schemeClr val="tx2"/>
          </a:solidFill>
          <a:latin typeface="Arial" charset="0"/>
        </a:defRPr>
      </a:lvl5pPr>
      <a:lvl6pPr marL="457200" algn="l" rtl="0" eaLnBrk="1" fontAlgn="base" hangingPunct="1">
        <a:lnSpc>
          <a:spcPts val="4100"/>
        </a:lnSpc>
        <a:spcBef>
          <a:spcPct val="0"/>
        </a:spcBef>
        <a:spcAft>
          <a:spcPct val="0"/>
        </a:spcAft>
        <a:defRPr sz="3600">
          <a:solidFill>
            <a:schemeClr val="tx2"/>
          </a:solidFill>
          <a:latin typeface="Arial" charset="0"/>
        </a:defRPr>
      </a:lvl6pPr>
      <a:lvl7pPr marL="914400" algn="l" rtl="0" eaLnBrk="1" fontAlgn="base" hangingPunct="1">
        <a:lnSpc>
          <a:spcPts val="4100"/>
        </a:lnSpc>
        <a:spcBef>
          <a:spcPct val="0"/>
        </a:spcBef>
        <a:spcAft>
          <a:spcPct val="0"/>
        </a:spcAft>
        <a:defRPr sz="3600">
          <a:solidFill>
            <a:schemeClr val="tx2"/>
          </a:solidFill>
          <a:latin typeface="Arial" charset="0"/>
        </a:defRPr>
      </a:lvl7pPr>
      <a:lvl8pPr marL="1371600" algn="l" rtl="0" eaLnBrk="1" fontAlgn="base" hangingPunct="1">
        <a:lnSpc>
          <a:spcPts val="4100"/>
        </a:lnSpc>
        <a:spcBef>
          <a:spcPct val="0"/>
        </a:spcBef>
        <a:spcAft>
          <a:spcPct val="0"/>
        </a:spcAft>
        <a:defRPr sz="3600">
          <a:solidFill>
            <a:schemeClr val="tx2"/>
          </a:solidFill>
          <a:latin typeface="Arial" charset="0"/>
        </a:defRPr>
      </a:lvl8pPr>
      <a:lvl9pPr marL="1828800" algn="l" rtl="0" eaLnBrk="1" fontAlgn="base" hangingPunct="1">
        <a:lnSpc>
          <a:spcPts val="4100"/>
        </a:lnSpc>
        <a:spcBef>
          <a:spcPct val="0"/>
        </a:spcBef>
        <a:spcAft>
          <a:spcPct val="0"/>
        </a:spcAft>
        <a:defRPr sz="3600">
          <a:solidFill>
            <a:schemeClr val="tx2"/>
          </a:solidFill>
          <a:latin typeface="Arial" charset="0"/>
        </a:defRPr>
      </a:lvl9pPr>
    </p:titleStyle>
    <p:bodyStyle>
      <a:lvl1pPr algn="l" rtl="0" eaLnBrk="1" fontAlgn="base" hangingPunct="1">
        <a:lnSpc>
          <a:spcPct val="95000"/>
        </a:lnSpc>
        <a:spcBef>
          <a:spcPct val="75000"/>
        </a:spcBef>
        <a:spcAft>
          <a:spcPct val="0"/>
        </a:spcAft>
        <a:defRPr sz="2600">
          <a:solidFill>
            <a:schemeClr val="tx1"/>
          </a:solidFill>
          <a:latin typeface="+mn-lt"/>
          <a:ea typeface="+mn-ea"/>
          <a:cs typeface="+mn-cs"/>
        </a:defRPr>
      </a:lvl1pPr>
      <a:lvl2pPr marL="339725" indent="-225425" algn="l" rtl="0" eaLnBrk="1" fontAlgn="base" hangingPunct="1">
        <a:lnSpc>
          <a:spcPct val="95000"/>
        </a:lnSpc>
        <a:spcBef>
          <a:spcPct val="25000"/>
        </a:spcBef>
        <a:spcAft>
          <a:spcPct val="0"/>
        </a:spcAft>
        <a:buSzPct val="80000"/>
        <a:buChar char="•"/>
        <a:defRPr sz="2000">
          <a:solidFill>
            <a:schemeClr val="tx1"/>
          </a:solidFill>
          <a:latin typeface="+mn-lt"/>
        </a:defRPr>
      </a:lvl2pPr>
      <a:lvl3pPr marL="795338" indent="-220663" algn="l" rtl="0" eaLnBrk="1" fontAlgn="base" hangingPunct="1">
        <a:lnSpc>
          <a:spcPct val="95000"/>
        </a:lnSpc>
        <a:spcBef>
          <a:spcPct val="25000"/>
        </a:spcBef>
        <a:spcAft>
          <a:spcPct val="0"/>
        </a:spcAft>
        <a:buChar char="–"/>
        <a:defRPr>
          <a:solidFill>
            <a:schemeClr val="tx1"/>
          </a:solidFill>
          <a:latin typeface="+mn-lt"/>
        </a:defRPr>
      </a:lvl3pPr>
      <a:lvl4pPr marL="1252538" indent="-222250" algn="l" rtl="0" eaLnBrk="1" fontAlgn="base" hangingPunct="1">
        <a:lnSpc>
          <a:spcPct val="95000"/>
        </a:lnSpc>
        <a:spcBef>
          <a:spcPct val="25000"/>
        </a:spcBef>
        <a:spcAft>
          <a:spcPct val="0"/>
        </a:spcAft>
        <a:buChar char="–"/>
        <a:defRPr>
          <a:solidFill>
            <a:schemeClr val="tx1"/>
          </a:solidFill>
          <a:latin typeface="+mn-lt"/>
        </a:defRPr>
      </a:lvl4pPr>
      <a:lvl5pPr marL="1709738" indent="-222250" algn="l" rtl="0" eaLnBrk="1" fontAlgn="base" hangingPunct="1">
        <a:lnSpc>
          <a:spcPct val="95000"/>
        </a:lnSpc>
        <a:spcBef>
          <a:spcPct val="25000"/>
        </a:spcBef>
        <a:spcAft>
          <a:spcPct val="0"/>
        </a:spcAft>
        <a:buChar char="–"/>
        <a:defRPr>
          <a:solidFill>
            <a:schemeClr val="tx1"/>
          </a:solidFill>
          <a:latin typeface="+mn-lt"/>
        </a:defRPr>
      </a:lvl5pPr>
      <a:lvl6pPr marL="2166938" indent="-222250" algn="l" rtl="0" eaLnBrk="1" fontAlgn="base" hangingPunct="1">
        <a:lnSpc>
          <a:spcPct val="95000"/>
        </a:lnSpc>
        <a:spcBef>
          <a:spcPct val="25000"/>
        </a:spcBef>
        <a:spcAft>
          <a:spcPct val="0"/>
        </a:spcAft>
        <a:buChar char="–"/>
        <a:defRPr>
          <a:solidFill>
            <a:schemeClr val="tx1"/>
          </a:solidFill>
          <a:latin typeface="+mn-lt"/>
        </a:defRPr>
      </a:lvl6pPr>
      <a:lvl7pPr marL="2624138" indent="-222250" algn="l" rtl="0" eaLnBrk="1" fontAlgn="base" hangingPunct="1">
        <a:lnSpc>
          <a:spcPct val="95000"/>
        </a:lnSpc>
        <a:spcBef>
          <a:spcPct val="25000"/>
        </a:spcBef>
        <a:spcAft>
          <a:spcPct val="0"/>
        </a:spcAft>
        <a:buChar char="–"/>
        <a:defRPr>
          <a:solidFill>
            <a:schemeClr val="tx1"/>
          </a:solidFill>
          <a:latin typeface="+mn-lt"/>
        </a:defRPr>
      </a:lvl7pPr>
      <a:lvl8pPr marL="3081338" indent="-222250" algn="l" rtl="0" eaLnBrk="1" fontAlgn="base" hangingPunct="1">
        <a:lnSpc>
          <a:spcPct val="95000"/>
        </a:lnSpc>
        <a:spcBef>
          <a:spcPct val="25000"/>
        </a:spcBef>
        <a:spcAft>
          <a:spcPct val="0"/>
        </a:spcAft>
        <a:buChar char="–"/>
        <a:defRPr>
          <a:solidFill>
            <a:schemeClr val="tx1"/>
          </a:solidFill>
          <a:latin typeface="+mn-lt"/>
        </a:defRPr>
      </a:lvl8pPr>
      <a:lvl9pPr marL="3538538" indent="-222250" algn="l" rtl="0" eaLnBrk="1" fontAlgn="base" hangingPunct="1">
        <a:lnSpc>
          <a:spcPct val="95000"/>
        </a:lnSpc>
        <a:spcBef>
          <a:spcPct val="25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ctrTitle"/>
          </p:nvPr>
        </p:nvSpPr>
        <p:spPr>
          <a:xfrm>
            <a:off x="455613" y="1519238"/>
            <a:ext cx="8307387" cy="3433762"/>
          </a:xfrm>
        </p:spPr>
        <p:txBody>
          <a:bodyPr/>
          <a:lstStyle/>
          <a:p>
            <a:r>
              <a:rPr lang="en-US" dirty="0" smtClean="0"/>
              <a:t>Pharmaceutical Reference Standards: Overview and Role in Global Harmonization</a:t>
            </a:r>
            <a:br>
              <a:rPr lang="en-US" dirty="0" smtClean="0"/>
            </a:br>
            <a:r>
              <a:rPr lang="en-US" sz="3200" dirty="0" smtClean="0"/>
              <a:t/>
            </a:r>
            <a:br>
              <a:rPr lang="en-US" sz="3200" dirty="0" smtClean="0"/>
            </a:br>
            <a:r>
              <a:rPr lang="en-US" sz="3200" b="0" dirty="0" smtClean="0"/>
              <a:t>3rd DIA China Annual Meeting</a:t>
            </a:r>
            <a:br>
              <a:rPr lang="en-US" sz="3200" b="0" dirty="0" smtClean="0"/>
            </a:br>
            <a:r>
              <a:rPr lang="en-US" sz="3200" b="0" dirty="0" smtClean="0"/>
              <a:t/>
            </a:r>
            <a:br>
              <a:rPr lang="en-US" sz="3200" b="0" dirty="0" smtClean="0"/>
            </a:br>
            <a:r>
              <a:rPr lang="en-US" sz="3200" b="0" dirty="0" smtClean="0"/>
              <a:t>Beijing, China, 16 - 18 May, 2011</a:t>
            </a:r>
          </a:p>
        </p:txBody>
      </p:sp>
      <p:sp>
        <p:nvSpPr>
          <p:cNvPr id="4099" name="Rectangle 5"/>
          <p:cNvSpPr>
            <a:spLocks noGrp="1" noChangeArrowheads="1"/>
          </p:cNvSpPr>
          <p:nvPr>
            <p:ph type="subTitle" idx="1"/>
          </p:nvPr>
        </p:nvSpPr>
        <p:spPr/>
        <p:txBody>
          <a:bodyPr/>
          <a:lstStyle/>
          <a:p>
            <a:pPr marL="0" indent="0">
              <a:lnSpc>
                <a:spcPct val="85000"/>
              </a:lnSpc>
            </a:pPr>
            <a:r>
              <a:rPr lang="en-US" dirty="0" smtClean="0"/>
              <a:t>Matthew Borer, Ph.D., Advisor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7"/>
          <p:cNvSpPr>
            <a:spLocks noGrp="1"/>
          </p:cNvSpPr>
          <p:nvPr>
            <p:ph type="ftr" sz="quarter" idx="11"/>
          </p:nvPr>
        </p:nvSpPr>
        <p:spPr>
          <a:noFill/>
        </p:spPr>
        <p:txBody>
          <a:bodyPr/>
          <a:lstStyle/>
          <a:p>
            <a:r>
              <a:rPr lang="en-US" smtClean="0"/>
              <a:t>Copyright © 2011 Eli Lilly and Company</a:t>
            </a:r>
          </a:p>
        </p:txBody>
      </p:sp>
      <p:sp>
        <p:nvSpPr>
          <p:cNvPr id="7171" name="Slide Number Placeholder 8"/>
          <p:cNvSpPr>
            <a:spLocks noGrp="1"/>
          </p:cNvSpPr>
          <p:nvPr>
            <p:ph type="sldNum" sz="quarter" idx="12"/>
          </p:nvPr>
        </p:nvSpPr>
        <p:spPr>
          <a:noFill/>
        </p:spPr>
        <p:txBody>
          <a:bodyPr/>
          <a:lstStyle/>
          <a:p>
            <a:r>
              <a:rPr lang="en-US" smtClean="0"/>
              <a:t> </a:t>
            </a:r>
            <a:fld id="{78121B2D-EC32-40B9-B788-22BC7CAAE1E4}" type="slidenum">
              <a:rPr lang="en-US" smtClean="0"/>
              <a:pPr/>
              <a:t>10</a:t>
            </a:fld>
            <a:endParaRPr lang="en-US" smtClean="0"/>
          </a:p>
        </p:txBody>
      </p:sp>
      <p:sp>
        <p:nvSpPr>
          <p:cNvPr id="7172" name="Rectangle 2"/>
          <p:cNvSpPr>
            <a:spLocks noGrp="1" noChangeArrowheads="1"/>
          </p:cNvSpPr>
          <p:nvPr>
            <p:ph type="title" sz="quarter"/>
          </p:nvPr>
        </p:nvSpPr>
        <p:spPr/>
        <p:txBody>
          <a:bodyPr/>
          <a:lstStyle/>
          <a:p>
            <a:r>
              <a:rPr lang="en-US" smtClean="0"/>
              <a:t>Reference Standard Control Strategy</a:t>
            </a:r>
          </a:p>
        </p:txBody>
      </p:sp>
      <p:sp>
        <p:nvSpPr>
          <p:cNvPr id="7174" name="Date Placeholder 3"/>
          <p:cNvSpPr>
            <a:spLocks noGrp="1"/>
          </p:cNvSpPr>
          <p:nvPr>
            <p:ph type="dt" sz="quarter" idx="10"/>
          </p:nvPr>
        </p:nvSpPr>
        <p:spPr>
          <a:xfrm>
            <a:off x="228600" y="6580188"/>
            <a:ext cx="2971800" cy="277812"/>
          </a:xfrm>
          <a:noFill/>
        </p:spPr>
        <p:txBody>
          <a:bodyPr/>
          <a:lstStyle/>
          <a:p>
            <a:r>
              <a:rPr lang="en-US" smtClean="0"/>
              <a:t>M. Borer, May 2011, 3rd DIA China Meeting</a:t>
            </a:r>
          </a:p>
        </p:txBody>
      </p:sp>
      <p:pic>
        <p:nvPicPr>
          <p:cNvPr id="9" name="Picture 8" descr="rs control strategy copy.jpg"/>
          <p:cNvPicPr>
            <a:picLocks noChangeAspect="1"/>
          </p:cNvPicPr>
          <p:nvPr/>
        </p:nvPicPr>
        <p:blipFill>
          <a:blip r:embed="rId2" cstate="print"/>
          <a:stretch>
            <a:fillRect/>
          </a:stretch>
        </p:blipFill>
        <p:spPr>
          <a:xfrm>
            <a:off x="381000" y="1447800"/>
            <a:ext cx="8305800" cy="4567308"/>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p:spPr>
        <p:txBody>
          <a:bodyPr/>
          <a:lstStyle/>
          <a:p>
            <a:r>
              <a:rPr lang="en-US" smtClean="0"/>
              <a:t>Copyright © 2011 Eli Lilly and Company</a:t>
            </a:r>
          </a:p>
        </p:txBody>
      </p:sp>
      <p:sp>
        <p:nvSpPr>
          <p:cNvPr id="8195" name="Slide Number Placeholder 5"/>
          <p:cNvSpPr>
            <a:spLocks noGrp="1"/>
          </p:cNvSpPr>
          <p:nvPr>
            <p:ph type="sldNum" sz="quarter" idx="12"/>
          </p:nvPr>
        </p:nvSpPr>
        <p:spPr>
          <a:noFill/>
        </p:spPr>
        <p:txBody>
          <a:bodyPr/>
          <a:lstStyle/>
          <a:p>
            <a:r>
              <a:rPr lang="en-US" smtClean="0"/>
              <a:t> </a:t>
            </a:r>
            <a:fld id="{4FCF1B3A-E031-4E6F-B757-9F638EACAA58}" type="slidenum">
              <a:rPr lang="en-US" smtClean="0"/>
              <a:pPr/>
              <a:t>11</a:t>
            </a:fld>
            <a:endParaRPr lang="en-US" smtClean="0"/>
          </a:p>
        </p:txBody>
      </p:sp>
      <p:sp>
        <p:nvSpPr>
          <p:cNvPr id="8196" name="Rectangle 2"/>
          <p:cNvSpPr>
            <a:spLocks noGrp="1" noChangeArrowheads="1"/>
          </p:cNvSpPr>
          <p:nvPr>
            <p:ph type="title"/>
          </p:nvPr>
        </p:nvSpPr>
        <p:spPr/>
        <p:txBody>
          <a:bodyPr/>
          <a:lstStyle/>
          <a:p>
            <a:r>
              <a:rPr lang="en-US" smtClean="0"/>
              <a:t>Regulations Governing RS Operations</a:t>
            </a:r>
          </a:p>
        </p:txBody>
      </p:sp>
      <p:sp>
        <p:nvSpPr>
          <p:cNvPr id="8197" name="Rectangle 3"/>
          <p:cNvSpPr>
            <a:spLocks noGrp="1" noChangeArrowheads="1"/>
          </p:cNvSpPr>
          <p:nvPr>
            <p:ph type="body" idx="1"/>
          </p:nvPr>
        </p:nvSpPr>
        <p:spPr>
          <a:xfrm>
            <a:off x="457200" y="1392238"/>
            <a:ext cx="8229600" cy="4932362"/>
          </a:xfrm>
        </p:spPr>
        <p:txBody>
          <a:bodyPr/>
          <a:lstStyle/>
          <a:p>
            <a:pPr marL="0" indent="0">
              <a:lnSpc>
                <a:spcPct val="90000"/>
              </a:lnSpc>
            </a:pPr>
            <a:r>
              <a:rPr lang="en-US" sz="2000" b="1" smtClean="0"/>
              <a:t>Food and Drug Administration (FDA)</a:t>
            </a:r>
            <a:endParaRPr lang="en-US" sz="1900" b="1" smtClean="0"/>
          </a:p>
          <a:p>
            <a:pPr lvl="2">
              <a:lnSpc>
                <a:spcPct val="90000"/>
              </a:lnSpc>
            </a:pPr>
            <a:r>
              <a:rPr lang="en-US" sz="1600" smtClean="0"/>
              <a:t>CFR Title 21 – Food and Drugs GMP, 211.194(c), 211.160(b)(1) and 299.5(c)</a:t>
            </a:r>
          </a:p>
          <a:p>
            <a:pPr lvl="2">
              <a:lnSpc>
                <a:spcPct val="90000"/>
              </a:lnSpc>
            </a:pPr>
            <a:r>
              <a:rPr lang="en-US" sz="1600" smtClean="0"/>
              <a:t>ICH Guidelines Q7, Q6B</a:t>
            </a:r>
          </a:p>
          <a:p>
            <a:pPr lvl="2">
              <a:lnSpc>
                <a:spcPct val="90000"/>
              </a:lnSpc>
            </a:pPr>
            <a:r>
              <a:rPr lang="en-US" sz="1600" smtClean="0"/>
              <a:t>Various FDA Guidance Documents</a:t>
            </a:r>
          </a:p>
          <a:p>
            <a:pPr lvl="2">
              <a:lnSpc>
                <a:spcPct val="90000"/>
              </a:lnSpc>
            </a:pPr>
            <a:r>
              <a:rPr lang="en-US" sz="1600" smtClean="0"/>
              <a:t>FDA regulatory observations (Warning Letters, 483’s)</a:t>
            </a:r>
          </a:p>
          <a:p>
            <a:pPr lvl="2">
              <a:lnSpc>
                <a:spcPct val="90000"/>
              </a:lnSpc>
            </a:pPr>
            <a:r>
              <a:rPr lang="en-US" sz="1600" smtClean="0"/>
              <a:t>United States Pharmacopeia</a:t>
            </a:r>
          </a:p>
          <a:p>
            <a:pPr marL="0" indent="0">
              <a:lnSpc>
                <a:spcPct val="90000"/>
              </a:lnSpc>
            </a:pPr>
            <a:r>
              <a:rPr lang="en-US" sz="2000" b="1" smtClean="0"/>
              <a:t>European Agency for the Evaluation of Medicinal Products (EMEA)</a:t>
            </a:r>
          </a:p>
          <a:p>
            <a:pPr lvl="2">
              <a:lnSpc>
                <a:spcPct val="90000"/>
              </a:lnSpc>
            </a:pPr>
            <a:r>
              <a:rPr lang="en-US" sz="1600" smtClean="0"/>
              <a:t>EU GMP 32, Annex 18 (transcription of ICH Q7)</a:t>
            </a:r>
          </a:p>
          <a:p>
            <a:pPr lvl="2">
              <a:lnSpc>
                <a:spcPct val="90000"/>
              </a:lnSpc>
            </a:pPr>
            <a:r>
              <a:rPr lang="en-US" sz="1600" smtClean="0"/>
              <a:t>EU Quality Guideline 32 (regulatory submission requirements)</a:t>
            </a:r>
          </a:p>
          <a:p>
            <a:pPr lvl="2">
              <a:lnSpc>
                <a:spcPct val="90000"/>
              </a:lnSpc>
            </a:pPr>
            <a:r>
              <a:rPr lang="en-US" sz="1600" smtClean="0"/>
              <a:t>ICH Guidelines Q7, Q6B</a:t>
            </a:r>
          </a:p>
          <a:p>
            <a:pPr lvl="2">
              <a:lnSpc>
                <a:spcPct val="90000"/>
              </a:lnSpc>
            </a:pPr>
            <a:r>
              <a:rPr lang="en-US" sz="1600" smtClean="0"/>
              <a:t>European Pharmacopoeia</a:t>
            </a:r>
          </a:p>
          <a:p>
            <a:pPr marL="0" indent="0">
              <a:lnSpc>
                <a:spcPct val="90000"/>
              </a:lnSpc>
            </a:pPr>
            <a:r>
              <a:rPr lang="en-US" sz="2000" b="1" smtClean="0"/>
              <a:t>Japan Ministry of Health Labor and Welfare (MHLW)</a:t>
            </a:r>
          </a:p>
          <a:p>
            <a:pPr lvl="2">
              <a:lnSpc>
                <a:spcPct val="90000"/>
              </a:lnSpc>
            </a:pPr>
            <a:r>
              <a:rPr lang="en-US" sz="1600" smtClean="0"/>
              <a:t>Japan Pharmacopoeia Technical Information (JPTI) 1995, section 2</a:t>
            </a:r>
          </a:p>
          <a:p>
            <a:pPr lvl="2">
              <a:lnSpc>
                <a:spcPct val="90000"/>
              </a:lnSpc>
            </a:pPr>
            <a:r>
              <a:rPr lang="en-US" sz="1600" smtClean="0"/>
              <a:t> ICH Guidelines Q7, Q6B</a:t>
            </a:r>
          </a:p>
          <a:p>
            <a:pPr lvl="2">
              <a:lnSpc>
                <a:spcPct val="90000"/>
              </a:lnSpc>
            </a:pPr>
            <a:r>
              <a:rPr lang="en-US" sz="1600" smtClean="0"/>
              <a:t>Japan Pharmacopoeia</a:t>
            </a:r>
          </a:p>
        </p:txBody>
      </p:sp>
      <p:sp>
        <p:nvSpPr>
          <p:cNvPr id="8198" name="Date Placeholder 3"/>
          <p:cNvSpPr>
            <a:spLocks noGrp="1"/>
          </p:cNvSpPr>
          <p:nvPr>
            <p:ph type="dt" sz="quarter" idx="10"/>
          </p:nvPr>
        </p:nvSpPr>
        <p:spPr>
          <a:xfrm>
            <a:off x="228600" y="6580188"/>
            <a:ext cx="2819400" cy="277812"/>
          </a:xfrm>
          <a:noFill/>
        </p:spPr>
        <p:txBody>
          <a:bodyPr/>
          <a:lstStyle/>
          <a:p>
            <a:r>
              <a:rPr lang="en-US" smtClean="0"/>
              <a:t>M. Borer, May 2011, 3rd DIA China Meeting</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p>
            <a:r>
              <a:rPr lang="en-US" smtClean="0"/>
              <a:t>Copyright © 2011 Eli Lilly and Company</a:t>
            </a:r>
          </a:p>
        </p:txBody>
      </p:sp>
      <p:sp>
        <p:nvSpPr>
          <p:cNvPr id="9219" name="Slide Number Placeholder 5"/>
          <p:cNvSpPr>
            <a:spLocks noGrp="1"/>
          </p:cNvSpPr>
          <p:nvPr>
            <p:ph type="sldNum" sz="quarter" idx="12"/>
          </p:nvPr>
        </p:nvSpPr>
        <p:spPr>
          <a:noFill/>
        </p:spPr>
        <p:txBody>
          <a:bodyPr/>
          <a:lstStyle/>
          <a:p>
            <a:r>
              <a:rPr lang="en-US" smtClean="0"/>
              <a:t> </a:t>
            </a:r>
            <a:fld id="{9E8F8D95-CEB5-432D-894F-C15477375C78}" type="slidenum">
              <a:rPr lang="en-US" smtClean="0"/>
              <a:pPr/>
              <a:t>12</a:t>
            </a:fld>
            <a:endParaRPr lang="en-US" smtClean="0"/>
          </a:p>
        </p:txBody>
      </p:sp>
      <p:sp>
        <p:nvSpPr>
          <p:cNvPr id="9220" name="Rectangle 2"/>
          <p:cNvSpPr>
            <a:spLocks noGrp="1" noChangeArrowheads="1"/>
          </p:cNvSpPr>
          <p:nvPr>
            <p:ph type="title"/>
          </p:nvPr>
        </p:nvSpPr>
        <p:spPr/>
        <p:txBody>
          <a:bodyPr/>
          <a:lstStyle/>
          <a:p>
            <a:r>
              <a:rPr lang="en-US" smtClean="0"/>
              <a:t>Additional Sources of Guidance</a:t>
            </a:r>
          </a:p>
        </p:txBody>
      </p:sp>
      <p:sp>
        <p:nvSpPr>
          <p:cNvPr id="9221" name="Rectangle 3"/>
          <p:cNvSpPr>
            <a:spLocks noGrp="1" noChangeArrowheads="1"/>
          </p:cNvSpPr>
          <p:nvPr>
            <p:ph type="body" idx="1"/>
          </p:nvPr>
        </p:nvSpPr>
        <p:spPr/>
        <p:txBody>
          <a:bodyPr/>
          <a:lstStyle/>
          <a:p>
            <a:pPr marL="0" indent="0"/>
            <a:endParaRPr lang="en-US" smtClean="0"/>
          </a:p>
          <a:p>
            <a:pPr marL="0" indent="0"/>
            <a:endParaRPr lang="en-US" smtClean="0"/>
          </a:p>
        </p:txBody>
      </p:sp>
      <p:sp>
        <p:nvSpPr>
          <p:cNvPr id="9222" name="Rectangle 4"/>
          <p:cNvSpPr>
            <a:spLocks noChangeArrowheads="1"/>
          </p:cNvSpPr>
          <p:nvPr/>
        </p:nvSpPr>
        <p:spPr bwMode="auto">
          <a:xfrm>
            <a:off x="457200" y="1600200"/>
            <a:ext cx="8229600" cy="4876800"/>
          </a:xfrm>
          <a:prstGeom prst="rect">
            <a:avLst/>
          </a:prstGeom>
          <a:noFill/>
          <a:ln w="9525">
            <a:noFill/>
            <a:miter lim="800000"/>
            <a:headEnd/>
            <a:tailEnd/>
          </a:ln>
        </p:spPr>
        <p:txBody>
          <a:bodyPr/>
          <a:lstStyle/>
          <a:p>
            <a:pPr algn="l">
              <a:lnSpc>
                <a:spcPct val="90000"/>
              </a:lnSpc>
              <a:spcBef>
                <a:spcPct val="75000"/>
              </a:spcBef>
            </a:pPr>
            <a:r>
              <a:rPr lang="en-US" sz="2800" dirty="0"/>
              <a:t>ISO Guidelines 31, 32, 34</a:t>
            </a:r>
          </a:p>
          <a:p>
            <a:pPr algn="l">
              <a:lnSpc>
                <a:spcPct val="90000"/>
              </a:lnSpc>
              <a:spcBef>
                <a:spcPct val="75000"/>
              </a:spcBef>
            </a:pPr>
            <a:r>
              <a:rPr lang="en-US" sz="2800" dirty="0"/>
              <a:t>WHO Technical Report Series (TRS) 885, 902, and 908</a:t>
            </a:r>
          </a:p>
          <a:p>
            <a:pPr algn="l">
              <a:lnSpc>
                <a:spcPct val="90000"/>
              </a:lnSpc>
              <a:spcBef>
                <a:spcPct val="75000"/>
              </a:spcBef>
            </a:pPr>
            <a:r>
              <a:rPr lang="en-US" sz="2800" dirty="0"/>
              <a:t>Published Warning Letter Citations</a:t>
            </a:r>
          </a:p>
          <a:p>
            <a:pPr algn="l">
              <a:lnSpc>
                <a:spcPct val="90000"/>
              </a:lnSpc>
              <a:spcBef>
                <a:spcPct val="75000"/>
              </a:spcBef>
            </a:pPr>
            <a:r>
              <a:rPr lang="en-US" sz="2800" dirty="0"/>
              <a:t>Benchmarking of Findings at Other Firms</a:t>
            </a:r>
          </a:p>
          <a:p>
            <a:pPr algn="l">
              <a:lnSpc>
                <a:spcPct val="90000"/>
              </a:lnSpc>
              <a:spcBef>
                <a:spcPct val="75000"/>
              </a:spcBef>
            </a:pPr>
            <a:r>
              <a:rPr lang="en-US" sz="2800" dirty="0"/>
              <a:t>Audit Near Misses</a:t>
            </a:r>
          </a:p>
          <a:p>
            <a:pPr algn="l">
              <a:lnSpc>
                <a:spcPct val="90000"/>
              </a:lnSpc>
              <a:spcBef>
                <a:spcPct val="75000"/>
              </a:spcBef>
            </a:pPr>
            <a:r>
              <a:rPr lang="en-US" sz="2800" dirty="0"/>
              <a:t>Internal QA/QC Audits</a:t>
            </a:r>
          </a:p>
        </p:txBody>
      </p:sp>
      <p:sp>
        <p:nvSpPr>
          <p:cNvPr id="9223" name="Date Placeholder 3"/>
          <p:cNvSpPr>
            <a:spLocks noGrp="1"/>
          </p:cNvSpPr>
          <p:nvPr>
            <p:ph type="dt" sz="quarter" idx="10"/>
          </p:nvPr>
        </p:nvSpPr>
        <p:spPr>
          <a:xfrm>
            <a:off x="228600" y="6580188"/>
            <a:ext cx="2819400" cy="277812"/>
          </a:xfrm>
          <a:noFill/>
        </p:spPr>
        <p:txBody>
          <a:bodyPr/>
          <a:lstStyle/>
          <a:p>
            <a:r>
              <a:rPr lang="en-US" smtClean="0"/>
              <a:t>M. Borer, May 2011, 3rd DIA China Meeting</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5"/>
          <p:cNvSpPr>
            <a:spLocks noGrp="1"/>
          </p:cNvSpPr>
          <p:nvPr>
            <p:ph type="ftr" sz="quarter" idx="11"/>
          </p:nvPr>
        </p:nvSpPr>
        <p:spPr>
          <a:noFill/>
        </p:spPr>
        <p:txBody>
          <a:bodyPr/>
          <a:lstStyle/>
          <a:p>
            <a:r>
              <a:rPr lang="en-US" smtClean="0"/>
              <a:t>Copyright © 2011 Eli Lilly and Company</a:t>
            </a:r>
          </a:p>
        </p:txBody>
      </p:sp>
      <p:sp>
        <p:nvSpPr>
          <p:cNvPr id="10243" name="Slide Number Placeholder 6"/>
          <p:cNvSpPr>
            <a:spLocks noGrp="1"/>
          </p:cNvSpPr>
          <p:nvPr>
            <p:ph type="sldNum" sz="quarter" idx="12"/>
          </p:nvPr>
        </p:nvSpPr>
        <p:spPr>
          <a:noFill/>
        </p:spPr>
        <p:txBody>
          <a:bodyPr/>
          <a:lstStyle/>
          <a:p>
            <a:r>
              <a:rPr lang="en-US" smtClean="0"/>
              <a:t> </a:t>
            </a:r>
            <a:fld id="{8A25A945-A935-4DD4-9DB8-D93FC02BDBF6}" type="slidenum">
              <a:rPr lang="en-US" smtClean="0"/>
              <a:pPr/>
              <a:t>13</a:t>
            </a:fld>
            <a:endParaRPr lang="en-US" smtClean="0"/>
          </a:p>
        </p:txBody>
      </p:sp>
      <p:sp>
        <p:nvSpPr>
          <p:cNvPr id="10244" name="Rectangle 2"/>
          <p:cNvSpPr>
            <a:spLocks noGrp="1" noChangeArrowheads="1"/>
          </p:cNvSpPr>
          <p:nvPr>
            <p:ph type="title"/>
          </p:nvPr>
        </p:nvSpPr>
        <p:spPr/>
        <p:txBody>
          <a:bodyPr/>
          <a:lstStyle/>
          <a:p>
            <a:r>
              <a:rPr lang="en-US" smtClean="0"/>
              <a:t>Reference Standard vs Drug Product</a:t>
            </a:r>
          </a:p>
        </p:txBody>
      </p:sp>
      <p:sp>
        <p:nvSpPr>
          <p:cNvPr id="10245" name="Rectangle 3"/>
          <p:cNvSpPr>
            <a:spLocks noGrp="1" noChangeArrowheads="1"/>
          </p:cNvSpPr>
          <p:nvPr>
            <p:ph type="body" sz="half" idx="1"/>
          </p:nvPr>
        </p:nvSpPr>
        <p:spPr>
          <a:xfrm>
            <a:off x="457200" y="1549400"/>
            <a:ext cx="4038600" cy="4475163"/>
          </a:xfrm>
        </p:spPr>
        <p:txBody>
          <a:bodyPr/>
          <a:lstStyle/>
          <a:p>
            <a:pPr marL="419100" indent="-419100"/>
            <a:r>
              <a:rPr lang="en-US" sz="2200" b="1" smtClean="0"/>
              <a:t>Reference Standard</a:t>
            </a:r>
          </a:p>
          <a:p>
            <a:pPr marL="457200" lvl="1" indent="-342900">
              <a:buFontTx/>
              <a:buAutoNum type="arabicPeriod"/>
            </a:pPr>
            <a:r>
              <a:rPr lang="en-US" sz="1800" smtClean="0"/>
              <a:t>Intended use – laboratory control</a:t>
            </a:r>
          </a:p>
          <a:p>
            <a:pPr marL="457200" lvl="1" indent="-342900">
              <a:buFontTx/>
              <a:buAutoNum type="arabicPeriod"/>
            </a:pPr>
            <a:r>
              <a:rPr lang="en-US" sz="1800" smtClean="0"/>
              <a:t>Limited regulatory requirements</a:t>
            </a:r>
          </a:p>
          <a:p>
            <a:pPr marL="457200" lvl="1" indent="-342900">
              <a:buFontTx/>
              <a:buAutoNum type="arabicPeriod"/>
            </a:pPr>
            <a:r>
              <a:rPr lang="en-US" sz="1800" smtClean="0"/>
              <a:t>Limited registration commitment</a:t>
            </a:r>
          </a:p>
          <a:p>
            <a:pPr marL="457200" lvl="1" indent="-342900">
              <a:buFontTx/>
              <a:buAutoNum type="arabicPeriod"/>
            </a:pPr>
            <a:r>
              <a:rPr lang="en-US" sz="1800" smtClean="0"/>
              <a:t>Closed system of users</a:t>
            </a:r>
          </a:p>
          <a:p>
            <a:pPr marL="457200" lvl="1" indent="-342900">
              <a:buFontTx/>
              <a:buAutoNum type="arabicPeriod"/>
            </a:pPr>
            <a:r>
              <a:rPr lang="en-US" sz="1800" smtClean="0"/>
              <a:t>Infrequent manufacturing</a:t>
            </a:r>
          </a:p>
          <a:p>
            <a:pPr marL="457200" lvl="1" indent="-342900">
              <a:buFontTx/>
              <a:buAutoNum type="arabicPeriod"/>
            </a:pPr>
            <a:r>
              <a:rPr lang="en-US" sz="1800" smtClean="0"/>
              <a:t>Overprotective packaging</a:t>
            </a:r>
          </a:p>
          <a:p>
            <a:pPr marL="457200" lvl="1" indent="-342900">
              <a:buFontTx/>
              <a:buAutoNum type="arabicPeriod"/>
            </a:pPr>
            <a:r>
              <a:rPr lang="en-US" sz="1800" smtClean="0"/>
              <a:t>Overprotective storage</a:t>
            </a:r>
          </a:p>
          <a:p>
            <a:pPr marL="457200" lvl="1" indent="-342900">
              <a:buFontTx/>
              <a:buAutoNum type="arabicPeriod"/>
            </a:pPr>
            <a:r>
              <a:rPr lang="en-US" sz="1800" smtClean="0"/>
              <a:t>Sterility typically unimportant</a:t>
            </a:r>
          </a:p>
          <a:p>
            <a:pPr marL="457200" lvl="1" indent="-342900">
              <a:buFontTx/>
              <a:buAutoNum type="arabicPeriod"/>
            </a:pPr>
            <a:r>
              <a:rPr lang="en-US" sz="1800" smtClean="0"/>
              <a:t>Documentation is critical!</a:t>
            </a:r>
          </a:p>
          <a:p>
            <a:pPr marL="457200" lvl="1" indent="-342900">
              <a:buFontTx/>
              <a:buAutoNum type="arabicPeriod"/>
            </a:pPr>
            <a:r>
              <a:rPr lang="en-US" sz="1800" smtClean="0"/>
              <a:t> </a:t>
            </a:r>
            <a:r>
              <a:rPr lang="en-US" sz="2000" b="1" smtClean="0"/>
              <a:t>s I S p Q</a:t>
            </a:r>
            <a:r>
              <a:rPr lang="en-US" sz="1800" smtClean="0"/>
              <a:t> : Strength and Identity are most critical</a:t>
            </a:r>
          </a:p>
        </p:txBody>
      </p:sp>
      <p:sp>
        <p:nvSpPr>
          <p:cNvPr id="10246" name="Rectangle 4"/>
          <p:cNvSpPr>
            <a:spLocks noGrp="1" noChangeArrowheads="1"/>
          </p:cNvSpPr>
          <p:nvPr>
            <p:ph type="body" sz="half" idx="2"/>
          </p:nvPr>
        </p:nvSpPr>
        <p:spPr>
          <a:xfrm>
            <a:off x="4648200" y="1549400"/>
            <a:ext cx="4267200" cy="4475163"/>
          </a:xfrm>
        </p:spPr>
        <p:txBody>
          <a:bodyPr/>
          <a:lstStyle/>
          <a:p>
            <a:pPr marL="419100" indent="-419100"/>
            <a:r>
              <a:rPr lang="en-US" sz="2200" b="1" smtClean="0"/>
              <a:t>GMP for Human Consumption</a:t>
            </a:r>
          </a:p>
          <a:p>
            <a:pPr marL="457200" lvl="1" indent="-342900">
              <a:buFontTx/>
              <a:buAutoNum type="arabicPeriod"/>
            </a:pPr>
            <a:r>
              <a:rPr lang="en-US" sz="1800" smtClean="0"/>
              <a:t>Intended use – human dosing</a:t>
            </a:r>
          </a:p>
          <a:p>
            <a:pPr marL="457200" lvl="1" indent="-342900">
              <a:buFontTx/>
              <a:buAutoNum type="arabicPeriod"/>
            </a:pPr>
            <a:r>
              <a:rPr lang="en-US" sz="1800" smtClean="0"/>
              <a:t>Extensive regulatory requirements</a:t>
            </a:r>
          </a:p>
          <a:p>
            <a:pPr marL="457200" lvl="1" indent="-342900">
              <a:buFontTx/>
              <a:buAutoNum type="arabicPeriod"/>
            </a:pPr>
            <a:r>
              <a:rPr lang="en-US" sz="1800" smtClean="0"/>
              <a:t>Extensive registration commitment</a:t>
            </a:r>
          </a:p>
          <a:p>
            <a:pPr marL="457200" lvl="1" indent="-342900">
              <a:buFontTx/>
              <a:buAutoNum type="arabicPeriod"/>
            </a:pPr>
            <a:r>
              <a:rPr lang="en-US" sz="1800" smtClean="0"/>
              <a:t>Open system of patients</a:t>
            </a:r>
          </a:p>
          <a:p>
            <a:pPr marL="457200" lvl="1" indent="-342900">
              <a:buFontTx/>
              <a:buAutoNum type="arabicPeriod"/>
            </a:pPr>
            <a:r>
              <a:rPr lang="en-US" sz="1800" smtClean="0"/>
              <a:t>Routine manufacturing</a:t>
            </a:r>
          </a:p>
          <a:p>
            <a:pPr marL="457200" lvl="1" indent="-342900">
              <a:buFontTx/>
              <a:buAutoNum type="arabicPeriod"/>
            </a:pPr>
            <a:r>
              <a:rPr lang="en-US" sz="1800" smtClean="0"/>
              <a:t>Packaging optimized for cost</a:t>
            </a:r>
          </a:p>
          <a:p>
            <a:pPr marL="457200" lvl="1" indent="-342900">
              <a:buFontTx/>
              <a:buAutoNum type="arabicPeriod"/>
            </a:pPr>
            <a:r>
              <a:rPr lang="en-US" sz="1800" smtClean="0"/>
              <a:t>Storage optimized for convenience</a:t>
            </a:r>
          </a:p>
          <a:p>
            <a:pPr marL="457200" lvl="1" indent="-342900">
              <a:buFontTx/>
              <a:buAutoNum type="arabicPeriod"/>
            </a:pPr>
            <a:r>
              <a:rPr lang="en-US" sz="1800" smtClean="0"/>
              <a:t>Sterility typically vital</a:t>
            </a:r>
          </a:p>
          <a:p>
            <a:pPr marL="457200" lvl="1" indent="-342900">
              <a:buFontTx/>
              <a:buAutoNum type="arabicPeriod"/>
            </a:pPr>
            <a:r>
              <a:rPr lang="en-US" sz="1800" smtClean="0"/>
              <a:t>Documentation is critical!</a:t>
            </a:r>
          </a:p>
          <a:p>
            <a:pPr marL="457200" lvl="1" indent="-342900">
              <a:buFontTx/>
              <a:buAutoNum type="arabicPeriod"/>
            </a:pPr>
            <a:r>
              <a:rPr lang="en-US" sz="1800" smtClean="0"/>
              <a:t> </a:t>
            </a:r>
            <a:r>
              <a:rPr lang="en-US" sz="2000" b="1" smtClean="0"/>
              <a:t>S i s P Q</a:t>
            </a:r>
            <a:r>
              <a:rPr lang="en-US" sz="1800" smtClean="0"/>
              <a:t> : Safety and Purity are most critical</a:t>
            </a:r>
          </a:p>
        </p:txBody>
      </p:sp>
      <p:sp>
        <p:nvSpPr>
          <p:cNvPr id="10247" name="Text Box 5"/>
          <p:cNvSpPr txBox="1">
            <a:spLocks noChangeArrowheads="1"/>
          </p:cNvSpPr>
          <p:nvPr/>
        </p:nvSpPr>
        <p:spPr bwMode="auto">
          <a:xfrm>
            <a:off x="2133600" y="6172200"/>
            <a:ext cx="4957763" cy="317500"/>
          </a:xfrm>
          <a:prstGeom prst="rect">
            <a:avLst/>
          </a:prstGeom>
          <a:solidFill>
            <a:srgbClr val="FFFF99"/>
          </a:solidFill>
          <a:ln w="12700">
            <a:noFill/>
            <a:miter lim="800000"/>
            <a:headEnd/>
            <a:tailEnd/>
          </a:ln>
        </p:spPr>
        <p:txBody>
          <a:bodyPr wrap="none" lIns="0" tIns="0" rIns="0" bIns="0">
            <a:spAutoFit/>
          </a:bodyPr>
          <a:lstStyle/>
          <a:p>
            <a:r>
              <a:rPr lang="en-US" sz="2200" b="1">
                <a:solidFill>
                  <a:srgbClr val="CC0000"/>
                </a:solidFill>
              </a:rPr>
              <a:t>S</a:t>
            </a:r>
            <a:r>
              <a:rPr lang="en-US" sz="2200">
                <a:solidFill>
                  <a:srgbClr val="CC0000"/>
                </a:solidFill>
              </a:rPr>
              <a:t>afety, </a:t>
            </a:r>
            <a:r>
              <a:rPr lang="en-US" sz="2200" b="1">
                <a:solidFill>
                  <a:srgbClr val="CC0000"/>
                </a:solidFill>
              </a:rPr>
              <a:t>I</a:t>
            </a:r>
            <a:r>
              <a:rPr lang="en-US" sz="2200">
                <a:solidFill>
                  <a:srgbClr val="CC0000"/>
                </a:solidFill>
              </a:rPr>
              <a:t>dentity, </a:t>
            </a:r>
            <a:r>
              <a:rPr lang="en-US" sz="2200" b="1">
                <a:solidFill>
                  <a:srgbClr val="CC0000"/>
                </a:solidFill>
              </a:rPr>
              <a:t>S</a:t>
            </a:r>
            <a:r>
              <a:rPr lang="en-US" sz="2200">
                <a:solidFill>
                  <a:srgbClr val="CC0000"/>
                </a:solidFill>
              </a:rPr>
              <a:t>trength, </a:t>
            </a:r>
            <a:r>
              <a:rPr lang="en-US" sz="2200" b="1">
                <a:solidFill>
                  <a:srgbClr val="CC0000"/>
                </a:solidFill>
              </a:rPr>
              <a:t>P</a:t>
            </a:r>
            <a:r>
              <a:rPr lang="en-US" sz="2200">
                <a:solidFill>
                  <a:srgbClr val="CC0000"/>
                </a:solidFill>
              </a:rPr>
              <a:t>urity, </a:t>
            </a:r>
            <a:r>
              <a:rPr lang="en-US" sz="2200" b="1">
                <a:solidFill>
                  <a:srgbClr val="CC0000"/>
                </a:solidFill>
              </a:rPr>
              <a:t>Q</a:t>
            </a:r>
            <a:r>
              <a:rPr lang="en-US" sz="2200">
                <a:solidFill>
                  <a:srgbClr val="CC0000"/>
                </a:solidFill>
              </a:rPr>
              <a:t>uality</a:t>
            </a:r>
          </a:p>
        </p:txBody>
      </p:sp>
      <p:sp>
        <p:nvSpPr>
          <p:cNvPr id="10248" name="Line 6"/>
          <p:cNvSpPr>
            <a:spLocks noChangeShapeType="1"/>
          </p:cNvSpPr>
          <p:nvPr/>
        </p:nvSpPr>
        <p:spPr bwMode="auto">
          <a:xfrm>
            <a:off x="0" y="5967413"/>
            <a:ext cx="9144000" cy="0"/>
          </a:xfrm>
          <a:prstGeom prst="line">
            <a:avLst/>
          </a:prstGeom>
          <a:noFill/>
          <a:ln w="12700">
            <a:solidFill>
              <a:schemeClr val="tx1"/>
            </a:solidFill>
            <a:round/>
            <a:headEnd/>
            <a:tailEnd/>
          </a:ln>
        </p:spPr>
        <p:txBody>
          <a:bodyPr wrap="none" lIns="0" tIns="0" rIns="0" bIns="0" anchor="ctr"/>
          <a:lstStyle/>
          <a:p>
            <a:endParaRPr lang="en-US"/>
          </a:p>
        </p:txBody>
      </p:sp>
      <p:sp>
        <p:nvSpPr>
          <p:cNvPr id="10249" name="Line 7"/>
          <p:cNvSpPr>
            <a:spLocks noChangeShapeType="1"/>
          </p:cNvSpPr>
          <p:nvPr/>
        </p:nvSpPr>
        <p:spPr bwMode="auto">
          <a:xfrm>
            <a:off x="4419600" y="1233488"/>
            <a:ext cx="0" cy="4710112"/>
          </a:xfrm>
          <a:prstGeom prst="line">
            <a:avLst/>
          </a:prstGeom>
          <a:noFill/>
          <a:ln w="12700">
            <a:solidFill>
              <a:schemeClr val="tx1"/>
            </a:solidFill>
            <a:round/>
            <a:headEnd/>
            <a:tailEnd/>
          </a:ln>
        </p:spPr>
        <p:txBody>
          <a:bodyPr wrap="none" lIns="0" tIns="0" rIns="0" bIns="0" anchor="ctr"/>
          <a:lstStyle/>
          <a:p>
            <a:endParaRPr lang="en-US"/>
          </a:p>
        </p:txBody>
      </p:sp>
      <p:sp>
        <p:nvSpPr>
          <p:cNvPr id="10250" name="Date Placeholder 3"/>
          <p:cNvSpPr>
            <a:spLocks noGrp="1"/>
          </p:cNvSpPr>
          <p:nvPr>
            <p:ph type="dt" sz="quarter" idx="10"/>
          </p:nvPr>
        </p:nvSpPr>
        <p:spPr>
          <a:xfrm>
            <a:off x="228600" y="6580188"/>
            <a:ext cx="2667000" cy="277812"/>
          </a:xfrm>
          <a:noFill/>
        </p:spPr>
        <p:txBody>
          <a:bodyPr/>
          <a:lstStyle/>
          <a:p>
            <a:r>
              <a:rPr lang="en-US" smtClean="0"/>
              <a:t>M. Borer, May 2011, 3rd DIA China Meeting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p:cNvSpPr>
            <a:spLocks noGrp="1"/>
          </p:cNvSpPr>
          <p:nvPr>
            <p:ph type="ftr" sz="quarter" idx="11"/>
          </p:nvPr>
        </p:nvSpPr>
        <p:spPr>
          <a:noFill/>
        </p:spPr>
        <p:txBody>
          <a:bodyPr/>
          <a:lstStyle/>
          <a:p>
            <a:r>
              <a:rPr lang="en-US" smtClean="0"/>
              <a:t>Copyright © 2011 Eli Lilly and Company</a:t>
            </a:r>
          </a:p>
        </p:txBody>
      </p:sp>
      <p:sp>
        <p:nvSpPr>
          <p:cNvPr id="11267" name="Slide Number Placeholder 5"/>
          <p:cNvSpPr>
            <a:spLocks noGrp="1"/>
          </p:cNvSpPr>
          <p:nvPr>
            <p:ph type="sldNum" sz="quarter" idx="12"/>
          </p:nvPr>
        </p:nvSpPr>
        <p:spPr>
          <a:noFill/>
        </p:spPr>
        <p:txBody>
          <a:bodyPr/>
          <a:lstStyle/>
          <a:p>
            <a:r>
              <a:rPr lang="en-US" smtClean="0"/>
              <a:t> </a:t>
            </a:r>
            <a:fld id="{8E68177F-C87C-4CCA-92C2-16376A5E9A4E}" type="slidenum">
              <a:rPr lang="en-US" smtClean="0"/>
              <a:pPr/>
              <a:t>14</a:t>
            </a:fld>
            <a:endParaRPr lang="en-US" smtClean="0"/>
          </a:p>
        </p:txBody>
      </p:sp>
      <p:sp>
        <p:nvSpPr>
          <p:cNvPr id="11268" name="Rectangle 2"/>
          <p:cNvSpPr>
            <a:spLocks noGrp="1" noChangeArrowheads="1"/>
          </p:cNvSpPr>
          <p:nvPr>
            <p:ph type="title"/>
          </p:nvPr>
        </p:nvSpPr>
        <p:spPr/>
        <p:txBody>
          <a:bodyPr/>
          <a:lstStyle/>
          <a:p>
            <a:r>
              <a:rPr lang="en-US" smtClean="0"/>
              <a:t>Summary</a:t>
            </a:r>
          </a:p>
        </p:txBody>
      </p:sp>
      <p:sp>
        <p:nvSpPr>
          <p:cNvPr id="194563" name="Rectangle 3"/>
          <p:cNvSpPr>
            <a:spLocks noGrp="1" noChangeArrowheads="1"/>
          </p:cNvSpPr>
          <p:nvPr>
            <p:ph type="body" idx="1"/>
          </p:nvPr>
        </p:nvSpPr>
        <p:spPr/>
        <p:txBody>
          <a:bodyPr/>
          <a:lstStyle/>
          <a:p>
            <a:pPr marL="0" indent="0">
              <a:defRPr/>
            </a:pPr>
            <a:r>
              <a:rPr lang="en-US" sz="2200" dirty="0" smtClean="0"/>
              <a:t>Reference Standards are an integral part of a pharmaceutical product control strategy</a:t>
            </a:r>
          </a:p>
          <a:p>
            <a:pPr marL="0" indent="0">
              <a:defRPr/>
            </a:pPr>
            <a:r>
              <a:rPr lang="en-US" sz="2200" dirty="0" smtClean="0"/>
              <a:t>Reference Standards have their own unique control strategy</a:t>
            </a:r>
          </a:p>
          <a:p>
            <a:pPr marL="0" indent="0">
              <a:defRPr/>
            </a:pPr>
            <a:r>
              <a:rPr lang="en-US" sz="2200" dirty="0" smtClean="0"/>
              <a:t>There are some external regulations and more external guidance associated with pharmaceutical reference standards</a:t>
            </a:r>
          </a:p>
          <a:p>
            <a:pPr marL="0" indent="0">
              <a:defRPr/>
            </a:pPr>
            <a:r>
              <a:rPr lang="en-US" sz="2200" dirty="0" smtClean="0"/>
              <a:t>Reference Standards are not drugs (have a different intended use) and thus have unique attributes</a:t>
            </a:r>
          </a:p>
          <a:p>
            <a:pPr marL="0" indent="0">
              <a:defRPr/>
            </a:pPr>
            <a:r>
              <a:rPr lang="en-US" i="1" dirty="0" smtClean="0">
                <a:solidFill>
                  <a:srgbClr val="C00000"/>
                </a:solidFill>
                <a:effectLst>
                  <a:outerShdw blurRad="38100" dist="38100" dir="2700000" algn="tl">
                    <a:srgbClr val="C0C0C0"/>
                  </a:outerShdw>
                </a:effectLst>
              </a:rPr>
              <a:t>Reference Standard Quality Systems must be designed with regulations, guidance, unique attributes, and intended use in mind</a:t>
            </a:r>
          </a:p>
        </p:txBody>
      </p:sp>
      <p:sp>
        <p:nvSpPr>
          <p:cNvPr id="11270" name="Date Placeholder 3"/>
          <p:cNvSpPr>
            <a:spLocks noGrp="1"/>
          </p:cNvSpPr>
          <p:nvPr>
            <p:ph type="dt" sz="quarter" idx="10"/>
          </p:nvPr>
        </p:nvSpPr>
        <p:spPr>
          <a:xfrm>
            <a:off x="228600" y="6580188"/>
            <a:ext cx="2819400" cy="277812"/>
          </a:xfrm>
          <a:noFill/>
        </p:spPr>
        <p:txBody>
          <a:bodyPr/>
          <a:lstStyle/>
          <a:p>
            <a:r>
              <a:rPr lang="en-US" smtClean="0"/>
              <a:t>M. Borer, May 2011, 3rd DIA China Meeting</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2"/>
          <p:cNvSpPr>
            <a:spLocks noGrp="1"/>
          </p:cNvSpPr>
          <p:nvPr>
            <p:ph type="ftr" sz="quarter" idx="11"/>
          </p:nvPr>
        </p:nvSpPr>
        <p:spPr>
          <a:noFill/>
        </p:spPr>
        <p:txBody>
          <a:bodyPr/>
          <a:lstStyle/>
          <a:p>
            <a:r>
              <a:rPr lang="en-US" smtClean="0"/>
              <a:t>Copyright © 2011 Eli Lilly and Company</a:t>
            </a:r>
          </a:p>
        </p:txBody>
      </p:sp>
      <p:sp>
        <p:nvSpPr>
          <p:cNvPr id="37891" name="Slide Number Placeholder 3"/>
          <p:cNvSpPr>
            <a:spLocks noGrp="1"/>
          </p:cNvSpPr>
          <p:nvPr>
            <p:ph type="sldNum" sz="quarter" idx="12"/>
          </p:nvPr>
        </p:nvSpPr>
        <p:spPr>
          <a:noFill/>
        </p:spPr>
        <p:txBody>
          <a:bodyPr/>
          <a:lstStyle/>
          <a:p>
            <a:r>
              <a:rPr lang="en-US" smtClean="0"/>
              <a:t> </a:t>
            </a:r>
            <a:fld id="{8030A915-8DCA-470D-B27A-81F2A3F9238C}" type="slidenum">
              <a:rPr lang="en-US" smtClean="0"/>
              <a:pPr/>
              <a:t>15</a:t>
            </a:fld>
            <a:endParaRPr lang="en-US" smtClean="0"/>
          </a:p>
        </p:txBody>
      </p:sp>
      <p:sp>
        <p:nvSpPr>
          <p:cNvPr id="37892" name="WordArt 2"/>
          <p:cNvSpPr>
            <a:spLocks noChangeArrowheads="1" noChangeShapeType="1" noTextEdit="1"/>
          </p:cNvSpPr>
          <p:nvPr/>
        </p:nvSpPr>
        <p:spPr bwMode="auto">
          <a:xfrm>
            <a:off x="1143000" y="2743200"/>
            <a:ext cx="6791325" cy="1774825"/>
          </a:xfrm>
          <a:prstGeom prst="rect">
            <a:avLst/>
          </a:prstGeom>
        </p:spPr>
        <p:txBody>
          <a:bodyPr wrap="none" fromWordArt="1">
            <a:prstTxWarp prst="textPlain">
              <a:avLst>
                <a:gd name="adj" fmla="val 50000"/>
              </a:avLst>
            </a:prstTxWarp>
          </a:bodyPr>
          <a:lstStyle/>
          <a:p>
            <a:r>
              <a:rPr lang="en-US" sz="3600" kern="10" spc="720" dirty="0" smtClean="0">
                <a:ln w="9525">
                  <a:noFill/>
                  <a:round/>
                  <a:headEnd/>
                  <a:tailEnd/>
                </a:ln>
                <a:gradFill rotWithShape="1">
                  <a:gsLst>
                    <a:gs pos="0">
                      <a:srgbClr val="FF0000"/>
                    </a:gs>
                    <a:gs pos="100000">
                      <a:srgbClr val="9B0000"/>
                    </a:gs>
                  </a:gsLst>
                  <a:lin ang="5400000" scaled="1"/>
                </a:gradFill>
                <a:effectLst>
                  <a:outerShdw dist="45791" dir="3378596" algn="ctr" rotWithShape="0">
                    <a:srgbClr val="4D4D4D">
                      <a:alpha val="79999"/>
                    </a:srgbClr>
                  </a:outerShdw>
                </a:effectLst>
                <a:latin typeface="Arial Black"/>
              </a:rPr>
              <a:t>Reference Standard</a:t>
            </a:r>
          </a:p>
          <a:p>
            <a:r>
              <a:rPr lang="en-US" kern="10" spc="720" dirty="0" smtClean="0">
                <a:ln w="9525">
                  <a:noFill/>
                  <a:round/>
                  <a:headEnd/>
                  <a:tailEnd/>
                </a:ln>
                <a:gradFill rotWithShape="1">
                  <a:gsLst>
                    <a:gs pos="0">
                      <a:srgbClr val="FF0000"/>
                    </a:gs>
                    <a:gs pos="100000">
                      <a:srgbClr val="9B0000"/>
                    </a:gs>
                  </a:gsLst>
                  <a:lin ang="5400000" scaled="1"/>
                </a:gradFill>
                <a:effectLst>
                  <a:outerShdw dist="45791" dir="3378596" algn="ctr" rotWithShape="0">
                    <a:srgbClr val="4D4D4D">
                      <a:alpha val="79999"/>
                    </a:srgbClr>
                  </a:outerShdw>
                </a:effectLst>
                <a:latin typeface="Arial Black"/>
              </a:rPr>
              <a:t>Quality Systems</a:t>
            </a:r>
            <a:endParaRPr lang="en-US" sz="3600" kern="10" spc="720" dirty="0">
              <a:ln w="9525">
                <a:noFill/>
                <a:round/>
                <a:headEnd/>
                <a:tailEnd/>
              </a:ln>
              <a:gradFill rotWithShape="1">
                <a:gsLst>
                  <a:gs pos="0">
                    <a:srgbClr val="FF0000"/>
                  </a:gs>
                  <a:gs pos="100000">
                    <a:srgbClr val="9B0000"/>
                  </a:gs>
                </a:gsLst>
                <a:lin ang="5400000" scaled="1"/>
              </a:gradFill>
              <a:effectLst>
                <a:outerShdw dist="45791" dir="3378596" algn="ctr" rotWithShape="0">
                  <a:srgbClr val="4D4D4D">
                    <a:alpha val="79999"/>
                  </a:srgbClr>
                </a:outerShdw>
              </a:effectLst>
              <a:latin typeface="Arial Black"/>
            </a:endParaRPr>
          </a:p>
        </p:txBody>
      </p:sp>
      <p:sp>
        <p:nvSpPr>
          <p:cNvPr id="37893" name="Date Placeholder 3"/>
          <p:cNvSpPr>
            <a:spLocks noGrp="1"/>
          </p:cNvSpPr>
          <p:nvPr>
            <p:ph type="dt" sz="quarter" idx="10"/>
          </p:nvPr>
        </p:nvSpPr>
        <p:spPr>
          <a:xfrm>
            <a:off x="228600" y="6580188"/>
            <a:ext cx="2971800" cy="277812"/>
          </a:xfrm>
          <a:noFill/>
        </p:spPr>
        <p:txBody>
          <a:bodyPr/>
          <a:lstStyle/>
          <a:p>
            <a:r>
              <a:rPr lang="en-US" smtClean="0"/>
              <a:t>M. Borer, May 2011, 3rd DIA China Meeting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5"/>
          <p:cNvSpPr>
            <a:spLocks noGrp="1"/>
          </p:cNvSpPr>
          <p:nvPr>
            <p:ph type="ftr" sz="quarter" idx="11"/>
          </p:nvPr>
        </p:nvSpPr>
        <p:spPr>
          <a:noFill/>
        </p:spPr>
        <p:txBody>
          <a:bodyPr/>
          <a:lstStyle/>
          <a:p>
            <a:r>
              <a:rPr lang="en-US" smtClean="0"/>
              <a:t>Copyright © 2011 Eli Lilly and Company</a:t>
            </a:r>
          </a:p>
        </p:txBody>
      </p:sp>
      <p:sp>
        <p:nvSpPr>
          <p:cNvPr id="14339" name="Slide Number Placeholder 6"/>
          <p:cNvSpPr>
            <a:spLocks noGrp="1"/>
          </p:cNvSpPr>
          <p:nvPr>
            <p:ph type="sldNum" sz="quarter" idx="12"/>
          </p:nvPr>
        </p:nvSpPr>
        <p:spPr>
          <a:noFill/>
        </p:spPr>
        <p:txBody>
          <a:bodyPr/>
          <a:lstStyle/>
          <a:p>
            <a:r>
              <a:rPr lang="en-US" smtClean="0"/>
              <a:t> </a:t>
            </a:r>
            <a:fld id="{7289ED03-CC39-45B3-AEDB-DB5D1BC53E1E}" type="slidenum">
              <a:rPr lang="en-US" smtClean="0"/>
              <a:pPr/>
              <a:t>16</a:t>
            </a:fld>
            <a:endParaRPr lang="en-US" smtClean="0"/>
          </a:p>
        </p:txBody>
      </p:sp>
      <p:sp>
        <p:nvSpPr>
          <p:cNvPr id="14340" name="Rectangle 7"/>
          <p:cNvSpPr>
            <a:spLocks noGrp="1" noChangeArrowheads="1"/>
          </p:cNvSpPr>
          <p:nvPr>
            <p:ph type="title"/>
          </p:nvPr>
        </p:nvSpPr>
        <p:spPr/>
        <p:txBody>
          <a:bodyPr/>
          <a:lstStyle/>
          <a:p>
            <a:r>
              <a:rPr lang="en-US" smtClean="0"/>
              <a:t>Lilly RS Quality System</a:t>
            </a:r>
          </a:p>
        </p:txBody>
      </p:sp>
      <p:sp>
        <p:nvSpPr>
          <p:cNvPr id="14341" name="Rectangle 6"/>
          <p:cNvSpPr>
            <a:spLocks noGrp="1" noChangeArrowheads="1"/>
          </p:cNvSpPr>
          <p:nvPr>
            <p:ph type="body" sz="half" idx="1"/>
          </p:nvPr>
        </p:nvSpPr>
        <p:spPr>
          <a:xfrm>
            <a:off x="457200" y="2992438"/>
            <a:ext cx="8001000" cy="3484562"/>
          </a:xfrm>
        </p:spPr>
        <p:txBody>
          <a:bodyPr/>
          <a:lstStyle/>
          <a:p>
            <a:pPr marL="176213" indent="-176213">
              <a:lnSpc>
                <a:spcPct val="90000"/>
              </a:lnSpc>
              <a:spcBef>
                <a:spcPct val="25000"/>
              </a:spcBef>
              <a:buFontTx/>
              <a:buChar char="•"/>
            </a:pPr>
            <a:r>
              <a:rPr lang="en-US" sz="2000" b="1" smtClean="0"/>
              <a:t>Establishment and Maintenance</a:t>
            </a:r>
          </a:p>
          <a:p>
            <a:pPr marL="176213" indent="-176213">
              <a:lnSpc>
                <a:spcPct val="90000"/>
              </a:lnSpc>
              <a:spcBef>
                <a:spcPct val="25000"/>
              </a:spcBef>
              <a:buFontTx/>
              <a:buChar char="•"/>
            </a:pPr>
            <a:r>
              <a:rPr lang="en-US" sz="2000" b="1" smtClean="0"/>
              <a:t>Acquisition and Management of Materials and Components</a:t>
            </a:r>
          </a:p>
          <a:p>
            <a:pPr marL="176213" indent="-176213">
              <a:lnSpc>
                <a:spcPct val="90000"/>
              </a:lnSpc>
              <a:spcBef>
                <a:spcPct val="25000"/>
              </a:spcBef>
              <a:buFontTx/>
              <a:buChar char="•"/>
            </a:pPr>
            <a:r>
              <a:rPr lang="en-US" sz="2000" b="1" smtClean="0"/>
              <a:t>Production Records</a:t>
            </a:r>
          </a:p>
          <a:p>
            <a:pPr marL="176213" indent="-176213">
              <a:lnSpc>
                <a:spcPct val="90000"/>
              </a:lnSpc>
              <a:spcBef>
                <a:spcPct val="25000"/>
              </a:spcBef>
              <a:buFontTx/>
              <a:buChar char="•"/>
            </a:pPr>
            <a:r>
              <a:rPr lang="en-US" sz="2000" b="1" smtClean="0"/>
              <a:t>Finishing Operations</a:t>
            </a:r>
          </a:p>
          <a:p>
            <a:pPr marL="176213" indent="-176213">
              <a:lnSpc>
                <a:spcPct val="90000"/>
              </a:lnSpc>
              <a:spcBef>
                <a:spcPct val="25000"/>
              </a:spcBef>
              <a:buFontTx/>
              <a:buChar char="•"/>
            </a:pPr>
            <a:r>
              <a:rPr lang="en-US" sz="2000" b="1" smtClean="0"/>
              <a:t>Inventory Management</a:t>
            </a:r>
          </a:p>
          <a:p>
            <a:pPr marL="176213" indent="-176213">
              <a:lnSpc>
                <a:spcPct val="90000"/>
              </a:lnSpc>
              <a:spcBef>
                <a:spcPct val="25000"/>
              </a:spcBef>
              <a:buFontTx/>
              <a:buChar char="•"/>
            </a:pPr>
            <a:r>
              <a:rPr lang="en-US" sz="2000" b="1" smtClean="0"/>
              <a:t>Storage Facility Requirements</a:t>
            </a:r>
            <a:endParaRPr lang="en-US" sz="2000" smtClean="0"/>
          </a:p>
          <a:p>
            <a:pPr marL="176213" indent="-176213">
              <a:lnSpc>
                <a:spcPct val="90000"/>
              </a:lnSpc>
              <a:spcBef>
                <a:spcPct val="25000"/>
              </a:spcBef>
              <a:buFontTx/>
              <a:buChar char="•"/>
            </a:pPr>
            <a:r>
              <a:rPr lang="en-US" sz="2000" b="1" smtClean="0"/>
              <a:t>Processing, Dispensing, Transferring, and Shipping</a:t>
            </a:r>
          </a:p>
          <a:p>
            <a:pPr marL="176213" indent="-176213">
              <a:lnSpc>
                <a:spcPct val="90000"/>
              </a:lnSpc>
              <a:spcBef>
                <a:spcPct val="25000"/>
              </a:spcBef>
              <a:buFontTx/>
              <a:buChar char="•"/>
            </a:pPr>
            <a:r>
              <a:rPr lang="en-US" sz="2000" b="1" smtClean="0"/>
              <a:t>Complaints and Withdrawals</a:t>
            </a:r>
          </a:p>
          <a:p>
            <a:pPr marL="176213" indent="-176213">
              <a:lnSpc>
                <a:spcPct val="90000"/>
              </a:lnSpc>
              <a:spcBef>
                <a:spcPct val="25000"/>
              </a:spcBef>
              <a:buFontTx/>
              <a:buChar char="•"/>
            </a:pPr>
            <a:r>
              <a:rPr lang="en-US" sz="2000" b="1" smtClean="0"/>
              <a:t>Quality Unit Responsibilities</a:t>
            </a:r>
          </a:p>
          <a:p>
            <a:pPr marL="176213" indent="-176213">
              <a:lnSpc>
                <a:spcPct val="90000"/>
              </a:lnSpc>
              <a:spcBef>
                <a:spcPct val="25000"/>
              </a:spcBef>
              <a:buFontTx/>
              <a:buChar char="•"/>
            </a:pPr>
            <a:endParaRPr lang="en-US" sz="1600" b="1" smtClean="0"/>
          </a:p>
        </p:txBody>
      </p:sp>
      <p:sp>
        <p:nvSpPr>
          <p:cNvPr id="14342" name="AutoShape 10"/>
          <p:cNvSpPr>
            <a:spLocks noChangeArrowheads="1"/>
          </p:cNvSpPr>
          <p:nvPr/>
        </p:nvSpPr>
        <p:spPr bwMode="auto">
          <a:xfrm>
            <a:off x="490538" y="1447800"/>
            <a:ext cx="8001000" cy="533400"/>
          </a:xfrm>
          <a:prstGeom prst="flowChartProcess">
            <a:avLst/>
          </a:prstGeom>
          <a:noFill/>
          <a:ln w="12700">
            <a:solidFill>
              <a:schemeClr val="tx1"/>
            </a:solidFill>
            <a:miter lim="800000"/>
            <a:headEnd/>
            <a:tailEnd/>
          </a:ln>
        </p:spPr>
        <p:txBody>
          <a:bodyPr wrap="none" lIns="0" tIns="0" rIns="0" bIns="0" anchor="ctr"/>
          <a:lstStyle/>
          <a:p>
            <a:pPr>
              <a:spcBef>
                <a:spcPct val="50000"/>
              </a:spcBef>
            </a:pPr>
            <a:r>
              <a:rPr lang="en-US" sz="2800" dirty="0"/>
              <a:t>Global Quality Standard – Reference Standards</a:t>
            </a:r>
          </a:p>
        </p:txBody>
      </p:sp>
      <p:sp>
        <p:nvSpPr>
          <p:cNvPr id="14343" name="AutoShape 11"/>
          <p:cNvSpPr>
            <a:spLocks noChangeArrowheads="1"/>
          </p:cNvSpPr>
          <p:nvPr/>
        </p:nvSpPr>
        <p:spPr bwMode="auto">
          <a:xfrm>
            <a:off x="304800" y="2286000"/>
            <a:ext cx="8382000" cy="533400"/>
          </a:xfrm>
          <a:prstGeom prst="flowChartProcess">
            <a:avLst/>
          </a:prstGeom>
          <a:noFill/>
          <a:ln w="12700">
            <a:solidFill>
              <a:schemeClr val="tx1"/>
            </a:solidFill>
            <a:miter lim="800000"/>
            <a:headEnd/>
            <a:tailEnd/>
          </a:ln>
        </p:spPr>
        <p:txBody>
          <a:bodyPr wrap="none" lIns="0" tIns="0" rIns="0" bIns="0" anchor="ctr"/>
          <a:lstStyle/>
          <a:p>
            <a:pPr>
              <a:spcBef>
                <a:spcPct val="50000"/>
              </a:spcBef>
            </a:pPr>
            <a:r>
              <a:rPr lang="en-US"/>
              <a:t>Local Procedures</a:t>
            </a:r>
          </a:p>
        </p:txBody>
      </p:sp>
      <p:cxnSp>
        <p:nvCxnSpPr>
          <p:cNvPr id="14344" name="AutoShape 12"/>
          <p:cNvCxnSpPr>
            <a:cxnSpLocks noChangeShapeType="1"/>
            <a:stCxn id="14342" idx="2"/>
            <a:endCxn id="14343" idx="0"/>
          </p:cNvCxnSpPr>
          <p:nvPr/>
        </p:nvCxnSpPr>
        <p:spPr bwMode="auto">
          <a:xfrm>
            <a:off x="4491038" y="1981200"/>
            <a:ext cx="4762" cy="304800"/>
          </a:xfrm>
          <a:prstGeom prst="straightConnector1">
            <a:avLst/>
          </a:prstGeom>
          <a:noFill/>
          <a:ln w="12700">
            <a:solidFill>
              <a:schemeClr val="tx1"/>
            </a:solidFill>
            <a:round/>
            <a:headEnd/>
            <a:tailEnd type="triangle" w="med" len="med"/>
          </a:ln>
        </p:spPr>
      </p:cxnSp>
      <p:cxnSp>
        <p:nvCxnSpPr>
          <p:cNvPr id="14345" name="AutoShape 13"/>
          <p:cNvCxnSpPr>
            <a:cxnSpLocks noChangeShapeType="1"/>
          </p:cNvCxnSpPr>
          <p:nvPr/>
        </p:nvCxnSpPr>
        <p:spPr bwMode="auto">
          <a:xfrm>
            <a:off x="304800" y="2552700"/>
            <a:ext cx="0" cy="1104900"/>
          </a:xfrm>
          <a:prstGeom prst="straightConnector1">
            <a:avLst/>
          </a:prstGeom>
          <a:noFill/>
          <a:ln w="12700">
            <a:solidFill>
              <a:schemeClr val="tx1"/>
            </a:solidFill>
            <a:round/>
            <a:headEnd/>
            <a:tailEnd type="triangle" w="med" len="med"/>
          </a:ln>
        </p:spPr>
      </p:cxnSp>
      <p:cxnSp>
        <p:nvCxnSpPr>
          <p:cNvPr id="14346" name="AutoShape 14"/>
          <p:cNvCxnSpPr>
            <a:cxnSpLocks noChangeShapeType="1"/>
          </p:cNvCxnSpPr>
          <p:nvPr/>
        </p:nvCxnSpPr>
        <p:spPr bwMode="auto">
          <a:xfrm>
            <a:off x="8686800" y="2552700"/>
            <a:ext cx="0" cy="1104900"/>
          </a:xfrm>
          <a:prstGeom prst="straightConnector1">
            <a:avLst/>
          </a:prstGeom>
          <a:noFill/>
          <a:ln w="12700">
            <a:solidFill>
              <a:schemeClr val="tx1"/>
            </a:solidFill>
            <a:round/>
            <a:headEnd/>
            <a:tailEnd type="triangle" w="med" len="med"/>
          </a:ln>
        </p:spPr>
      </p:cxnSp>
      <p:sp>
        <p:nvSpPr>
          <p:cNvPr id="14347" name="Date Placeholder 3"/>
          <p:cNvSpPr>
            <a:spLocks noGrp="1"/>
          </p:cNvSpPr>
          <p:nvPr>
            <p:ph type="dt" sz="quarter" idx="10"/>
          </p:nvPr>
        </p:nvSpPr>
        <p:spPr>
          <a:xfrm>
            <a:off x="228600" y="6580188"/>
            <a:ext cx="2819400" cy="277812"/>
          </a:xfrm>
          <a:noFill/>
        </p:spPr>
        <p:txBody>
          <a:bodyPr/>
          <a:lstStyle/>
          <a:p>
            <a:r>
              <a:rPr lang="en-US" smtClean="0"/>
              <a:t>M. Borer, May 2011, 3rd DIA China Meeting</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br>
              <a:rPr lang="en-US" dirty="0" smtClean="0"/>
            </a:br>
            <a:r>
              <a:rPr lang="en-US" dirty="0" smtClean="0"/>
              <a:t>Reference Standard Characterization</a:t>
            </a:r>
            <a:endParaRPr lang="en-US" dirty="0"/>
          </a:p>
        </p:txBody>
      </p:sp>
      <p:sp>
        <p:nvSpPr>
          <p:cNvPr id="3" name="Content Placeholder 2"/>
          <p:cNvSpPr>
            <a:spLocks noGrp="1"/>
          </p:cNvSpPr>
          <p:nvPr>
            <p:ph idx="1"/>
          </p:nvPr>
        </p:nvSpPr>
        <p:spPr/>
        <p:txBody>
          <a:bodyPr/>
          <a:lstStyle/>
          <a:p>
            <a:pPr>
              <a:lnSpc>
                <a:spcPct val="85000"/>
              </a:lnSpc>
            </a:pPr>
            <a:r>
              <a:rPr lang="en-US" sz="2800" dirty="0" smtClean="0"/>
              <a:t>Reference standard characterization must be customized to support its specific </a:t>
            </a:r>
            <a:r>
              <a:rPr lang="en-US" sz="2800" b="1" dirty="0" smtClean="0">
                <a:solidFill>
                  <a:srgbClr val="FF0000"/>
                </a:solidFill>
                <a:effectLst>
                  <a:outerShdw blurRad="38100" dist="38100" dir="2700000" algn="tl">
                    <a:srgbClr val="C0C0C0"/>
                  </a:outerShdw>
                </a:effectLst>
              </a:rPr>
              <a:t>intended use</a:t>
            </a:r>
          </a:p>
          <a:p>
            <a:pPr>
              <a:lnSpc>
                <a:spcPct val="85000"/>
              </a:lnSpc>
            </a:pPr>
            <a:r>
              <a:rPr lang="en-US" sz="2000" dirty="0" smtClean="0"/>
              <a:t>ICH Q3a, IV</a:t>
            </a:r>
          </a:p>
          <a:p>
            <a:pPr lvl="1">
              <a:lnSpc>
                <a:spcPct val="85000"/>
              </a:lnSpc>
            </a:pPr>
            <a:r>
              <a:rPr lang="en-US" sz="1600" dirty="0" smtClean="0"/>
              <a:t>Reference standards used in the analytical procedures for control of impurities should be evaluated and characterized according to their </a:t>
            </a:r>
            <a:r>
              <a:rPr lang="en-US" sz="1600" b="1" dirty="0" smtClean="0">
                <a:solidFill>
                  <a:srgbClr val="FF0000"/>
                </a:solidFill>
                <a:effectLst>
                  <a:outerShdw blurRad="38100" dist="38100" dir="2700000" algn="tl">
                    <a:srgbClr val="C0C0C0"/>
                  </a:outerShdw>
                </a:effectLst>
              </a:rPr>
              <a:t>intended uses</a:t>
            </a:r>
            <a:r>
              <a:rPr lang="en-US" sz="1600" dirty="0" smtClean="0"/>
              <a:t>.</a:t>
            </a:r>
          </a:p>
          <a:p>
            <a:pPr>
              <a:lnSpc>
                <a:spcPct val="85000"/>
              </a:lnSpc>
            </a:pPr>
            <a:r>
              <a:rPr lang="en-US" sz="2000" dirty="0" smtClean="0"/>
              <a:t>WHO, Annex 3, Technical Report Number 885,3</a:t>
            </a:r>
          </a:p>
          <a:p>
            <a:pPr lvl="1">
              <a:lnSpc>
                <a:spcPct val="85000"/>
              </a:lnSpc>
            </a:pPr>
            <a:r>
              <a:rPr lang="en-US" sz="1600" dirty="0" smtClean="0"/>
              <a:t>It is necessary to consider all data obtained from testing the material by a wide variety of analytical methods. When taken as a whole, this will ensure that the substance is </a:t>
            </a:r>
            <a:r>
              <a:rPr lang="en-US" sz="1600" b="1" dirty="0" smtClean="0">
                <a:solidFill>
                  <a:srgbClr val="FF0000"/>
                </a:solidFill>
                <a:effectLst>
                  <a:outerShdw blurRad="38100" dist="38100" dir="2700000" algn="tl">
                    <a:srgbClr val="C0C0C0"/>
                  </a:outerShdw>
                </a:effectLst>
              </a:rPr>
              <a:t>suitable for its intended use</a:t>
            </a:r>
            <a:r>
              <a:rPr lang="en-US" sz="1600" dirty="0" smtClean="0"/>
              <a:t>. The extent of the analyses required depends on the purpose(s) for which the chemical reference substance is to be employed, and may involve a number of independent laboratories. </a:t>
            </a:r>
          </a:p>
          <a:p>
            <a:pPr>
              <a:lnSpc>
                <a:spcPct val="85000"/>
              </a:lnSpc>
            </a:pPr>
            <a:r>
              <a:rPr lang="en-US" sz="2000" dirty="0" smtClean="0"/>
              <a:t>ISO 34, 4.1.1</a:t>
            </a:r>
          </a:p>
          <a:p>
            <a:pPr lvl="1">
              <a:lnSpc>
                <a:spcPct val="85000"/>
              </a:lnSpc>
            </a:pPr>
            <a:r>
              <a:rPr lang="en-US" sz="1600" dirty="0" smtClean="0"/>
              <a:t>It should be recognized that a reference material needs to be characterized mainly to the level of accuracy required for its </a:t>
            </a:r>
            <a:r>
              <a:rPr lang="en-US" sz="1600" b="1" dirty="0" smtClean="0">
                <a:solidFill>
                  <a:srgbClr val="FF0000"/>
                </a:solidFill>
                <a:effectLst>
                  <a:outerShdw blurRad="38100" dist="38100" dir="2700000" algn="tl">
                    <a:srgbClr val="C0C0C0"/>
                  </a:outerShdw>
                </a:effectLst>
              </a:rPr>
              <a:t>intended purpose</a:t>
            </a:r>
            <a:endParaRPr lang="en-US" sz="1600" dirty="0" smtClean="0"/>
          </a:p>
          <a:p>
            <a:endParaRPr lang="en-US" dirty="0"/>
          </a:p>
        </p:txBody>
      </p:sp>
      <p:sp>
        <p:nvSpPr>
          <p:cNvPr id="4" name="Date Placeholder 3"/>
          <p:cNvSpPr>
            <a:spLocks noGrp="1"/>
          </p:cNvSpPr>
          <p:nvPr>
            <p:ph type="dt" sz="half" idx="10"/>
          </p:nvPr>
        </p:nvSpPr>
        <p:spPr/>
        <p:txBody>
          <a:bodyPr/>
          <a:lstStyle/>
          <a:p>
            <a:r>
              <a:rPr lang="en-US" smtClean="0"/>
              <a:t>M. Borer, May 2011, 3rd DIA China Meeting</a:t>
            </a:r>
            <a:endParaRPr lang="en-US"/>
          </a:p>
        </p:txBody>
      </p:sp>
      <p:sp>
        <p:nvSpPr>
          <p:cNvPr id="5" name="Footer Placeholder 4"/>
          <p:cNvSpPr>
            <a:spLocks noGrp="1"/>
          </p:cNvSpPr>
          <p:nvPr>
            <p:ph type="ftr" sz="quarter" idx="11"/>
          </p:nvPr>
        </p:nvSpPr>
        <p:spPr/>
        <p:txBody>
          <a:bodyPr/>
          <a:lstStyle/>
          <a:p>
            <a:r>
              <a:rPr lang="en-US" smtClean="0"/>
              <a:t>Copyright © 2011 Eli Lilly and Company</a:t>
            </a:r>
            <a:endParaRPr lang="en-US"/>
          </a:p>
        </p:txBody>
      </p:sp>
      <p:sp>
        <p:nvSpPr>
          <p:cNvPr id="6" name="Slide Number Placeholder 5"/>
          <p:cNvSpPr>
            <a:spLocks noGrp="1"/>
          </p:cNvSpPr>
          <p:nvPr>
            <p:ph type="sldNum" sz="quarter" idx="12"/>
          </p:nvPr>
        </p:nvSpPr>
        <p:spPr/>
        <p:txBody>
          <a:bodyPr/>
          <a:lstStyle/>
          <a:p>
            <a:r>
              <a:rPr lang="en-US" smtClean="0"/>
              <a:t> </a:t>
            </a:r>
            <a:fld id="{C9E71ED4-1995-49EE-A926-1D5ACB273ECC}"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smtClean="0"/>
              <a:t>Example:</a:t>
            </a:r>
            <a:br>
              <a:rPr lang="en-US" dirty="0" smtClean="0"/>
            </a:br>
            <a:r>
              <a:rPr lang="en-US" dirty="0" smtClean="0"/>
              <a:t>Inventory Management</a:t>
            </a:r>
          </a:p>
        </p:txBody>
      </p:sp>
      <p:sp>
        <p:nvSpPr>
          <p:cNvPr id="19459" name="Content Placeholder 2"/>
          <p:cNvSpPr>
            <a:spLocks noGrp="1"/>
          </p:cNvSpPr>
          <p:nvPr>
            <p:ph sz="half" idx="1"/>
          </p:nvPr>
        </p:nvSpPr>
        <p:spPr/>
        <p:txBody>
          <a:bodyPr/>
          <a:lstStyle/>
          <a:p>
            <a:pPr marL="0" indent="0"/>
            <a:r>
              <a:rPr lang="en-US" smtClean="0"/>
              <a:t>Material receipt</a:t>
            </a:r>
          </a:p>
          <a:p>
            <a:pPr marL="0" indent="0"/>
            <a:r>
              <a:rPr lang="en-US" smtClean="0"/>
              <a:t>Inventory segregation</a:t>
            </a:r>
          </a:p>
          <a:p>
            <a:pPr lvl="1"/>
            <a:r>
              <a:rPr lang="en-US" smtClean="0"/>
              <a:t>Active, Inactive, Hold</a:t>
            </a:r>
          </a:p>
          <a:p>
            <a:pPr marL="0" indent="0"/>
            <a:r>
              <a:rPr lang="en-US" smtClean="0"/>
              <a:t>Material moves</a:t>
            </a:r>
          </a:p>
        </p:txBody>
      </p:sp>
      <p:sp>
        <p:nvSpPr>
          <p:cNvPr id="19460" name="Content Placeholder 7"/>
          <p:cNvSpPr>
            <a:spLocks noGrp="1"/>
          </p:cNvSpPr>
          <p:nvPr>
            <p:ph sz="half" idx="2"/>
          </p:nvPr>
        </p:nvSpPr>
        <p:spPr/>
        <p:txBody>
          <a:bodyPr/>
          <a:lstStyle/>
          <a:p>
            <a:pPr marL="0" indent="0"/>
            <a:r>
              <a:rPr lang="en-US" smtClean="0"/>
              <a:t>Cycle counting</a:t>
            </a:r>
          </a:p>
          <a:p>
            <a:pPr marL="0" indent="0"/>
            <a:r>
              <a:rPr lang="en-US" smtClean="0"/>
              <a:t>Disaster recovery</a:t>
            </a:r>
          </a:p>
          <a:p>
            <a:pPr marL="0" indent="0"/>
            <a:r>
              <a:rPr lang="en-US" smtClean="0"/>
              <a:t>Removal from inventory</a:t>
            </a:r>
          </a:p>
        </p:txBody>
      </p:sp>
      <p:sp>
        <p:nvSpPr>
          <p:cNvPr id="19461" name="Date Placeholder 3"/>
          <p:cNvSpPr>
            <a:spLocks noGrp="1"/>
          </p:cNvSpPr>
          <p:nvPr>
            <p:ph type="dt" sz="quarter" idx="10"/>
          </p:nvPr>
        </p:nvSpPr>
        <p:spPr>
          <a:xfrm>
            <a:off x="304800" y="6580188"/>
            <a:ext cx="2592388" cy="277812"/>
          </a:xfrm>
          <a:noFill/>
        </p:spPr>
        <p:txBody>
          <a:bodyPr/>
          <a:lstStyle/>
          <a:p>
            <a:r>
              <a:rPr lang="en-US" smtClean="0"/>
              <a:t>M. Borer, May 2011, 3rd DIA China Meeting</a:t>
            </a:r>
          </a:p>
        </p:txBody>
      </p:sp>
      <p:sp>
        <p:nvSpPr>
          <p:cNvPr id="19462" name="Footer Placeholder 4"/>
          <p:cNvSpPr>
            <a:spLocks noGrp="1"/>
          </p:cNvSpPr>
          <p:nvPr>
            <p:ph type="ftr" sz="quarter" idx="11"/>
          </p:nvPr>
        </p:nvSpPr>
        <p:spPr>
          <a:noFill/>
        </p:spPr>
        <p:txBody>
          <a:bodyPr/>
          <a:lstStyle/>
          <a:p>
            <a:r>
              <a:rPr lang="en-US" smtClean="0"/>
              <a:t>Copyright © 2011 Eli Lilly and Company</a:t>
            </a:r>
          </a:p>
        </p:txBody>
      </p:sp>
      <p:sp>
        <p:nvSpPr>
          <p:cNvPr id="19463" name="Slide Number Placeholder 5"/>
          <p:cNvSpPr>
            <a:spLocks noGrp="1"/>
          </p:cNvSpPr>
          <p:nvPr>
            <p:ph type="sldNum" sz="quarter" idx="12"/>
          </p:nvPr>
        </p:nvSpPr>
        <p:spPr>
          <a:noFill/>
        </p:spPr>
        <p:txBody>
          <a:bodyPr/>
          <a:lstStyle/>
          <a:p>
            <a:r>
              <a:rPr lang="en-US" smtClean="0"/>
              <a:t> </a:t>
            </a:r>
            <a:fld id="{CFE93882-56EA-49E4-B8C7-B86898D8BFEA}" type="slidenum">
              <a:rPr lang="en-US" smtClean="0"/>
              <a:pPr/>
              <a:t>18</a:t>
            </a:fld>
            <a:endParaRPr lang="en-US" smtClean="0"/>
          </a:p>
        </p:txBody>
      </p:sp>
      <p:pic>
        <p:nvPicPr>
          <p:cNvPr id="19464" name="Picture 6" descr="chill room copy.jpg"/>
          <p:cNvPicPr>
            <a:picLocks noChangeAspect="1"/>
          </p:cNvPicPr>
          <p:nvPr/>
        </p:nvPicPr>
        <p:blipFill>
          <a:blip r:embed="rId2" cstate="print"/>
          <a:srcRect/>
          <a:stretch>
            <a:fillRect/>
          </a:stretch>
        </p:blipFill>
        <p:spPr bwMode="auto">
          <a:xfrm>
            <a:off x="762000" y="4343400"/>
            <a:ext cx="7696200" cy="2120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2"/>
          <p:cNvSpPr>
            <a:spLocks noGrp="1"/>
          </p:cNvSpPr>
          <p:nvPr>
            <p:ph type="ftr" sz="quarter" idx="11"/>
          </p:nvPr>
        </p:nvSpPr>
        <p:spPr>
          <a:noFill/>
        </p:spPr>
        <p:txBody>
          <a:bodyPr/>
          <a:lstStyle/>
          <a:p>
            <a:r>
              <a:rPr lang="en-US" smtClean="0"/>
              <a:t>Copyright © 2011 Eli Lilly and Company</a:t>
            </a:r>
          </a:p>
        </p:txBody>
      </p:sp>
      <p:sp>
        <p:nvSpPr>
          <p:cNvPr id="37891" name="Slide Number Placeholder 3"/>
          <p:cNvSpPr>
            <a:spLocks noGrp="1"/>
          </p:cNvSpPr>
          <p:nvPr>
            <p:ph type="sldNum" sz="quarter" idx="12"/>
          </p:nvPr>
        </p:nvSpPr>
        <p:spPr>
          <a:noFill/>
        </p:spPr>
        <p:txBody>
          <a:bodyPr/>
          <a:lstStyle/>
          <a:p>
            <a:r>
              <a:rPr lang="en-US" smtClean="0"/>
              <a:t> </a:t>
            </a:r>
            <a:fld id="{8030A915-8DCA-470D-B27A-81F2A3F9238C}" type="slidenum">
              <a:rPr lang="en-US" smtClean="0"/>
              <a:pPr/>
              <a:t>19</a:t>
            </a:fld>
            <a:endParaRPr lang="en-US" smtClean="0"/>
          </a:p>
        </p:txBody>
      </p:sp>
      <p:sp>
        <p:nvSpPr>
          <p:cNvPr id="37892" name="WordArt 2"/>
          <p:cNvSpPr>
            <a:spLocks noChangeArrowheads="1" noChangeShapeType="1" noTextEdit="1"/>
          </p:cNvSpPr>
          <p:nvPr/>
        </p:nvSpPr>
        <p:spPr bwMode="auto">
          <a:xfrm>
            <a:off x="1209675" y="2720975"/>
            <a:ext cx="6791325" cy="1774825"/>
          </a:xfrm>
          <a:prstGeom prst="rect">
            <a:avLst/>
          </a:prstGeom>
        </p:spPr>
        <p:txBody>
          <a:bodyPr wrap="none" fromWordArt="1">
            <a:prstTxWarp prst="textPlain">
              <a:avLst>
                <a:gd name="adj" fmla="val 50000"/>
              </a:avLst>
            </a:prstTxWarp>
          </a:bodyPr>
          <a:lstStyle/>
          <a:p>
            <a:r>
              <a:rPr lang="en-US" sz="3600" kern="10" spc="720" dirty="0" smtClean="0">
                <a:ln w="9525">
                  <a:noFill/>
                  <a:round/>
                  <a:headEnd/>
                  <a:tailEnd/>
                </a:ln>
                <a:gradFill rotWithShape="1">
                  <a:gsLst>
                    <a:gs pos="0">
                      <a:srgbClr val="FF0000"/>
                    </a:gs>
                    <a:gs pos="100000">
                      <a:srgbClr val="9B0000"/>
                    </a:gs>
                  </a:gsLst>
                  <a:lin ang="5400000" scaled="1"/>
                </a:gradFill>
                <a:effectLst>
                  <a:outerShdw dist="45791" dir="3378596" algn="ctr" rotWithShape="0">
                    <a:srgbClr val="4D4D4D">
                      <a:alpha val="79999"/>
                    </a:srgbClr>
                  </a:outerShdw>
                </a:effectLst>
                <a:latin typeface="Arial Black"/>
              </a:rPr>
              <a:t>Global</a:t>
            </a:r>
          </a:p>
          <a:p>
            <a:r>
              <a:rPr lang="en-US" kern="10" spc="720" dirty="0" smtClean="0">
                <a:ln w="9525">
                  <a:noFill/>
                  <a:round/>
                  <a:headEnd/>
                  <a:tailEnd/>
                </a:ln>
                <a:gradFill rotWithShape="1">
                  <a:gsLst>
                    <a:gs pos="0">
                      <a:srgbClr val="FF0000"/>
                    </a:gs>
                    <a:gs pos="100000">
                      <a:srgbClr val="9B0000"/>
                    </a:gs>
                  </a:gsLst>
                  <a:lin ang="5400000" scaled="1"/>
                </a:gradFill>
                <a:effectLst>
                  <a:outerShdw dist="45791" dir="3378596" algn="ctr" rotWithShape="0">
                    <a:srgbClr val="4D4D4D">
                      <a:alpha val="79999"/>
                    </a:srgbClr>
                  </a:outerShdw>
                </a:effectLst>
                <a:latin typeface="Arial Black"/>
              </a:rPr>
              <a:t>Harmonization</a:t>
            </a:r>
            <a:endParaRPr lang="en-US" sz="3600" kern="10" spc="720" dirty="0">
              <a:ln w="9525">
                <a:noFill/>
                <a:round/>
                <a:headEnd/>
                <a:tailEnd/>
              </a:ln>
              <a:gradFill rotWithShape="1">
                <a:gsLst>
                  <a:gs pos="0">
                    <a:srgbClr val="FF0000"/>
                  </a:gs>
                  <a:gs pos="100000">
                    <a:srgbClr val="9B0000"/>
                  </a:gs>
                </a:gsLst>
                <a:lin ang="5400000" scaled="1"/>
              </a:gradFill>
              <a:effectLst>
                <a:outerShdw dist="45791" dir="3378596" algn="ctr" rotWithShape="0">
                  <a:srgbClr val="4D4D4D">
                    <a:alpha val="79999"/>
                  </a:srgbClr>
                </a:outerShdw>
              </a:effectLst>
              <a:latin typeface="Arial Black"/>
            </a:endParaRPr>
          </a:p>
        </p:txBody>
      </p:sp>
      <p:sp>
        <p:nvSpPr>
          <p:cNvPr id="37893" name="Date Placeholder 3"/>
          <p:cNvSpPr>
            <a:spLocks noGrp="1"/>
          </p:cNvSpPr>
          <p:nvPr>
            <p:ph type="dt" sz="quarter" idx="10"/>
          </p:nvPr>
        </p:nvSpPr>
        <p:spPr>
          <a:xfrm>
            <a:off x="228600" y="6580188"/>
            <a:ext cx="2971800" cy="277812"/>
          </a:xfrm>
          <a:noFill/>
        </p:spPr>
        <p:txBody>
          <a:bodyPr/>
          <a:lstStyle/>
          <a:p>
            <a:r>
              <a:rPr lang="en-US" smtClean="0"/>
              <a:t>M. Borer, May 2011, 3rd DIA China Meeting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3"/>
          <p:cNvSpPr>
            <a:spLocks noGrp="1"/>
          </p:cNvSpPr>
          <p:nvPr>
            <p:ph type="dt" sz="half" idx="10"/>
          </p:nvPr>
        </p:nvSpPr>
        <p:spPr/>
        <p:txBody>
          <a:bodyPr/>
          <a:lstStyle/>
          <a:p>
            <a:r>
              <a:rPr lang="en-US" smtClean="0"/>
              <a:t>M. Borer, May 2011, 3rd DIA China Meeting</a:t>
            </a:r>
            <a:endParaRPr lang="en-US"/>
          </a:p>
        </p:txBody>
      </p:sp>
      <p:sp>
        <p:nvSpPr>
          <p:cNvPr id="10" name="Footer Placeholder 4"/>
          <p:cNvSpPr>
            <a:spLocks noGrp="1"/>
          </p:cNvSpPr>
          <p:nvPr>
            <p:ph type="ftr" sz="quarter" idx="11"/>
          </p:nvPr>
        </p:nvSpPr>
        <p:spPr/>
        <p:txBody>
          <a:bodyPr/>
          <a:lstStyle/>
          <a:p>
            <a:r>
              <a:rPr lang="en-US" smtClean="0"/>
              <a:t>Copyright © 2011 Eli Lilly and Company</a:t>
            </a:r>
            <a:endParaRPr lang="en-US"/>
          </a:p>
        </p:txBody>
      </p:sp>
      <p:sp>
        <p:nvSpPr>
          <p:cNvPr id="11" name="Slide Number Placeholder 5"/>
          <p:cNvSpPr>
            <a:spLocks noGrp="1"/>
          </p:cNvSpPr>
          <p:nvPr>
            <p:ph type="sldNum" sz="quarter" idx="12"/>
          </p:nvPr>
        </p:nvSpPr>
        <p:spPr/>
        <p:txBody>
          <a:bodyPr/>
          <a:lstStyle/>
          <a:p>
            <a:r>
              <a:rPr lang="en-US"/>
              <a:t> </a:t>
            </a:r>
            <a:fld id="{755A321B-DBA0-4A0A-B7D2-14F035E5032E}" type="slidenum">
              <a:rPr lang="en-US"/>
              <a:pPr/>
              <a:t>2</a:t>
            </a:fld>
            <a:endParaRPr lang="en-US"/>
          </a:p>
        </p:txBody>
      </p:sp>
      <p:sp>
        <p:nvSpPr>
          <p:cNvPr id="241666" name="Rectangle 2"/>
          <p:cNvSpPr>
            <a:spLocks noGrp="1" noChangeArrowheads="1"/>
          </p:cNvSpPr>
          <p:nvPr>
            <p:ph type="title"/>
          </p:nvPr>
        </p:nvSpPr>
        <p:spPr/>
        <p:txBody>
          <a:bodyPr/>
          <a:lstStyle/>
          <a:p>
            <a:r>
              <a:rPr lang="en-US"/>
              <a:t>What is a Pharmaceutical</a:t>
            </a:r>
            <a:br>
              <a:rPr lang="en-US"/>
            </a:br>
            <a:r>
              <a:rPr lang="en-US"/>
              <a:t>Reference Standard?</a:t>
            </a:r>
          </a:p>
        </p:txBody>
      </p:sp>
      <p:sp>
        <p:nvSpPr>
          <p:cNvPr id="241667" name="Rectangle 3"/>
          <p:cNvSpPr>
            <a:spLocks noGrp="1" noChangeArrowheads="1"/>
          </p:cNvSpPr>
          <p:nvPr>
            <p:ph type="body" idx="1"/>
          </p:nvPr>
        </p:nvSpPr>
        <p:spPr>
          <a:xfrm>
            <a:off x="457200" y="1371600"/>
            <a:ext cx="6858000" cy="4754563"/>
          </a:xfrm>
        </p:spPr>
        <p:txBody>
          <a:bodyPr/>
          <a:lstStyle/>
          <a:p>
            <a:r>
              <a:rPr lang="en-US" sz="3000"/>
              <a:t>A highly purified sample of a particular compound that has been characterized so that an accurate content can be stated</a:t>
            </a:r>
          </a:p>
          <a:p>
            <a:r>
              <a:rPr lang="en-US" sz="3000"/>
              <a:t>Used as the basis for quantitative and qualitative testing</a:t>
            </a:r>
          </a:p>
        </p:txBody>
      </p:sp>
      <p:sp>
        <p:nvSpPr>
          <p:cNvPr id="241668" name="Text Box 4"/>
          <p:cNvSpPr txBox="1">
            <a:spLocks noChangeArrowheads="1"/>
          </p:cNvSpPr>
          <p:nvPr/>
        </p:nvSpPr>
        <p:spPr bwMode="auto">
          <a:xfrm>
            <a:off x="6664325" y="4419600"/>
            <a:ext cx="1644650" cy="641350"/>
          </a:xfrm>
          <a:prstGeom prst="rect">
            <a:avLst/>
          </a:prstGeom>
          <a:noFill/>
          <a:ln w="9525">
            <a:noFill/>
            <a:miter lim="800000"/>
            <a:headEnd/>
            <a:tailEnd/>
          </a:ln>
          <a:effectLst/>
        </p:spPr>
        <p:txBody>
          <a:bodyPr wrap="none">
            <a:spAutoFit/>
          </a:bodyPr>
          <a:lstStyle/>
          <a:p>
            <a:pPr algn="l">
              <a:lnSpc>
                <a:spcPct val="100000"/>
              </a:lnSpc>
            </a:pPr>
            <a:r>
              <a:rPr lang="en-US" sz="3600">
                <a:latin typeface="Times New Roman" pitchFamily="18" charset="0"/>
              </a:rPr>
              <a:t>if 100%</a:t>
            </a:r>
          </a:p>
        </p:txBody>
      </p:sp>
      <p:sp>
        <p:nvSpPr>
          <p:cNvPr id="241669" name="Rectangle 5" descr="Dark downward diagonal"/>
          <p:cNvSpPr>
            <a:spLocks noChangeArrowheads="1"/>
          </p:cNvSpPr>
          <p:nvPr/>
        </p:nvSpPr>
        <p:spPr bwMode="auto">
          <a:xfrm>
            <a:off x="492125" y="5486400"/>
            <a:ext cx="5486400" cy="685800"/>
          </a:xfrm>
          <a:prstGeom prst="rect">
            <a:avLst/>
          </a:prstGeom>
          <a:pattFill prst="dkDnDiag">
            <a:fgClr>
              <a:srgbClr val="FF0000"/>
            </a:fgClr>
            <a:bgClr>
              <a:schemeClr val="bg1"/>
            </a:bgClr>
          </a:pattFill>
          <a:ln w="9525">
            <a:solidFill>
              <a:schemeClr val="tx1"/>
            </a:solidFill>
            <a:miter lim="800000"/>
            <a:headEnd/>
            <a:tailEnd/>
          </a:ln>
          <a:effectLst/>
        </p:spPr>
        <p:txBody>
          <a:bodyPr wrap="none" anchor="ctr"/>
          <a:lstStyle/>
          <a:p>
            <a:pPr>
              <a:lnSpc>
                <a:spcPct val="100000"/>
              </a:lnSpc>
            </a:pPr>
            <a:r>
              <a:rPr lang="en-US" sz="3600" b="1" i="1">
                <a:latin typeface="Times New Roman" pitchFamily="18" charset="0"/>
              </a:rPr>
              <a:t>SAMPLE</a:t>
            </a:r>
          </a:p>
        </p:txBody>
      </p:sp>
      <p:sp>
        <p:nvSpPr>
          <p:cNvPr id="241670" name="Text Box 6"/>
          <p:cNvSpPr txBox="1">
            <a:spLocks noChangeArrowheads="1"/>
          </p:cNvSpPr>
          <p:nvPr/>
        </p:nvSpPr>
        <p:spPr bwMode="auto">
          <a:xfrm>
            <a:off x="6054725" y="5486400"/>
            <a:ext cx="2286000" cy="641350"/>
          </a:xfrm>
          <a:prstGeom prst="rect">
            <a:avLst/>
          </a:prstGeom>
          <a:noFill/>
          <a:ln w="9525">
            <a:noFill/>
            <a:miter lim="800000"/>
            <a:headEnd/>
            <a:tailEnd/>
          </a:ln>
          <a:effectLst/>
        </p:spPr>
        <p:txBody>
          <a:bodyPr>
            <a:spAutoFit/>
          </a:bodyPr>
          <a:lstStyle/>
          <a:p>
            <a:pPr algn="l">
              <a:lnSpc>
                <a:spcPct val="100000"/>
              </a:lnSpc>
            </a:pPr>
            <a:r>
              <a:rPr lang="en-US" sz="3600">
                <a:latin typeface="Times New Roman" pitchFamily="18" charset="0"/>
              </a:rPr>
              <a:t>then 90%</a:t>
            </a:r>
          </a:p>
        </p:txBody>
      </p:sp>
      <p:pic>
        <p:nvPicPr>
          <p:cNvPr id="241672" name="Picture 8" descr="ruler copy"/>
          <p:cNvPicPr>
            <a:picLocks noChangeAspect="1" noChangeArrowheads="1"/>
          </p:cNvPicPr>
          <p:nvPr/>
        </p:nvPicPr>
        <p:blipFill>
          <a:blip r:embed="rId3" cstate="print"/>
          <a:srcRect/>
          <a:stretch>
            <a:fillRect/>
          </a:stretch>
        </p:blipFill>
        <p:spPr bwMode="auto">
          <a:xfrm>
            <a:off x="492125" y="4468813"/>
            <a:ext cx="6096000" cy="906462"/>
          </a:xfrm>
          <a:prstGeom prst="rect">
            <a:avLst/>
          </a:prstGeom>
          <a:noFill/>
        </p:spPr>
      </p:pic>
      <p:pic>
        <p:nvPicPr>
          <p:cNvPr id="13" name="Picture 12" descr="rs vials blinded copy2.jpg"/>
          <p:cNvPicPr>
            <a:picLocks noChangeAspect="1"/>
          </p:cNvPicPr>
          <p:nvPr/>
        </p:nvPicPr>
        <p:blipFill>
          <a:blip r:embed="rId4" cstate="print"/>
          <a:stretch>
            <a:fillRect/>
          </a:stretch>
        </p:blipFill>
        <p:spPr>
          <a:xfrm>
            <a:off x="7186108" y="1524000"/>
            <a:ext cx="1957892" cy="222885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xfrm>
            <a:off x="304800" y="6580188"/>
            <a:ext cx="2743200" cy="277812"/>
          </a:xfrm>
          <a:noFill/>
        </p:spPr>
        <p:txBody>
          <a:bodyPr/>
          <a:lstStyle/>
          <a:p>
            <a:r>
              <a:rPr lang="en-US" smtClean="0"/>
              <a:t>M. Borer, May 2011, 3rd DIA China Meeting</a:t>
            </a:r>
          </a:p>
        </p:txBody>
      </p:sp>
      <p:sp>
        <p:nvSpPr>
          <p:cNvPr id="38915" name="Footer Placeholder 4"/>
          <p:cNvSpPr>
            <a:spLocks noGrp="1"/>
          </p:cNvSpPr>
          <p:nvPr>
            <p:ph type="ftr" sz="quarter" idx="11"/>
          </p:nvPr>
        </p:nvSpPr>
        <p:spPr>
          <a:noFill/>
        </p:spPr>
        <p:txBody>
          <a:bodyPr/>
          <a:lstStyle/>
          <a:p>
            <a:r>
              <a:rPr lang="en-US" smtClean="0"/>
              <a:t>Copyright © 2011 Eli Lilly and Company</a:t>
            </a:r>
          </a:p>
        </p:txBody>
      </p:sp>
      <p:sp>
        <p:nvSpPr>
          <p:cNvPr id="38916" name="Slide Number Placeholder 5"/>
          <p:cNvSpPr>
            <a:spLocks noGrp="1"/>
          </p:cNvSpPr>
          <p:nvPr>
            <p:ph type="sldNum" sz="quarter" idx="12"/>
          </p:nvPr>
        </p:nvSpPr>
        <p:spPr>
          <a:noFill/>
        </p:spPr>
        <p:txBody>
          <a:bodyPr/>
          <a:lstStyle/>
          <a:p>
            <a:r>
              <a:rPr lang="en-US" smtClean="0"/>
              <a:t> </a:t>
            </a:r>
            <a:fld id="{CFD41D65-3425-470B-B101-E4C162B318F3}" type="slidenum">
              <a:rPr lang="en-US" smtClean="0"/>
              <a:pPr/>
              <a:t>20</a:t>
            </a:fld>
            <a:endParaRPr lang="en-US" smtClean="0"/>
          </a:p>
        </p:txBody>
      </p:sp>
      <p:sp>
        <p:nvSpPr>
          <p:cNvPr id="38917" name="Rectangle 2"/>
          <p:cNvSpPr>
            <a:spLocks noGrp="1" noChangeArrowheads="1"/>
          </p:cNvSpPr>
          <p:nvPr>
            <p:ph type="title"/>
          </p:nvPr>
        </p:nvSpPr>
        <p:spPr/>
        <p:txBody>
          <a:bodyPr/>
          <a:lstStyle/>
          <a:p>
            <a:r>
              <a:rPr lang="en-US" dirty="0" smtClean="0"/>
              <a:t>Example: Legal Basis for </a:t>
            </a:r>
            <a:br>
              <a:rPr lang="en-US" dirty="0" smtClean="0"/>
            </a:br>
            <a:r>
              <a:rPr lang="en-US" dirty="0" smtClean="0"/>
              <a:t>United States Pharmacopeia</a:t>
            </a:r>
          </a:p>
        </p:txBody>
      </p:sp>
      <p:sp>
        <p:nvSpPr>
          <p:cNvPr id="38918" name="Rectangle 3"/>
          <p:cNvSpPr>
            <a:spLocks noGrp="1" noChangeArrowheads="1"/>
          </p:cNvSpPr>
          <p:nvPr>
            <p:ph type="body" idx="1"/>
          </p:nvPr>
        </p:nvSpPr>
        <p:spPr/>
        <p:txBody>
          <a:bodyPr/>
          <a:lstStyle/>
          <a:p>
            <a:pPr>
              <a:lnSpc>
                <a:spcPct val="75000"/>
              </a:lnSpc>
            </a:pPr>
            <a:r>
              <a:rPr lang="en-US" smtClean="0"/>
              <a:t>According to the FD&amp;C Act Section 501 and 21CFR299(c), a drug marketed in the United States must comply with compendial standards</a:t>
            </a:r>
          </a:p>
          <a:p>
            <a:pPr>
              <a:lnSpc>
                <a:spcPct val="75000"/>
              </a:lnSpc>
            </a:pPr>
            <a:r>
              <a:rPr lang="en-US" sz="1700" smtClean="0"/>
              <a:t>FD&amp;C Act SEC. 501. [21 U.S.C. 351] </a:t>
            </a:r>
          </a:p>
          <a:p>
            <a:pPr>
              <a:lnSpc>
                <a:spcPct val="75000"/>
              </a:lnSpc>
            </a:pPr>
            <a:r>
              <a:rPr lang="en-US" sz="1700" smtClean="0"/>
              <a:t>A drug or device shall be deemed to be adulterated</a:t>
            </a:r>
          </a:p>
          <a:p>
            <a:pPr>
              <a:lnSpc>
                <a:spcPct val="75000"/>
              </a:lnSpc>
            </a:pPr>
            <a:r>
              <a:rPr lang="en-US" sz="1700" smtClean="0"/>
              <a:t>(b) If it purports to be or is represented as a drug the name of which is recognized in an official compendium, and its strength differs from, or its quality or purity falls below, the standards set forth in such compendium. Such determination as to strength, quality, or purity shall be made in accordance with the tests or methods of assay set forth in such compendium,…</a:t>
            </a:r>
          </a:p>
          <a:p>
            <a:pPr>
              <a:lnSpc>
                <a:spcPct val="75000"/>
              </a:lnSpc>
            </a:pPr>
            <a:r>
              <a:rPr lang="en-US" sz="1700" smtClean="0"/>
              <a:t>§299.5 Drugs; compendial name.</a:t>
            </a:r>
          </a:p>
          <a:p>
            <a:pPr>
              <a:lnSpc>
                <a:spcPct val="75000"/>
              </a:lnSpc>
            </a:pPr>
            <a:r>
              <a:rPr lang="en-US" sz="1700" smtClean="0"/>
              <a:t>(c) A statement that a drug defined in an official compendium differs in strength, quality, or purity from the standard of strength, quality, or purity set forth for such drug in an official compendium shall show all the respects in which such drug so differs, and the extent of each such difference.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3"/>
          <p:cNvSpPr>
            <a:spLocks noGrp="1"/>
          </p:cNvSpPr>
          <p:nvPr>
            <p:ph type="dt" sz="quarter" idx="10"/>
          </p:nvPr>
        </p:nvSpPr>
        <p:spPr>
          <a:xfrm>
            <a:off x="304800" y="6580188"/>
            <a:ext cx="2743200" cy="277812"/>
          </a:xfrm>
          <a:noFill/>
        </p:spPr>
        <p:txBody>
          <a:bodyPr/>
          <a:lstStyle/>
          <a:p>
            <a:r>
              <a:rPr lang="en-US" smtClean="0"/>
              <a:t>M. Borer, May 2011, 3rd DIA China Meeting</a:t>
            </a:r>
          </a:p>
        </p:txBody>
      </p:sp>
      <p:sp>
        <p:nvSpPr>
          <p:cNvPr id="39939" name="Footer Placeholder 4"/>
          <p:cNvSpPr>
            <a:spLocks noGrp="1"/>
          </p:cNvSpPr>
          <p:nvPr>
            <p:ph type="ftr" sz="quarter" idx="11"/>
          </p:nvPr>
        </p:nvSpPr>
        <p:spPr>
          <a:noFill/>
        </p:spPr>
        <p:txBody>
          <a:bodyPr/>
          <a:lstStyle/>
          <a:p>
            <a:r>
              <a:rPr lang="en-US" smtClean="0"/>
              <a:t>Copyright © 2011 Eli Lilly and Company</a:t>
            </a:r>
          </a:p>
        </p:txBody>
      </p:sp>
      <p:sp>
        <p:nvSpPr>
          <p:cNvPr id="39940" name="Slide Number Placeholder 5"/>
          <p:cNvSpPr>
            <a:spLocks noGrp="1"/>
          </p:cNvSpPr>
          <p:nvPr>
            <p:ph type="sldNum" sz="quarter" idx="12"/>
          </p:nvPr>
        </p:nvSpPr>
        <p:spPr>
          <a:noFill/>
        </p:spPr>
        <p:txBody>
          <a:bodyPr/>
          <a:lstStyle/>
          <a:p>
            <a:r>
              <a:rPr lang="en-US" smtClean="0"/>
              <a:t> </a:t>
            </a:r>
            <a:fld id="{8062235B-6F2C-401D-B176-2F9C69ECB2C8}" type="slidenum">
              <a:rPr lang="en-US" smtClean="0"/>
              <a:pPr/>
              <a:t>21</a:t>
            </a:fld>
            <a:endParaRPr lang="en-US" smtClean="0"/>
          </a:p>
        </p:txBody>
      </p:sp>
      <p:sp>
        <p:nvSpPr>
          <p:cNvPr id="39941" name="Rectangle 2"/>
          <p:cNvSpPr>
            <a:spLocks noGrp="1" noChangeArrowheads="1"/>
          </p:cNvSpPr>
          <p:nvPr>
            <p:ph type="title"/>
          </p:nvPr>
        </p:nvSpPr>
        <p:spPr/>
        <p:txBody>
          <a:bodyPr/>
          <a:lstStyle/>
          <a:p>
            <a:r>
              <a:rPr lang="en-US" smtClean="0"/>
              <a:t>Verified in Guidance to Inspectors</a:t>
            </a:r>
          </a:p>
        </p:txBody>
      </p:sp>
      <p:sp>
        <p:nvSpPr>
          <p:cNvPr id="39942" name="Rectangle 3"/>
          <p:cNvSpPr>
            <a:spLocks noGrp="1" noChangeArrowheads="1"/>
          </p:cNvSpPr>
          <p:nvPr>
            <p:ph type="body" idx="1"/>
          </p:nvPr>
        </p:nvSpPr>
        <p:spPr/>
        <p:txBody>
          <a:bodyPr/>
          <a:lstStyle/>
          <a:p>
            <a:pPr>
              <a:lnSpc>
                <a:spcPct val="85000"/>
              </a:lnSpc>
            </a:pPr>
            <a:r>
              <a:rPr lang="en-US" smtClean="0"/>
              <a:t>Compliance Program Guidance Manual </a:t>
            </a:r>
            <a:br>
              <a:rPr lang="en-US" smtClean="0"/>
            </a:br>
            <a:r>
              <a:rPr lang="en-US" smtClean="0"/>
              <a:t>for FDA Staff: Drug Manufacturing Inspections Program 7356.002 </a:t>
            </a:r>
          </a:p>
          <a:p>
            <a:pPr lvl="1">
              <a:lnSpc>
                <a:spcPct val="85000"/>
              </a:lnSpc>
            </a:pPr>
            <a:endParaRPr lang="en-US" smtClean="0"/>
          </a:p>
          <a:p>
            <a:pPr lvl="1">
              <a:lnSpc>
                <a:spcPct val="85000"/>
              </a:lnSpc>
            </a:pPr>
            <a:r>
              <a:rPr lang="en-US" u="sng" smtClean="0"/>
              <a:t>PART III – INSPECTIONAL</a:t>
            </a:r>
          </a:p>
          <a:p>
            <a:pPr lvl="1">
              <a:lnSpc>
                <a:spcPct val="85000"/>
              </a:lnSpc>
            </a:pPr>
            <a:r>
              <a:rPr lang="en-US" smtClean="0"/>
              <a:t>C. </a:t>
            </a:r>
            <a:r>
              <a:rPr lang="en-US" u="sng" smtClean="0"/>
              <a:t>System Inspection Coverage</a:t>
            </a:r>
            <a:endParaRPr lang="en-US" smtClean="0"/>
          </a:p>
          <a:p>
            <a:pPr lvl="1">
              <a:lnSpc>
                <a:spcPct val="85000"/>
              </a:lnSpc>
            </a:pPr>
            <a:r>
              <a:rPr lang="en-US" smtClean="0"/>
              <a:t>LABORATORY CONTROL SYSTEM</a:t>
            </a:r>
          </a:p>
          <a:p>
            <a:pPr>
              <a:lnSpc>
                <a:spcPct val="85000"/>
              </a:lnSpc>
            </a:pPr>
            <a:r>
              <a:rPr lang="en-US" smtClean="0"/>
              <a:t>For each of the following, the firm should have written and approved procedures and documentation resulting therefrom…</a:t>
            </a:r>
          </a:p>
          <a:p>
            <a:pPr lvl="1">
              <a:lnSpc>
                <a:spcPct val="85000"/>
              </a:lnSpc>
              <a:buFontTx/>
              <a:buNone/>
            </a:pPr>
            <a:r>
              <a:rPr lang="en-US" smtClean="0"/>
              <a:t>- reference standards; source, purity and assay, and </a:t>
            </a:r>
            <a:r>
              <a:rPr lang="en-US" b="1" smtClean="0"/>
              <a:t>tests to establish equivalency to current official reference</a:t>
            </a:r>
            <a:r>
              <a:rPr lang="en-US" smtClean="0"/>
              <a:t> standards as appropriate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xfrm>
            <a:off x="304800" y="6580188"/>
            <a:ext cx="2743200" cy="277812"/>
          </a:xfrm>
          <a:noFill/>
        </p:spPr>
        <p:txBody>
          <a:bodyPr/>
          <a:lstStyle/>
          <a:p>
            <a:r>
              <a:rPr lang="en-US" smtClean="0"/>
              <a:t>M. Borer, May 2011, 3rd DIA China Meeting</a:t>
            </a:r>
          </a:p>
        </p:txBody>
      </p:sp>
      <p:sp>
        <p:nvSpPr>
          <p:cNvPr id="40963" name="Footer Placeholder 4"/>
          <p:cNvSpPr>
            <a:spLocks noGrp="1"/>
          </p:cNvSpPr>
          <p:nvPr>
            <p:ph type="ftr" sz="quarter" idx="11"/>
          </p:nvPr>
        </p:nvSpPr>
        <p:spPr>
          <a:noFill/>
        </p:spPr>
        <p:txBody>
          <a:bodyPr/>
          <a:lstStyle/>
          <a:p>
            <a:r>
              <a:rPr lang="en-US" smtClean="0"/>
              <a:t>Copyright © 2011 Eli Lilly and Company</a:t>
            </a:r>
          </a:p>
        </p:txBody>
      </p:sp>
      <p:sp>
        <p:nvSpPr>
          <p:cNvPr id="40964" name="Slide Number Placeholder 5"/>
          <p:cNvSpPr>
            <a:spLocks noGrp="1"/>
          </p:cNvSpPr>
          <p:nvPr>
            <p:ph type="sldNum" sz="quarter" idx="12"/>
          </p:nvPr>
        </p:nvSpPr>
        <p:spPr>
          <a:noFill/>
        </p:spPr>
        <p:txBody>
          <a:bodyPr/>
          <a:lstStyle/>
          <a:p>
            <a:r>
              <a:rPr lang="en-US" smtClean="0"/>
              <a:t> </a:t>
            </a:r>
            <a:fld id="{0C911A80-70B2-48D2-8F9B-D328EB456ECA}" type="slidenum">
              <a:rPr lang="en-US" smtClean="0"/>
              <a:pPr/>
              <a:t>22</a:t>
            </a:fld>
            <a:endParaRPr lang="en-US" smtClean="0"/>
          </a:p>
        </p:txBody>
      </p:sp>
      <p:sp>
        <p:nvSpPr>
          <p:cNvPr id="40965" name="Rectangle 2"/>
          <p:cNvSpPr>
            <a:spLocks noGrp="1" noChangeArrowheads="1"/>
          </p:cNvSpPr>
          <p:nvPr>
            <p:ph type="title"/>
          </p:nvPr>
        </p:nvSpPr>
        <p:spPr/>
        <p:txBody>
          <a:bodyPr/>
          <a:lstStyle/>
          <a:p>
            <a:r>
              <a:rPr lang="en-US" smtClean="0"/>
              <a:t>Verified by 483 Observations</a:t>
            </a:r>
          </a:p>
        </p:txBody>
      </p:sp>
      <p:sp>
        <p:nvSpPr>
          <p:cNvPr id="40966" name="Rectangle 3"/>
          <p:cNvSpPr>
            <a:spLocks noGrp="1" noChangeArrowheads="1"/>
          </p:cNvSpPr>
          <p:nvPr>
            <p:ph type="body" idx="1"/>
          </p:nvPr>
        </p:nvSpPr>
        <p:spPr/>
        <p:txBody>
          <a:bodyPr/>
          <a:lstStyle/>
          <a:p>
            <a:r>
              <a:rPr lang="en-US" sz="3000" smtClean="0"/>
              <a:t>Eastman Chemical Company</a:t>
            </a:r>
          </a:p>
          <a:p>
            <a:pPr lvl="1"/>
            <a:r>
              <a:rPr lang="en-US" sz="2400" smtClean="0"/>
              <a:t>Review of procedures for handling Reference Standards showed that Triacetin working standards are </a:t>
            </a:r>
            <a:r>
              <a:rPr lang="en-US" sz="2400" b="1" smtClean="0"/>
              <a:t>not compared to or qualified against the USP</a:t>
            </a:r>
            <a:r>
              <a:rPr lang="en-US" sz="2400" smtClean="0"/>
              <a:t> Triacetin RS. Current and draft SOPs for handling reference standards in general do not clearly indicate what tests or methods of qualification are to be used for each standard material, or specify how the expiry/re-certification date is established; instead it allows any chemist discretion in these matters.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 Standard </a:t>
            </a:r>
            <a:br>
              <a:rPr lang="en-US" dirty="0" smtClean="0"/>
            </a:br>
            <a:r>
              <a:rPr lang="en-US" dirty="0" smtClean="0"/>
              <a:t>Harmonization Goals</a:t>
            </a:r>
            <a:endParaRPr lang="en-US" dirty="0"/>
          </a:p>
        </p:txBody>
      </p:sp>
      <p:sp>
        <p:nvSpPr>
          <p:cNvPr id="3" name="Content Placeholder 2"/>
          <p:cNvSpPr>
            <a:spLocks noGrp="1"/>
          </p:cNvSpPr>
          <p:nvPr>
            <p:ph idx="1"/>
          </p:nvPr>
        </p:nvSpPr>
        <p:spPr/>
        <p:txBody>
          <a:bodyPr/>
          <a:lstStyle/>
          <a:p>
            <a:r>
              <a:rPr lang="en-US" dirty="0" smtClean="0"/>
              <a:t>The </a:t>
            </a:r>
            <a:r>
              <a:rPr lang="en-US" b="1" dirty="0" smtClean="0"/>
              <a:t>same dose of medicine </a:t>
            </a:r>
            <a:r>
              <a:rPr lang="en-US" dirty="0" smtClean="0"/>
              <a:t>for every patient around the world</a:t>
            </a:r>
          </a:p>
          <a:p>
            <a:r>
              <a:rPr lang="en-US" b="1" dirty="0" smtClean="0"/>
              <a:t>No difference in property values </a:t>
            </a:r>
            <a:r>
              <a:rPr lang="en-US" dirty="0" smtClean="0"/>
              <a:t>of a Reference Standard only due to measurement variability</a:t>
            </a:r>
            <a:endParaRPr lang="en-US" dirty="0"/>
          </a:p>
        </p:txBody>
      </p:sp>
      <p:sp>
        <p:nvSpPr>
          <p:cNvPr id="4" name="Date Placeholder 3"/>
          <p:cNvSpPr>
            <a:spLocks noGrp="1"/>
          </p:cNvSpPr>
          <p:nvPr>
            <p:ph type="dt" sz="half" idx="10"/>
          </p:nvPr>
        </p:nvSpPr>
        <p:spPr/>
        <p:txBody>
          <a:bodyPr/>
          <a:lstStyle/>
          <a:p>
            <a:r>
              <a:rPr lang="en-US" smtClean="0"/>
              <a:t>M. Borer, May 2011, 3rd DIA China Meeting</a:t>
            </a:r>
            <a:endParaRPr lang="en-US"/>
          </a:p>
        </p:txBody>
      </p:sp>
      <p:sp>
        <p:nvSpPr>
          <p:cNvPr id="5" name="Footer Placeholder 4"/>
          <p:cNvSpPr>
            <a:spLocks noGrp="1"/>
          </p:cNvSpPr>
          <p:nvPr>
            <p:ph type="ftr" sz="quarter" idx="11"/>
          </p:nvPr>
        </p:nvSpPr>
        <p:spPr/>
        <p:txBody>
          <a:bodyPr/>
          <a:lstStyle/>
          <a:p>
            <a:r>
              <a:rPr lang="en-US" smtClean="0"/>
              <a:t>Copyright © 2011 Eli Lilly and Company</a:t>
            </a:r>
            <a:endParaRPr lang="en-US"/>
          </a:p>
        </p:txBody>
      </p:sp>
      <p:sp>
        <p:nvSpPr>
          <p:cNvPr id="6" name="Slide Number Placeholder 5"/>
          <p:cNvSpPr>
            <a:spLocks noGrp="1"/>
          </p:cNvSpPr>
          <p:nvPr>
            <p:ph type="sldNum" sz="quarter" idx="12"/>
          </p:nvPr>
        </p:nvSpPr>
        <p:spPr/>
        <p:txBody>
          <a:bodyPr/>
          <a:lstStyle/>
          <a:p>
            <a:r>
              <a:rPr lang="en-US" smtClean="0"/>
              <a:t> </a:t>
            </a:r>
            <a:fld id="{C9E71ED4-1995-49EE-A926-1D5ACB273ECC}" type="slidenum">
              <a:rPr lang="en-US" smtClean="0"/>
              <a:pPr/>
              <a:t>23</a:t>
            </a:fld>
            <a:endParaRPr lang="en-US"/>
          </a:p>
        </p:txBody>
      </p:sp>
      <p:pic>
        <p:nvPicPr>
          <p:cNvPr id="2050" name="Picture 2" descr="C:\Documents and Settings\RC85281\Local Settings\Temp\Temporary Internet Files\Content.IE5\4GESC9N4\MC900438066[1].png"/>
          <p:cNvPicPr>
            <a:picLocks noChangeAspect="1" noChangeArrowheads="1"/>
          </p:cNvPicPr>
          <p:nvPr/>
        </p:nvPicPr>
        <p:blipFill>
          <a:blip r:embed="rId2" cstate="print"/>
          <a:srcRect/>
          <a:stretch>
            <a:fillRect/>
          </a:stretch>
        </p:blipFill>
        <p:spPr bwMode="auto">
          <a:xfrm>
            <a:off x="1066800" y="3657600"/>
            <a:ext cx="2743200" cy="2743200"/>
          </a:xfrm>
          <a:prstGeom prst="rect">
            <a:avLst/>
          </a:prstGeom>
          <a:noFill/>
        </p:spPr>
      </p:pic>
      <p:pic>
        <p:nvPicPr>
          <p:cNvPr id="10" name="Picture 9" descr="compendial balance small.jpg"/>
          <p:cNvPicPr>
            <a:picLocks noChangeAspect="1"/>
          </p:cNvPicPr>
          <p:nvPr/>
        </p:nvPicPr>
        <p:blipFill>
          <a:blip r:embed="rId3" cstate="print"/>
          <a:stretch>
            <a:fillRect/>
          </a:stretch>
        </p:blipFill>
        <p:spPr>
          <a:xfrm>
            <a:off x="6096000" y="3499908"/>
            <a:ext cx="2819400" cy="2917296"/>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Challenge for a </a:t>
            </a:r>
            <a:r>
              <a:rPr lang="en-US" smtClean="0"/>
              <a:t>Global Manufacturer</a:t>
            </a:r>
            <a:endParaRPr lang="en-US" dirty="0"/>
          </a:p>
        </p:txBody>
      </p:sp>
      <p:sp>
        <p:nvSpPr>
          <p:cNvPr id="4" name="Date Placeholder 3"/>
          <p:cNvSpPr>
            <a:spLocks noGrp="1"/>
          </p:cNvSpPr>
          <p:nvPr>
            <p:ph type="dt" sz="half" idx="10"/>
          </p:nvPr>
        </p:nvSpPr>
        <p:spPr/>
        <p:txBody>
          <a:bodyPr/>
          <a:lstStyle/>
          <a:p>
            <a:r>
              <a:rPr lang="en-US" smtClean="0"/>
              <a:t>M. Borer, May 2011, 3rd DIA China Meeting</a:t>
            </a:r>
            <a:endParaRPr lang="en-US"/>
          </a:p>
        </p:txBody>
      </p:sp>
      <p:sp>
        <p:nvSpPr>
          <p:cNvPr id="5" name="Footer Placeholder 4"/>
          <p:cNvSpPr>
            <a:spLocks noGrp="1"/>
          </p:cNvSpPr>
          <p:nvPr>
            <p:ph type="ftr" sz="quarter" idx="11"/>
          </p:nvPr>
        </p:nvSpPr>
        <p:spPr/>
        <p:txBody>
          <a:bodyPr/>
          <a:lstStyle/>
          <a:p>
            <a:r>
              <a:rPr lang="en-US" smtClean="0"/>
              <a:t>Copyright © 2011 Eli Lilly and Company</a:t>
            </a:r>
            <a:endParaRPr lang="en-US"/>
          </a:p>
        </p:txBody>
      </p:sp>
      <p:sp>
        <p:nvSpPr>
          <p:cNvPr id="6" name="Slide Number Placeholder 5"/>
          <p:cNvSpPr>
            <a:spLocks noGrp="1"/>
          </p:cNvSpPr>
          <p:nvPr>
            <p:ph type="sldNum" sz="quarter" idx="12"/>
          </p:nvPr>
        </p:nvSpPr>
        <p:spPr/>
        <p:txBody>
          <a:bodyPr/>
          <a:lstStyle/>
          <a:p>
            <a:r>
              <a:rPr lang="en-US" smtClean="0"/>
              <a:t> </a:t>
            </a:r>
            <a:fld id="{C9E71ED4-1995-49EE-A926-1D5ACB273ECC}" type="slidenum">
              <a:rPr lang="en-US" smtClean="0"/>
              <a:pPr/>
              <a:t>24</a:t>
            </a:fld>
            <a:endParaRPr lang="en-US"/>
          </a:p>
        </p:txBody>
      </p:sp>
      <p:pic>
        <p:nvPicPr>
          <p:cNvPr id="8" name="Content Placeholder 12" descr="plug adaptors.jpg"/>
          <p:cNvPicPr>
            <a:picLocks noGrp="1" noChangeAspect="1"/>
          </p:cNvPicPr>
          <p:nvPr>
            <p:ph idx="1"/>
          </p:nvPr>
        </p:nvPicPr>
        <p:blipFill>
          <a:blip r:embed="rId2" cstate="print"/>
          <a:stretch>
            <a:fillRect/>
          </a:stretch>
        </p:blipFill>
        <p:spPr>
          <a:xfrm>
            <a:off x="4038600" y="2895600"/>
            <a:ext cx="5029200" cy="3553619"/>
          </a:xfrm>
        </p:spPr>
      </p:pic>
      <p:sp>
        <p:nvSpPr>
          <p:cNvPr id="9" name="TextBox 8"/>
          <p:cNvSpPr txBox="1"/>
          <p:nvPr/>
        </p:nvSpPr>
        <p:spPr>
          <a:xfrm>
            <a:off x="152400" y="4114800"/>
            <a:ext cx="4038600" cy="2197525"/>
          </a:xfrm>
          <a:prstGeom prst="rect">
            <a:avLst/>
          </a:prstGeom>
          <a:noFill/>
        </p:spPr>
        <p:txBody>
          <a:bodyPr wrap="square" rtlCol="0">
            <a:spAutoFit/>
          </a:bodyPr>
          <a:lstStyle/>
          <a:p>
            <a:pPr algn="l"/>
            <a:r>
              <a:rPr lang="en-US" b="1" i="1" dirty="0" smtClean="0">
                <a:solidFill>
                  <a:srgbClr val="C00000"/>
                </a:solidFill>
                <a:effectLst>
                  <a:outerShdw blurRad="38100" dist="38100" dir="2700000" algn="tl">
                    <a:srgbClr val="000000">
                      <a:alpha val="43137"/>
                    </a:srgbClr>
                  </a:outerShdw>
                </a:effectLst>
              </a:rPr>
              <a:t>How to maintain equivalency with multiple national standards?</a:t>
            </a:r>
            <a:endParaRPr lang="en-US" b="1" i="1" dirty="0">
              <a:solidFill>
                <a:srgbClr val="C00000"/>
              </a:solidFill>
              <a:effectLst>
                <a:outerShdw blurRad="38100" dist="38100" dir="2700000" algn="tl">
                  <a:srgbClr val="000000">
                    <a:alpha val="43137"/>
                  </a:srgbClr>
                </a:outerShdw>
              </a:effectLst>
            </a:endParaRPr>
          </a:p>
        </p:txBody>
      </p:sp>
      <p:pic>
        <p:nvPicPr>
          <p:cNvPr id="10" name="Picture 9" descr="compendial standards blinded copy.jpg"/>
          <p:cNvPicPr>
            <a:picLocks noChangeAspect="1"/>
          </p:cNvPicPr>
          <p:nvPr/>
        </p:nvPicPr>
        <p:blipFill>
          <a:blip r:embed="rId3" cstate="print"/>
          <a:stretch>
            <a:fillRect/>
          </a:stretch>
        </p:blipFill>
        <p:spPr>
          <a:xfrm>
            <a:off x="152400" y="1295400"/>
            <a:ext cx="4177678" cy="2438400"/>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Small Molecule API</a:t>
            </a:r>
            <a:endParaRPr lang="en-US" dirty="0"/>
          </a:p>
        </p:txBody>
      </p:sp>
      <p:sp>
        <p:nvSpPr>
          <p:cNvPr id="3" name="Content Placeholder 2"/>
          <p:cNvSpPr>
            <a:spLocks noGrp="1"/>
          </p:cNvSpPr>
          <p:nvPr>
            <p:ph idx="1"/>
          </p:nvPr>
        </p:nvSpPr>
        <p:spPr/>
        <p:txBody>
          <a:bodyPr/>
          <a:lstStyle/>
          <a:p>
            <a:r>
              <a:rPr lang="en-US" sz="2800" dirty="0" smtClean="0"/>
              <a:t>Student t-test results in a P-value of 3.5x10</a:t>
            </a:r>
            <a:r>
              <a:rPr lang="en-US" sz="2800" baseline="30000" dirty="0" smtClean="0"/>
              <a:t>-5</a:t>
            </a:r>
            <a:r>
              <a:rPr lang="en-US" sz="2800" dirty="0" smtClean="0"/>
              <a:t>, rejecting the null hypothesis that the mean values are equivalent</a:t>
            </a:r>
            <a:endParaRPr lang="en-US" sz="2800" dirty="0"/>
          </a:p>
        </p:txBody>
      </p:sp>
      <p:sp>
        <p:nvSpPr>
          <p:cNvPr id="4" name="Date Placeholder 3"/>
          <p:cNvSpPr>
            <a:spLocks noGrp="1"/>
          </p:cNvSpPr>
          <p:nvPr>
            <p:ph type="dt" sz="half" idx="10"/>
          </p:nvPr>
        </p:nvSpPr>
        <p:spPr/>
        <p:txBody>
          <a:bodyPr/>
          <a:lstStyle/>
          <a:p>
            <a:r>
              <a:rPr lang="en-US" smtClean="0"/>
              <a:t>M. Borer, May 2011, 3rd DIA China Meeting</a:t>
            </a:r>
            <a:endParaRPr lang="en-US"/>
          </a:p>
        </p:txBody>
      </p:sp>
      <p:sp>
        <p:nvSpPr>
          <p:cNvPr id="5" name="Footer Placeholder 4"/>
          <p:cNvSpPr>
            <a:spLocks noGrp="1"/>
          </p:cNvSpPr>
          <p:nvPr>
            <p:ph type="ftr" sz="quarter" idx="11"/>
          </p:nvPr>
        </p:nvSpPr>
        <p:spPr/>
        <p:txBody>
          <a:bodyPr/>
          <a:lstStyle/>
          <a:p>
            <a:r>
              <a:rPr lang="en-US" smtClean="0"/>
              <a:t>Copyright © 2011 Eli Lilly and Company</a:t>
            </a:r>
            <a:endParaRPr lang="en-US"/>
          </a:p>
        </p:txBody>
      </p:sp>
      <p:sp>
        <p:nvSpPr>
          <p:cNvPr id="6" name="Slide Number Placeholder 5"/>
          <p:cNvSpPr>
            <a:spLocks noGrp="1"/>
          </p:cNvSpPr>
          <p:nvPr>
            <p:ph type="sldNum" sz="quarter" idx="12"/>
          </p:nvPr>
        </p:nvSpPr>
        <p:spPr/>
        <p:txBody>
          <a:bodyPr/>
          <a:lstStyle/>
          <a:p>
            <a:r>
              <a:rPr lang="en-US" smtClean="0"/>
              <a:t> </a:t>
            </a:r>
            <a:fld id="{C9E71ED4-1995-49EE-A926-1D5ACB273ECC}" type="slidenum">
              <a:rPr lang="en-US" smtClean="0"/>
              <a:pPr/>
              <a:t>25</a:t>
            </a:fld>
            <a:endParaRPr lang="en-US"/>
          </a:p>
        </p:txBody>
      </p:sp>
      <p:pic>
        <p:nvPicPr>
          <p:cNvPr id="1026" name="Picture 2"/>
          <p:cNvPicPr>
            <a:picLocks noChangeAspect="1" noChangeArrowheads="1"/>
          </p:cNvPicPr>
          <p:nvPr/>
        </p:nvPicPr>
        <p:blipFill>
          <a:blip r:embed="rId2" cstate="print"/>
          <a:srcRect/>
          <a:stretch>
            <a:fillRect/>
          </a:stretch>
        </p:blipFill>
        <p:spPr bwMode="auto">
          <a:xfrm>
            <a:off x="3124200" y="2590800"/>
            <a:ext cx="5960712" cy="3783525"/>
          </a:xfrm>
          <a:prstGeom prst="rect">
            <a:avLst/>
          </a:prstGeom>
          <a:noFill/>
          <a:ln w="9525">
            <a:noFill/>
            <a:miter lim="800000"/>
            <a:headEnd/>
            <a:tailEnd/>
          </a:ln>
        </p:spPr>
      </p:pic>
      <p:sp>
        <p:nvSpPr>
          <p:cNvPr id="8" name="TextBox 7"/>
          <p:cNvSpPr txBox="1"/>
          <p:nvPr/>
        </p:nvSpPr>
        <p:spPr>
          <a:xfrm>
            <a:off x="304800" y="3733800"/>
            <a:ext cx="2743199" cy="2197525"/>
          </a:xfrm>
          <a:prstGeom prst="rect">
            <a:avLst/>
          </a:prstGeom>
          <a:noFill/>
        </p:spPr>
        <p:txBody>
          <a:bodyPr wrap="square" rtlCol="0">
            <a:spAutoFit/>
          </a:bodyPr>
          <a:lstStyle/>
          <a:p>
            <a:r>
              <a:rPr lang="en-US" sz="2400" b="1" i="1" dirty="0" smtClean="0"/>
              <a:t>Comparing ratio of the solution concentration to the peak area on a single HPLC setup</a:t>
            </a:r>
            <a:endParaRPr lang="en-US" sz="2400" b="1" i="1" dirty="0"/>
          </a:p>
        </p:txBody>
      </p:sp>
      <p:cxnSp>
        <p:nvCxnSpPr>
          <p:cNvPr id="10" name="Straight Arrow Connector 9"/>
          <p:cNvCxnSpPr/>
          <p:nvPr/>
        </p:nvCxnSpPr>
        <p:spPr bwMode="auto">
          <a:xfrm rot="5400000" flipH="1" flipV="1">
            <a:off x="5448300" y="4152900"/>
            <a:ext cx="2057400" cy="1588"/>
          </a:xfrm>
          <a:prstGeom prst="straightConnector1">
            <a:avLst/>
          </a:prstGeom>
          <a:ln>
            <a:headEnd type="none" w="med" len="med"/>
            <a:tailEnd type="arrow"/>
          </a:ln>
        </p:spPr>
        <p:style>
          <a:lnRef idx="3">
            <a:schemeClr val="accent2"/>
          </a:lnRef>
          <a:fillRef idx="0">
            <a:schemeClr val="accent2"/>
          </a:fillRef>
          <a:effectRef idx="2">
            <a:schemeClr val="accent2"/>
          </a:effectRef>
          <a:fontRef idx="minor">
            <a:schemeClr val="tx1"/>
          </a:fontRef>
        </p:style>
      </p:cxnSp>
      <p:sp>
        <p:nvSpPr>
          <p:cNvPr id="11" name="TextBox 10"/>
          <p:cNvSpPr txBox="1"/>
          <p:nvPr/>
        </p:nvSpPr>
        <p:spPr>
          <a:xfrm>
            <a:off x="6629400" y="3962400"/>
            <a:ext cx="1492717" cy="618631"/>
          </a:xfrm>
          <a:prstGeom prst="rect">
            <a:avLst/>
          </a:prstGeom>
          <a:solidFill>
            <a:schemeClr val="bg1"/>
          </a:solidFill>
        </p:spPr>
        <p:txBody>
          <a:bodyPr wrap="none" rtlCol="0">
            <a:spAutoFit/>
          </a:bodyPr>
          <a:lstStyle/>
          <a:p>
            <a:r>
              <a:rPr lang="en-US" dirty="0" smtClean="0">
                <a:solidFill>
                  <a:schemeClr val="accent2"/>
                </a:solidFill>
                <a:effectLst>
                  <a:outerShdw blurRad="38100" dist="38100" dir="2700000" algn="tl">
                    <a:srgbClr val="000000">
                      <a:alpha val="43137"/>
                    </a:srgbClr>
                  </a:outerShdw>
                </a:effectLst>
              </a:rPr>
              <a:t>0.84%</a:t>
            </a:r>
            <a:endParaRPr lang="en-US" dirty="0">
              <a:solidFill>
                <a:schemeClr val="accent2"/>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Peptide Drug Product</a:t>
            </a:r>
            <a:endParaRPr lang="en-US" dirty="0"/>
          </a:p>
        </p:txBody>
      </p:sp>
      <p:sp>
        <p:nvSpPr>
          <p:cNvPr id="3" name="Content Placeholder 2"/>
          <p:cNvSpPr>
            <a:spLocks noGrp="1"/>
          </p:cNvSpPr>
          <p:nvPr>
            <p:ph idx="1"/>
          </p:nvPr>
        </p:nvSpPr>
        <p:spPr>
          <a:xfrm>
            <a:off x="76200" y="1620838"/>
            <a:ext cx="2209800" cy="4475162"/>
          </a:xfrm>
        </p:spPr>
        <p:txBody>
          <a:bodyPr/>
          <a:lstStyle/>
          <a:p>
            <a:pPr algn="ctr"/>
            <a:endParaRPr lang="en-US" sz="2800" dirty="0" smtClean="0"/>
          </a:p>
          <a:p>
            <a:pPr algn="ctr"/>
            <a:r>
              <a:rPr lang="en-US" sz="2800" dirty="0" smtClean="0"/>
              <a:t>Shifts in control chart correlate with new compendial reference standards</a:t>
            </a:r>
          </a:p>
        </p:txBody>
      </p:sp>
      <p:sp>
        <p:nvSpPr>
          <p:cNvPr id="4" name="Date Placeholder 3"/>
          <p:cNvSpPr>
            <a:spLocks noGrp="1"/>
          </p:cNvSpPr>
          <p:nvPr>
            <p:ph type="dt" sz="half" idx="10"/>
          </p:nvPr>
        </p:nvSpPr>
        <p:spPr/>
        <p:txBody>
          <a:bodyPr/>
          <a:lstStyle/>
          <a:p>
            <a:r>
              <a:rPr lang="en-US" smtClean="0"/>
              <a:t>M. Borer, May 2011, 3rd DIA China Meeting</a:t>
            </a:r>
            <a:endParaRPr lang="en-US"/>
          </a:p>
        </p:txBody>
      </p:sp>
      <p:sp>
        <p:nvSpPr>
          <p:cNvPr id="5" name="Footer Placeholder 4"/>
          <p:cNvSpPr>
            <a:spLocks noGrp="1"/>
          </p:cNvSpPr>
          <p:nvPr>
            <p:ph type="ftr" sz="quarter" idx="11"/>
          </p:nvPr>
        </p:nvSpPr>
        <p:spPr/>
        <p:txBody>
          <a:bodyPr/>
          <a:lstStyle/>
          <a:p>
            <a:r>
              <a:rPr lang="en-US" smtClean="0"/>
              <a:t>Copyright © 2011 Eli Lilly and Company</a:t>
            </a:r>
            <a:endParaRPr lang="en-US"/>
          </a:p>
        </p:txBody>
      </p:sp>
      <p:sp>
        <p:nvSpPr>
          <p:cNvPr id="6" name="Slide Number Placeholder 5"/>
          <p:cNvSpPr>
            <a:spLocks noGrp="1"/>
          </p:cNvSpPr>
          <p:nvPr>
            <p:ph type="sldNum" sz="quarter" idx="12"/>
          </p:nvPr>
        </p:nvSpPr>
        <p:spPr/>
        <p:txBody>
          <a:bodyPr/>
          <a:lstStyle/>
          <a:p>
            <a:r>
              <a:rPr lang="en-US" smtClean="0"/>
              <a:t> </a:t>
            </a:r>
            <a:fld id="{C9E71ED4-1995-49EE-A926-1D5ACB273ECC}" type="slidenum">
              <a:rPr lang="en-US" smtClean="0"/>
              <a:pPr/>
              <a:t>26</a:t>
            </a:fld>
            <a:endParaRPr lang="en-US"/>
          </a:p>
        </p:txBody>
      </p:sp>
      <p:pic>
        <p:nvPicPr>
          <p:cNvPr id="7" name="Picture 2"/>
          <p:cNvPicPr>
            <a:picLocks noChangeAspect="1" noChangeArrowheads="1"/>
          </p:cNvPicPr>
          <p:nvPr/>
        </p:nvPicPr>
        <p:blipFill>
          <a:blip r:embed="rId2" cstate="print"/>
          <a:srcRect/>
          <a:stretch>
            <a:fillRect/>
          </a:stretch>
        </p:blipFill>
        <p:spPr bwMode="auto">
          <a:xfrm>
            <a:off x="2142018" y="1600200"/>
            <a:ext cx="7001982" cy="4419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ate Placeholder 3"/>
          <p:cNvSpPr>
            <a:spLocks noGrp="1"/>
          </p:cNvSpPr>
          <p:nvPr>
            <p:ph type="dt" sz="quarter" idx="10"/>
          </p:nvPr>
        </p:nvSpPr>
        <p:spPr>
          <a:xfrm>
            <a:off x="304800" y="6580188"/>
            <a:ext cx="2819400" cy="277812"/>
          </a:xfrm>
          <a:noFill/>
        </p:spPr>
        <p:txBody>
          <a:bodyPr/>
          <a:lstStyle/>
          <a:p>
            <a:r>
              <a:rPr lang="en-US" smtClean="0"/>
              <a:t>M. Borer, May 2011, 3rd DIA China Meeting</a:t>
            </a:r>
          </a:p>
        </p:txBody>
      </p:sp>
      <p:sp>
        <p:nvSpPr>
          <p:cNvPr id="43011" name="Footer Placeholder 4"/>
          <p:cNvSpPr>
            <a:spLocks noGrp="1"/>
          </p:cNvSpPr>
          <p:nvPr>
            <p:ph type="ftr" sz="quarter" idx="11"/>
          </p:nvPr>
        </p:nvSpPr>
        <p:spPr>
          <a:noFill/>
        </p:spPr>
        <p:txBody>
          <a:bodyPr/>
          <a:lstStyle/>
          <a:p>
            <a:r>
              <a:rPr lang="en-US" smtClean="0"/>
              <a:t>Copyright © 2011 Eli Lilly and Company</a:t>
            </a:r>
          </a:p>
        </p:txBody>
      </p:sp>
      <p:sp>
        <p:nvSpPr>
          <p:cNvPr id="43012" name="Slide Number Placeholder 5"/>
          <p:cNvSpPr>
            <a:spLocks noGrp="1"/>
          </p:cNvSpPr>
          <p:nvPr>
            <p:ph type="sldNum" sz="quarter" idx="12"/>
          </p:nvPr>
        </p:nvSpPr>
        <p:spPr>
          <a:noFill/>
        </p:spPr>
        <p:txBody>
          <a:bodyPr/>
          <a:lstStyle/>
          <a:p>
            <a:r>
              <a:rPr lang="en-US" smtClean="0"/>
              <a:t> </a:t>
            </a:r>
            <a:fld id="{2FC5EF63-F57C-4309-8E9D-F18B6E3DAB58}" type="slidenum">
              <a:rPr lang="en-US" smtClean="0"/>
              <a:pPr/>
              <a:t>27</a:t>
            </a:fld>
            <a:endParaRPr lang="en-US" smtClean="0"/>
          </a:p>
        </p:txBody>
      </p:sp>
      <p:sp>
        <p:nvSpPr>
          <p:cNvPr id="43013" name="Rectangle 2"/>
          <p:cNvSpPr>
            <a:spLocks noGrp="1" noChangeArrowheads="1"/>
          </p:cNvSpPr>
          <p:nvPr>
            <p:ph type="title"/>
          </p:nvPr>
        </p:nvSpPr>
        <p:spPr/>
        <p:txBody>
          <a:bodyPr/>
          <a:lstStyle/>
          <a:p>
            <a:r>
              <a:rPr lang="en-US" smtClean="0"/>
              <a:t>Ways to Demonstrate Equivalency</a:t>
            </a:r>
            <a:br>
              <a:rPr lang="en-US" smtClean="0"/>
            </a:br>
            <a:r>
              <a:rPr lang="en-US" sz="2800" smtClean="0"/>
              <a:t>Comparative Assay</a:t>
            </a:r>
          </a:p>
        </p:txBody>
      </p:sp>
      <p:sp>
        <p:nvSpPr>
          <p:cNvPr id="43014" name="Rectangle 3"/>
          <p:cNvSpPr>
            <a:spLocks noGrp="1" noChangeArrowheads="1"/>
          </p:cNvSpPr>
          <p:nvPr>
            <p:ph type="body" idx="1"/>
          </p:nvPr>
        </p:nvSpPr>
        <p:spPr>
          <a:xfrm>
            <a:off x="457200" y="1620838"/>
            <a:ext cx="8229600" cy="817562"/>
          </a:xfrm>
        </p:spPr>
        <p:txBody>
          <a:bodyPr/>
          <a:lstStyle/>
          <a:p>
            <a:r>
              <a:rPr lang="en-US" sz="2400" smtClean="0"/>
              <a:t>Establish a Secondary RS using the Compendial RS as a Primary RS per the ICH Q7 definition</a:t>
            </a:r>
          </a:p>
        </p:txBody>
      </p:sp>
      <p:sp>
        <p:nvSpPr>
          <p:cNvPr id="43015" name="AutoShape 4"/>
          <p:cNvSpPr>
            <a:spLocks noChangeArrowheads="1"/>
          </p:cNvSpPr>
          <p:nvPr/>
        </p:nvSpPr>
        <p:spPr bwMode="auto">
          <a:xfrm>
            <a:off x="2819400" y="2667000"/>
            <a:ext cx="2438400" cy="838200"/>
          </a:xfrm>
          <a:prstGeom prst="flowChartProcess">
            <a:avLst/>
          </a:prstGeom>
          <a:noFill/>
          <a:ln w="12700">
            <a:solidFill>
              <a:schemeClr val="tx1"/>
            </a:solidFill>
            <a:miter lim="800000"/>
            <a:headEnd/>
            <a:tailEnd/>
          </a:ln>
        </p:spPr>
        <p:txBody>
          <a:bodyPr wrap="none" lIns="0" tIns="0" rIns="0" bIns="0" anchor="ctr"/>
          <a:lstStyle/>
          <a:p>
            <a:r>
              <a:rPr lang="en-US"/>
              <a:t>Official RS</a:t>
            </a:r>
          </a:p>
        </p:txBody>
      </p:sp>
      <p:sp>
        <p:nvSpPr>
          <p:cNvPr id="43016" name="AutoShape 5"/>
          <p:cNvSpPr>
            <a:spLocks noChangeArrowheads="1"/>
          </p:cNvSpPr>
          <p:nvPr/>
        </p:nvSpPr>
        <p:spPr bwMode="auto">
          <a:xfrm>
            <a:off x="2819400" y="4191000"/>
            <a:ext cx="2438400" cy="838200"/>
          </a:xfrm>
          <a:prstGeom prst="flowChartProcess">
            <a:avLst/>
          </a:prstGeom>
          <a:noFill/>
          <a:ln w="12700">
            <a:solidFill>
              <a:schemeClr val="tx1"/>
            </a:solidFill>
            <a:miter lim="800000"/>
            <a:headEnd/>
            <a:tailEnd/>
          </a:ln>
        </p:spPr>
        <p:txBody>
          <a:bodyPr wrap="none" lIns="0" tIns="0" rIns="0" bIns="0" anchor="ctr"/>
          <a:lstStyle/>
          <a:p>
            <a:r>
              <a:rPr lang="en-US" sz="2800" dirty="0"/>
              <a:t>Secondary RS</a:t>
            </a:r>
          </a:p>
        </p:txBody>
      </p:sp>
      <p:cxnSp>
        <p:nvCxnSpPr>
          <p:cNvPr id="43017" name="AutoShape 6"/>
          <p:cNvCxnSpPr>
            <a:cxnSpLocks noChangeShapeType="1"/>
            <a:stCxn id="43015" idx="2"/>
            <a:endCxn id="43016" idx="0"/>
          </p:cNvCxnSpPr>
          <p:nvPr/>
        </p:nvCxnSpPr>
        <p:spPr bwMode="auto">
          <a:xfrm>
            <a:off x="4038600" y="3505200"/>
            <a:ext cx="0" cy="685800"/>
          </a:xfrm>
          <a:prstGeom prst="straightConnector1">
            <a:avLst/>
          </a:prstGeom>
          <a:noFill/>
          <a:ln w="38100">
            <a:solidFill>
              <a:schemeClr val="tx1"/>
            </a:solidFill>
            <a:round/>
            <a:headEnd/>
            <a:tailEnd type="triangle" w="med" len="med"/>
          </a:ln>
        </p:spPr>
      </p:cxnSp>
      <p:sp>
        <p:nvSpPr>
          <p:cNvPr id="43018" name="WordArt 7"/>
          <p:cNvSpPr>
            <a:spLocks noChangeArrowheads="1" noChangeShapeType="1" noTextEdit="1"/>
          </p:cNvSpPr>
          <p:nvPr/>
        </p:nvSpPr>
        <p:spPr bwMode="auto">
          <a:xfrm>
            <a:off x="6477000" y="2743200"/>
            <a:ext cx="1714500" cy="571500"/>
          </a:xfrm>
          <a:prstGeom prst="rect">
            <a:avLst/>
          </a:prstGeom>
        </p:spPr>
        <p:txBody>
          <a:bodyPr wrap="none" fromWordArt="1">
            <a:prstTxWarp prst="textPlain">
              <a:avLst>
                <a:gd name="adj" fmla="val 50000"/>
              </a:avLst>
            </a:prstTxWarp>
          </a:bodyPr>
          <a:lstStyle/>
          <a:p>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a:rPr>
              <a:t>Standard</a:t>
            </a:r>
          </a:p>
        </p:txBody>
      </p:sp>
      <p:sp>
        <p:nvSpPr>
          <p:cNvPr id="43019" name="WordArt 8"/>
          <p:cNvSpPr>
            <a:spLocks noChangeArrowheads="1" noChangeShapeType="1" noTextEdit="1"/>
          </p:cNvSpPr>
          <p:nvPr/>
        </p:nvSpPr>
        <p:spPr bwMode="auto">
          <a:xfrm>
            <a:off x="6553200" y="4305300"/>
            <a:ext cx="1714500" cy="571500"/>
          </a:xfrm>
          <a:prstGeom prst="rect">
            <a:avLst/>
          </a:prstGeom>
        </p:spPr>
        <p:txBody>
          <a:bodyPr wrap="none" fromWordArt="1">
            <a:prstTxWarp prst="textPlain">
              <a:avLst>
                <a:gd name="adj" fmla="val 50000"/>
              </a:avLst>
            </a:prstTxWarp>
          </a:bodyPr>
          <a:lstStyle/>
          <a:p>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a:rPr>
              <a:t>Sample</a:t>
            </a:r>
          </a:p>
        </p:txBody>
      </p:sp>
      <p:sp>
        <p:nvSpPr>
          <p:cNvPr id="43020" name="Line 9"/>
          <p:cNvSpPr>
            <a:spLocks noChangeShapeType="1"/>
          </p:cNvSpPr>
          <p:nvPr/>
        </p:nvSpPr>
        <p:spPr bwMode="auto">
          <a:xfrm flipH="1">
            <a:off x="5486400" y="4610100"/>
            <a:ext cx="838200" cy="0"/>
          </a:xfrm>
          <a:prstGeom prst="line">
            <a:avLst/>
          </a:prstGeom>
          <a:noFill/>
          <a:ln w="76200">
            <a:solidFill>
              <a:srgbClr val="006699"/>
            </a:solidFill>
            <a:round/>
            <a:headEnd/>
            <a:tailEnd type="triangle" w="med" len="med"/>
          </a:ln>
        </p:spPr>
        <p:txBody>
          <a:bodyPr wrap="none" lIns="0" tIns="0" rIns="0" bIns="0" anchor="ctr"/>
          <a:lstStyle/>
          <a:p>
            <a:endParaRPr lang="en-US"/>
          </a:p>
        </p:txBody>
      </p:sp>
      <p:sp>
        <p:nvSpPr>
          <p:cNvPr id="43021" name="Line 10"/>
          <p:cNvSpPr>
            <a:spLocks noChangeShapeType="1"/>
          </p:cNvSpPr>
          <p:nvPr/>
        </p:nvSpPr>
        <p:spPr bwMode="auto">
          <a:xfrm flipH="1">
            <a:off x="5486400" y="3048000"/>
            <a:ext cx="838200" cy="0"/>
          </a:xfrm>
          <a:prstGeom prst="line">
            <a:avLst/>
          </a:prstGeom>
          <a:noFill/>
          <a:ln w="76200">
            <a:solidFill>
              <a:srgbClr val="006699"/>
            </a:solidFill>
            <a:round/>
            <a:headEnd/>
            <a:tailEnd type="triangle" w="med" len="med"/>
          </a:ln>
        </p:spPr>
        <p:txBody>
          <a:bodyPr wrap="none" lIns="0" tIns="0" rIns="0" bIns="0" anchor="ctr"/>
          <a:lstStyle/>
          <a:p>
            <a:endParaRPr lang="en-US"/>
          </a:p>
        </p:txBody>
      </p:sp>
      <p:sp>
        <p:nvSpPr>
          <p:cNvPr id="43022" name="WordArt 11"/>
          <p:cNvSpPr>
            <a:spLocks noChangeArrowheads="1" noChangeShapeType="1" noTextEdit="1"/>
          </p:cNvSpPr>
          <p:nvPr/>
        </p:nvSpPr>
        <p:spPr bwMode="auto">
          <a:xfrm>
            <a:off x="2438400" y="5791200"/>
            <a:ext cx="3429000" cy="457200"/>
          </a:xfrm>
          <a:prstGeom prst="rect">
            <a:avLst/>
          </a:prstGeom>
        </p:spPr>
        <p:txBody>
          <a:bodyPr wrap="none" fromWordArt="1">
            <a:prstTxWarp prst="textPlain">
              <a:avLst>
                <a:gd name="adj" fmla="val 50000"/>
              </a:avLst>
            </a:prstTxWarp>
          </a:bodyPr>
          <a:lstStyle/>
          <a:p>
            <a:r>
              <a:rPr lang="en-US" sz="3600" kern="10" dirty="0" smtClean="0">
                <a:ln w="19050">
                  <a:solidFill>
                    <a:schemeClr val="tx1"/>
                  </a:solidFill>
                  <a:round/>
                  <a:headEnd/>
                  <a:tailEnd/>
                </a:ln>
                <a:solidFill>
                  <a:srgbClr val="CC3300"/>
                </a:solidFill>
                <a:effectLst>
                  <a:outerShdw dist="35921" dir="2700000" algn="ctr" rotWithShape="0">
                    <a:srgbClr val="990000"/>
                  </a:outerShdw>
                </a:effectLst>
                <a:latin typeface="Impact"/>
              </a:rPr>
              <a:t>Assigned Value</a:t>
            </a:r>
            <a:endParaRPr lang="en-US" sz="3600" kern="10" dirty="0">
              <a:ln w="19050">
                <a:solidFill>
                  <a:schemeClr val="tx1"/>
                </a:solidFill>
                <a:round/>
                <a:headEnd/>
                <a:tailEnd/>
              </a:ln>
              <a:solidFill>
                <a:srgbClr val="CC3300"/>
              </a:solidFill>
              <a:effectLst>
                <a:outerShdw dist="35921" dir="2700000" algn="ctr" rotWithShape="0">
                  <a:srgbClr val="990000"/>
                </a:outerShdw>
              </a:effectLst>
              <a:latin typeface="Impact"/>
            </a:endParaRPr>
          </a:p>
        </p:txBody>
      </p:sp>
      <p:sp>
        <p:nvSpPr>
          <p:cNvPr id="43023" name="Line 12"/>
          <p:cNvSpPr>
            <a:spLocks noChangeShapeType="1"/>
          </p:cNvSpPr>
          <p:nvPr/>
        </p:nvSpPr>
        <p:spPr bwMode="auto">
          <a:xfrm flipH="1" flipV="1">
            <a:off x="4114800" y="5181600"/>
            <a:ext cx="0" cy="533400"/>
          </a:xfrm>
          <a:prstGeom prst="line">
            <a:avLst/>
          </a:prstGeom>
          <a:noFill/>
          <a:ln w="76200">
            <a:solidFill>
              <a:srgbClr val="CC3300"/>
            </a:solidFill>
            <a:round/>
            <a:headEnd/>
            <a:tailEnd type="triangle" w="med" len="med"/>
          </a:ln>
        </p:spPr>
        <p:txBody>
          <a:bodyPr wrap="none" lIns="0" tIns="0" rIns="0" bIns="0" anchor="ctr"/>
          <a:lstStyle/>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ate Placeholder 3"/>
          <p:cNvSpPr>
            <a:spLocks noGrp="1"/>
          </p:cNvSpPr>
          <p:nvPr>
            <p:ph type="dt" sz="quarter" idx="10"/>
          </p:nvPr>
        </p:nvSpPr>
        <p:spPr>
          <a:xfrm>
            <a:off x="304800" y="6580188"/>
            <a:ext cx="2743200" cy="277812"/>
          </a:xfrm>
          <a:noFill/>
        </p:spPr>
        <p:txBody>
          <a:bodyPr/>
          <a:lstStyle/>
          <a:p>
            <a:r>
              <a:rPr lang="en-US" smtClean="0"/>
              <a:t>M. Borer, May 2011, 3rd DIA China Meeting</a:t>
            </a:r>
          </a:p>
        </p:txBody>
      </p:sp>
      <p:sp>
        <p:nvSpPr>
          <p:cNvPr id="44035" name="Footer Placeholder 4"/>
          <p:cNvSpPr>
            <a:spLocks noGrp="1"/>
          </p:cNvSpPr>
          <p:nvPr>
            <p:ph type="ftr" sz="quarter" idx="11"/>
          </p:nvPr>
        </p:nvSpPr>
        <p:spPr>
          <a:noFill/>
        </p:spPr>
        <p:txBody>
          <a:bodyPr/>
          <a:lstStyle/>
          <a:p>
            <a:r>
              <a:rPr lang="en-US" smtClean="0"/>
              <a:t>Copyright © 2011 Eli Lilly and Company</a:t>
            </a:r>
          </a:p>
        </p:txBody>
      </p:sp>
      <p:sp>
        <p:nvSpPr>
          <p:cNvPr id="44036" name="Slide Number Placeholder 5"/>
          <p:cNvSpPr>
            <a:spLocks noGrp="1"/>
          </p:cNvSpPr>
          <p:nvPr>
            <p:ph type="sldNum" sz="quarter" idx="12"/>
          </p:nvPr>
        </p:nvSpPr>
        <p:spPr>
          <a:noFill/>
        </p:spPr>
        <p:txBody>
          <a:bodyPr/>
          <a:lstStyle/>
          <a:p>
            <a:r>
              <a:rPr lang="en-US" smtClean="0"/>
              <a:t> </a:t>
            </a:r>
            <a:fld id="{BD980790-AAF0-4393-9E88-68CA0378E155}" type="slidenum">
              <a:rPr lang="en-US" smtClean="0"/>
              <a:pPr/>
              <a:t>28</a:t>
            </a:fld>
            <a:endParaRPr lang="en-US" smtClean="0"/>
          </a:p>
        </p:txBody>
      </p:sp>
      <p:sp>
        <p:nvSpPr>
          <p:cNvPr id="44037" name="Rectangle 2"/>
          <p:cNvSpPr>
            <a:spLocks noGrp="1" noChangeArrowheads="1"/>
          </p:cNvSpPr>
          <p:nvPr>
            <p:ph type="title"/>
          </p:nvPr>
        </p:nvSpPr>
        <p:spPr/>
        <p:txBody>
          <a:bodyPr/>
          <a:lstStyle/>
          <a:p>
            <a:r>
              <a:rPr lang="en-US" smtClean="0"/>
              <a:t>Ways to Demonstrate Equivalency</a:t>
            </a:r>
            <a:br>
              <a:rPr lang="en-US" smtClean="0"/>
            </a:br>
            <a:r>
              <a:rPr lang="en-US" sz="2800" smtClean="0"/>
              <a:t>Mass Balance</a:t>
            </a:r>
          </a:p>
        </p:txBody>
      </p:sp>
      <p:sp>
        <p:nvSpPr>
          <p:cNvPr id="44038" name="Rectangle 3"/>
          <p:cNvSpPr>
            <a:spLocks noGrp="1" noChangeArrowheads="1"/>
          </p:cNvSpPr>
          <p:nvPr>
            <p:ph type="body" idx="1"/>
          </p:nvPr>
        </p:nvSpPr>
        <p:spPr>
          <a:xfrm>
            <a:off x="457200" y="1620838"/>
            <a:ext cx="8229600" cy="1350962"/>
          </a:xfrm>
        </p:spPr>
        <p:txBody>
          <a:bodyPr/>
          <a:lstStyle/>
          <a:p>
            <a:r>
              <a:rPr lang="en-US" sz="2000" smtClean="0"/>
              <a:t>Assign the in-house RS by another means (e.g., mass balance) and show that this assignment is equivalent to comparative assay results versus the compendial standard(s) (e.g,. mass balance is within the 95% confidence interval)</a:t>
            </a:r>
          </a:p>
        </p:txBody>
      </p:sp>
      <p:sp>
        <p:nvSpPr>
          <p:cNvPr id="44039" name="AutoShape 4"/>
          <p:cNvSpPr>
            <a:spLocks noChangeArrowheads="1"/>
          </p:cNvSpPr>
          <p:nvPr/>
        </p:nvSpPr>
        <p:spPr bwMode="auto">
          <a:xfrm>
            <a:off x="4610100" y="3276600"/>
            <a:ext cx="2438400" cy="838200"/>
          </a:xfrm>
          <a:prstGeom prst="flowChartProcess">
            <a:avLst/>
          </a:prstGeom>
          <a:noFill/>
          <a:ln w="12700">
            <a:solidFill>
              <a:schemeClr val="tx1"/>
            </a:solidFill>
            <a:miter lim="800000"/>
            <a:headEnd/>
            <a:tailEnd/>
          </a:ln>
        </p:spPr>
        <p:txBody>
          <a:bodyPr wrap="none" lIns="0" tIns="0" rIns="0" bIns="0" anchor="ctr"/>
          <a:lstStyle/>
          <a:p>
            <a:r>
              <a:rPr lang="en-US"/>
              <a:t>Official RS</a:t>
            </a:r>
          </a:p>
        </p:txBody>
      </p:sp>
      <p:sp>
        <p:nvSpPr>
          <p:cNvPr id="44040" name="AutoShape 5"/>
          <p:cNvSpPr>
            <a:spLocks noChangeArrowheads="1"/>
          </p:cNvSpPr>
          <p:nvPr/>
        </p:nvSpPr>
        <p:spPr bwMode="auto">
          <a:xfrm>
            <a:off x="4610100" y="4800600"/>
            <a:ext cx="2438400" cy="838200"/>
          </a:xfrm>
          <a:prstGeom prst="flowChartProcess">
            <a:avLst/>
          </a:prstGeom>
          <a:noFill/>
          <a:ln w="12700">
            <a:solidFill>
              <a:schemeClr val="tx1"/>
            </a:solidFill>
            <a:miter lim="800000"/>
            <a:headEnd/>
            <a:tailEnd/>
          </a:ln>
        </p:spPr>
        <p:txBody>
          <a:bodyPr wrap="none" lIns="0" tIns="0" rIns="0" bIns="0" anchor="ctr"/>
          <a:lstStyle/>
          <a:p>
            <a:r>
              <a:rPr lang="en-US" sz="2800" dirty="0"/>
              <a:t>Secondary RS</a:t>
            </a:r>
          </a:p>
        </p:txBody>
      </p:sp>
      <p:cxnSp>
        <p:nvCxnSpPr>
          <p:cNvPr id="44041" name="AutoShape 6"/>
          <p:cNvCxnSpPr>
            <a:cxnSpLocks noChangeShapeType="1"/>
            <a:stCxn id="44039" idx="2"/>
            <a:endCxn id="44040" idx="0"/>
          </p:cNvCxnSpPr>
          <p:nvPr/>
        </p:nvCxnSpPr>
        <p:spPr bwMode="auto">
          <a:xfrm>
            <a:off x="5829300" y="4114800"/>
            <a:ext cx="0" cy="685800"/>
          </a:xfrm>
          <a:prstGeom prst="straightConnector1">
            <a:avLst/>
          </a:prstGeom>
          <a:noFill/>
          <a:ln w="38100">
            <a:solidFill>
              <a:schemeClr val="tx1"/>
            </a:solidFill>
            <a:round/>
            <a:headEnd/>
            <a:tailEnd type="triangle" w="med" len="med"/>
          </a:ln>
        </p:spPr>
      </p:cxnSp>
      <p:sp>
        <p:nvSpPr>
          <p:cNvPr id="44042" name="WordArt 7"/>
          <p:cNvSpPr>
            <a:spLocks noChangeArrowheads="1" noChangeShapeType="1" noTextEdit="1"/>
          </p:cNvSpPr>
          <p:nvPr/>
        </p:nvSpPr>
        <p:spPr bwMode="auto">
          <a:xfrm>
            <a:off x="7581900" y="3352800"/>
            <a:ext cx="1409700" cy="609600"/>
          </a:xfrm>
          <a:prstGeom prst="rect">
            <a:avLst/>
          </a:prstGeom>
        </p:spPr>
        <p:txBody>
          <a:bodyPr wrap="none" fromWordArt="1">
            <a:prstTxWarp prst="textPlain">
              <a:avLst>
                <a:gd name="adj" fmla="val 50000"/>
              </a:avLst>
            </a:prstTxWarp>
          </a:bodyPr>
          <a:lstStyle/>
          <a:p>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a:rPr>
              <a:t>Standard</a:t>
            </a:r>
          </a:p>
        </p:txBody>
      </p:sp>
      <p:sp>
        <p:nvSpPr>
          <p:cNvPr id="44043" name="WordArt 8"/>
          <p:cNvSpPr>
            <a:spLocks noChangeArrowheads="1" noChangeShapeType="1" noTextEdit="1"/>
          </p:cNvSpPr>
          <p:nvPr/>
        </p:nvSpPr>
        <p:spPr bwMode="auto">
          <a:xfrm>
            <a:off x="7581900" y="4876800"/>
            <a:ext cx="1181100" cy="647700"/>
          </a:xfrm>
          <a:prstGeom prst="rect">
            <a:avLst/>
          </a:prstGeom>
        </p:spPr>
        <p:txBody>
          <a:bodyPr wrap="none" fromWordArt="1">
            <a:prstTxWarp prst="textPlain">
              <a:avLst>
                <a:gd name="adj" fmla="val 50000"/>
              </a:avLst>
            </a:prstTxWarp>
          </a:bodyPr>
          <a:lstStyle/>
          <a:p>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a:rPr>
              <a:t>Sample</a:t>
            </a:r>
          </a:p>
        </p:txBody>
      </p:sp>
      <p:sp>
        <p:nvSpPr>
          <p:cNvPr id="44044" name="Line 9"/>
          <p:cNvSpPr>
            <a:spLocks noChangeShapeType="1"/>
          </p:cNvSpPr>
          <p:nvPr/>
        </p:nvSpPr>
        <p:spPr bwMode="auto">
          <a:xfrm flipH="1" flipV="1">
            <a:off x="7048500" y="5181600"/>
            <a:ext cx="457200" cy="0"/>
          </a:xfrm>
          <a:prstGeom prst="line">
            <a:avLst/>
          </a:prstGeom>
          <a:noFill/>
          <a:ln w="76200">
            <a:solidFill>
              <a:srgbClr val="006699"/>
            </a:solidFill>
            <a:round/>
            <a:headEnd/>
            <a:tailEnd type="triangle" w="med" len="med"/>
          </a:ln>
        </p:spPr>
        <p:txBody>
          <a:bodyPr wrap="none" lIns="0" tIns="0" rIns="0" bIns="0" anchor="ctr"/>
          <a:lstStyle/>
          <a:p>
            <a:endParaRPr lang="en-US"/>
          </a:p>
        </p:txBody>
      </p:sp>
      <p:sp>
        <p:nvSpPr>
          <p:cNvPr id="44045" name="AutoShape 11"/>
          <p:cNvSpPr>
            <a:spLocks noChangeArrowheads="1"/>
          </p:cNvSpPr>
          <p:nvPr/>
        </p:nvSpPr>
        <p:spPr bwMode="auto">
          <a:xfrm>
            <a:off x="1485900" y="5029200"/>
            <a:ext cx="2438400" cy="838200"/>
          </a:xfrm>
          <a:prstGeom prst="flowChartProcess">
            <a:avLst/>
          </a:prstGeom>
          <a:noFill/>
          <a:ln w="12700">
            <a:solidFill>
              <a:schemeClr val="tx1"/>
            </a:solidFill>
            <a:miter lim="800000"/>
            <a:headEnd/>
            <a:tailEnd/>
          </a:ln>
        </p:spPr>
        <p:txBody>
          <a:bodyPr wrap="none" lIns="0" tIns="0" rIns="0" bIns="0" anchor="ctr"/>
          <a:lstStyle/>
          <a:p>
            <a:r>
              <a:rPr lang="en-US" sz="2800" dirty="0"/>
              <a:t>Secondary RS</a:t>
            </a:r>
          </a:p>
        </p:txBody>
      </p:sp>
      <p:sp>
        <p:nvSpPr>
          <p:cNvPr id="44047" name="Line 13"/>
          <p:cNvSpPr>
            <a:spLocks noChangeShapeType="1"/>
          </p:cNvSpPr>
          <p:nvPr/>
        </p:nvSpPr>
        <p:spPr bwMode="auto">
          <a:xfrm flipH="1">
            <a:off x="2705100" y="4267200"/>
            <a:ext cx="0" cy="609600"/>
          </a:xfrm>
          <a:prstGeom prst="line">
            <a:avLst/>
          </a:prstGeom>
          <a:noFill/>
          <a:ln w="76200">
            <a:solidFill>
              <a:srgbClr val="CC3300"/>
            </a:solidFill>
            <a:round/>
            <a:headEnd/>
            <a:tailEnd type="triangle" w="med" len="med"/>
          </a:ln>
        </p:spPr>
        <p:txBody>
          <a:bodyPr wrap="none" lIns="0" tIns="0" rIns="0" bIns="0" anchor="ctr"/>
          <a:lstStyle/>
          <a:p>
            <a:endParaRPr lang="en-US"/>
          </a:p>
        </p:txBody>
      </p:sp>
      <p:sp>
        <p:nvSpPr>
          <p:cNvPr id="44048" name="Line 14"/>
          <p:cNvSpPr>
            <a:spLocks noChangeShapeType="1"/>
          </p:cNvSpPr>
          <p:nvPr/>
        </p:nvSpPr>
        <p:spPr bwMode="auto">
          <a:xfrm flipH="1" flipV="1">
            <a:off x="7048500" y="3657600"/>
            <a:ext cx="457200" cy="0"/>
          </a:xfrm>
          <a:prstGeom prst="line">
            <a:avLst/>
          </a:prstGeom>
          <a:noFill/>
          <a:ln w="76200">
            <a:solidFill>
              <a:srgbClr val="006699"/>
            </a:solidFill>
            <a:round/>
            <a:headEnd/>
            <a:tailEnd type="triangle" w="med" len="med"/>
          </a:ln>
        </p:spPr>
        <p:txBody>
          <a:bodyPr wrap="none" lIns="0" tIns="0" rIns="0" bIns="0" anchor="ctr"/>
          <a:lstStyle/>
          <a:p>
            <a:endParaRPr lang="en-US"/>
          </a:p>
        </p:txBody>
      </p:sp>
      <p:sp>
        <p:nvSpPr>
          <p:cNvPr id="44049" name="WordArt 18"/>
          <p:cNvSpPr>
            <a:spLocks noChangeArrowheads="1" noChangeShapeType="1" noTextEdit="1"/>
          </p:cNvSpPr>
          <p:nvPr/>
        </p:nvSpPr>
        <p:spPr bwMode="auto">
          <a:xfrm>
            <a:off x="38100" y="5105400"/>
            <a:ext cx="1371600" cy="571500"/>
          </a:xfrm>
          <a:prstGeom prst="rect">
            <a:avLst/>
          </a:prstGeom>
        </p:spPr>
        <p:txBody>
          <a:bodyPr wrap="none" fromWordArt="1">
            <a:prstTxWarp prst="textPlain">
              <a:avLst>
                <a:gd name="adj" fmla="val 50000"/>
              </a:avLst>
            </a:prstTxWarp>
          </a:bodyPr>
          <a:lstStyle/>
          <a:p>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a:rPr>
              <a:t>Mass</a:t>
            </a:r>
          </a:p>
          <a:p>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a:rPr>
              <a:t>Balance</a:t>
            </a:r>
          </a:p>
        </p:txBody>
      </p:sp>
      <p:grpSp>
        <p:nvGrpSpPr>
          <p:cNvPr id="2" name="Group 20"/>
          <p:cNvGrpSpPr>
            <a:grpSpLocks/>
          </p:cNvGrpSpPr>
          <p:nvPr/>
        </p:nvGrpSpPr>
        <p:grpSpPr bwMode="auto">
          <a:xfrm>
            <a:off x="3429000" y="4419600"/>
            <a:ext cx="1905000" cy="1600200"/>
            <a:chOff x="2184" y="2928"/>
            <a:chExt cx="1200" cy="1008"/>
          </a:xfrm>
        </p:grpSpPr>
        <p:sp>
          <p:nvSpPr>
            <p:cNvPr id="44051" name="Line 15"/>
            <p:cNvSpPr>
              <a:spLocks noChangeShapeType="1"/>
            </p:cNvSpPr>
            <p:nvPr/>
          </p:nvSpPr>
          <p:spPr bwMode="auto">
            <a:xfrm>
              <a:off x="2184" y="3936"/>
              <a:ext cx="1200" cy="0"/>
            </a:xfrm>
            <a:prstGeom prst="line">
              <a:avLst/>
            </a:prstGeom>
            <a:noFill/>
            <a:ln w="38100">
              <a:solidFill>
                <a:schemeClr val="tx1"/>
              </a:solidFill>
              <a:round/>
              <a:headEnd/>
              <a:tailEnd/>
            </a:ln>
          </p:spPr>
          <p:txBody>
            <a:bodyPr wrap="none" lIns="0" tIns="0" rIns="0" bIns="0" anchor="ctr"/>
            <a:lstStyle/>
            <a:p>
              <a:endParaRPr lang="en-US"/>
            </a:p>
          </p:txBody>
        </p:sp>
        <p:sp>
          <p:nvSpPr>
            <p:cNvPr id="44052" name="Line 16"/>
            <p:cNvSpPr>
              <a:spLocks noChangeShapeType="1"/>
            </p:cNvSpPr>
            <p:nvPr/>
          </p:nvSpPr>
          <p:spPr bwMode="auto">
            <a:xfrm>
              <a:off x="2184" y="2928"/>
              <a:ext cx="1200" cy="0"/>
            </a:xfrm>
            <a:prstGeom prst="line">
              <a:avLst/>
            </a:prstGeom>
            <a:noFill/>
            <a:ln w="38100">
              <a:solidFill>
                <a:schemeClr val="tx1"/>
              </a:solidFill>
              <a:round/>
              <a:headEnd/>
              <a:tailEnd/>
            </a:ln>
          </p:spPr>
          <p:txBody>
            <a:bodyPr wrap="none" lIns="0" tIns="0" rIns="0" bIns="0" anchor="ctr"/>
            <a:lstStyle/>
            <a:p>
              <a:endParaRPr lang="en-US"/>
            </a:p>
          </p:txBody>
        </p:sp>
        <p:sp>
          <p:nvSpPr>
            <p:cNvPr id="44053" name="Line 17"/>
            <p:cNvSpPr>
              <a:spLocks noChangeShapeType="1"/>
            </p:cNvSpPr>
            <p:nvPr/>
          </p:nvSpPr>
          <p:spPr bwMode="auto">
            <a:xfrm>
              <a:off x="2784" y="2928"/>
              <a:ext cx="0" cy="1008"/>
            </a:xfrm>
            <a:prstGeom prst="line">
              <a:avLst/>
            </a:prstGeom>
            <a:noFill/>
            <a:ln w="38100">
              <a:solidFill>
                <a:schemeClr val="tx1"/>
              </a:solidFill>
              <a:round/>
              <a:headEnd/>
              <a:tailEnd/>
            </a:ln>
          </p:spPr>
          <p:txBody>
            <a:bodyPr wrap="none" lIns="0" tIns="0" rIns="0" bIns="0" anchor="ctr"/>
            <a:lstStyle/>
            <a:p>
              <a:endParaRPr lang="en-US"/>
            </a:p>
          </p:txBody>
        </p:sp>
        <p:sp>
          <p:nvSpPr>
            <p:cNvPr id="44054" name="Text Box 19"/>
            <p:cNvSpPr txBox="1">
              <a:spLocks noChangeArrowheads="1"/>
            </p:cNvSpPr>
            <p:nvPr/>
          </p:nvSpPr>
          <p:spPr bwMode="auto">
            <a:xfrm rot="-5400000">
              <a:off x="2470" y="3338"/>
              <a:ext cx="582" cy="146"/>
            </a:xfrm>
            <a:prstGeom prst="rect">
              <a:avLst/>
            </a:prstGeom>
            <a:solidFill>
              <a:schemeClr val="bg1"/>
            </a:solidFill>
            <a:ln w="12700">
              <a:noFill/>
              <a:miter lim="800000"/>
              <a:headEnd/>
              <a:tailEnd/>
            </a:ln>
          </p:spPr>
          <p:txBody>
            <a:bodyPr wrap="none" lIns="0" tIns="0" rIns="0" bIns="0">
              <a:spAutoFit/>
            </a:bodyPr>
            <a:lstStyle/>
            <a:p>
              <a:r>
                <a:rPr lang="en-US" sz="1600"/>
                <a:t>equivalent</a:t>
              </a:r>
            </a:p>
          </p:txBody>
        </p:sp>
      </p:grpSp>
      <p:sp>
        <p:nvSpPr>
          <p:cNvPr id="23" name="WordArt 11"/>
          <p:cNvSpPr>
            <a:spLocks noChangeArrowheads="1" noChangeShapeType="1" noTextEdit="1"/>
          </p:cNvSpPr>
          <p:nvPr/>
        </p:nvSpPr>
        <p:spPr bwMode="auto">
          <a:xfrm>
            <a:off x="685800" y="3657600"/>
            <a:ext cx="3429000" cy="457200"/>
          </a:xfrm>
          <a:prstGeom prst="rect">
            <a:avLst/>
          </a:prstGeom>
        </p:spPr>
        <p:txBody>
          <a:bodyPr wrap="none" fromWordArt="1">
            <a:prstTxWarp prst="textPlain">
              <a:avLst>
                <a:gd name="adj" fmla="val 50000"/>
              </a:avLst>
            </a:prstTxWarp>
          </a:bodyPr>
          <a:lstStyle/>
          <a:p>
            <a:r>
              <a:rPr lang="en-US" sz="3600" kern="10" dirty="0" smtClean="0">
                <a:ln w="19050">
                  <a:solidFill>
                    <a:schemeClr val="tx1"/>
                  </a:solidFill>
                  <a:round/>
                  <a:headEnd/>
                  <a:tailEnd/>
                </a:ln>
                <a:solidFill>
                  <a:srgbClr val="CC3300"/>
                </a:solidFill>
                <a:effectLst>
                  <a:outerShdw dist="35921" dir="2700000" algn="ctr" rotWithShape="0">
                    <a:srgbClr val="990000"/>
                  </a:outerShdw>
                </a:effectLst>
                <a:latin typeface="Impact"/>
              </a:rPr>
              <a:t>Assigned Value</a:t>
            </a:r>
            <a:endParaRPr lang="en-US" sz="3600" kern="10" dirty="0">
              <a:ln w="19050">
                <a:solidFill>
                  <a:schemeClr val="tx1"/>
                </a:solidFill>
                <a:round/>
                <a:headEnd/>
                <a:tailEnd/>
              </a:ln>
              <a:solidFill>
                <a:srgbClr val="CC3300"/>
              </a:solidFill>
              <a:effectLst>
                <a:outerShdw dist="35921" dir="2700000" algn="ctr" rotWithShape="0">
                  <a:srgbClr val="990000"/>
                </a:outerShdw>
              </a:effectLst>
              <a:latin typeface="Impac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ate Placeholder 3"/>
          <p:cNvSpPr>
            <a:spLocks noGrp="1"/>
          </p:cNvSpPr>
          <p:nvPr>
            <p:ph type="dt" sz="quarter" idx="10"/>
          </p:nvPr>
        </p:nvSpPr>
        <p:spPr>
          <a:xfrm>
            <a:off x="304800" y="6580188"/>
            <a:ext cx="2743200" cy="277812"/>
          </a:xfrm>
          <a:noFill/>
        </p:spPr>
        <p:txBody>
          <a:bodyPr/>
          <a:lstStyle/>
          <a:p>
            <a:r>
              <a:rPr lang="en-US" smtClean="0"/>
              <a:t>M. Borer, May 2011, 3rd DIA China Meeting</a:t>
            </a:r>
          </a:p>
        </p:txBody>
      </p:sp>
      <p:sp>
        <p:nvSpPr>
          <p:cNvPr id="47107" name="Footer Placeholder 4"/>
          <p:cNvSpPr>
            <a:spLocks noGrp="1"/>
          </p:cNvSpPr>
          <p:nvPr>
            <p:ph type="ftr" sz="quarter" idx="11"/>
          </p:nvPr>
        </p:nvSpPr>
        <p:spPr>
          <a:noFill/>
        </p:spPr>
        <p:txBody>
          <a:bodyPr/>
          <a:lstStyle/>
          <a:p>
            <a:r>
              <a:rPr lang="en-US" smtClean="0"/>
              <a:t>Copyright © 2011 Eli Lilly and Company</a:t>
            </a:r>
          </a:p>
        </p:txBody>
      </p:sp>
      <p:sp>
        <p:nvSpPr>
          <p:cNvPr id="47108" name="Slide Number Placeholder 5"/>
          <p:cNvSpPr>
            <a:spLocks noGrp="1"/>
          </p:cNvSpPr>
          <p:nvPr>
            <p:ph type="sldNum" sz="quarter" idx="12"/>
          </p:nvPr>
        </p:nvSpPr>
        <p:spPr>
          <a:noFill/>
        </p:spPr>
        <p:txBody>
          <a:bodyPr/>
          <a:lstStyle/>
          <a:p>
            <a:r>
              <a:rPr lang="en-US" smtClean="0"/>
              <a:t> </a:t>
            </a:r>
            <a:fld id="{1DA2ECBA-7189-4F56-82D8-BBC199B6B0B7}" type="slidenum">
              <a:rPr lang="en-US" smtClean="0"/>
              <a:pPr/>
              <a:t>29</a:t>
            </a:fld>
            <a:endParaRPr lang="en-US" smtClean="0"/>
          </a:p>
        </p:txBody>
      </p:sp>
      <p:sp>
        <p:nvSpPr>
          <p:cNvPr id="47109" name="Rectangle 2"/>
          <p:cNvSpPr>
            <a:spLocks noGrp="1" noChangeArrowheads="1"/>
          </p:cNvSpPr>
          <p:nvPr>
            <p:ph type="title"/>
          </p:nvPr>
        </p:nvSpPr>
        <p:spPr/>
        <p:txBody>
          <a:bodyPr/>
          <a:lstStyle/>
          <a:p>
            <a:r>
              <a:rPr lang="en-US" smtClean="0"/>
              <a:t>Why Establish an In-house RS?</a:t>
            </a:r>
          </a:p>
        </p:txBody>
      </p:sp>
      <p:sp>
        <p:nvSpPr>
          <p:cNvPr id="47110" name="Rectangle 3"/>
          <p:cNvSpPr>
            <a:spLocks noGrp="1" noChangeArrowheads="1"/>
          </p:cNvSpPr>
          <p:nvPr>
            <p:ph type="body" idx="1"/>
          </p:nvPr>
        </p:nvSpPr>
        <p:spPr>
          <a:xfrm>
            <a:off x="457200" y="1447800"/>
            <a:ext cx="8229600" cy="4475163"/>
          </a:xfrm>
        </p:spPr>
        <p:txBody>
          <a:bodyPr/>
          <a:lstStyle/>
          <a:p>
            <a:pPr>
              <a:lnSpc>
                <a:spcPct val="75000"/>
              </a:lnSpc>
            </a:pPr>
            <a:r>
              <a:rPr lang="en-US" sz="1900" b="1" smtClean="0"/>
              <a:t>Pre-compendial support</a:t>
            </a:r>
          </a:p>
          <a:p>
            <a:pPr lvl="1">
              <a:lnSpc>
                <a:spcPct val="75000"/>
              </a:lnSpc>
            </a:pPr>
            <a:r>
              <a:rPr lang="en-US" sz="1400" smtClean="0"/>
              <a:t>Compendial RSs are not available during development and early commercialization</a:t>
            </a:r>
          </a:p>
          <a:p>
            <a:pPr>
              <a:lnSpc>
                <a:spcPct val="75000"/>
              </a:lnSpc>
            </a:pPr>
            <a:r>
              <a:rPr lang="en-US" sz="1900" b="1" smtClean="0"/>
              <a:t>Global supply chain</a:t>
            </a:r>
            <a:endParaRPr lang="en-US" sz="1900" smtClean="0"/>
          </a:p>
          <a:p>
            <a:pPr lvl="1">
              <a:lnSpc>
                <a:spcPct val="75000"/>
              </a:lnSpc>
            </a:pPr>
            <a:r>
              <a:rPr lang="en-US" sz="1400" smtClean="0"/>
              <a:t>An in-house RS can be shown equivalent to more than one Official RS</a:t>
            </a:r>
          </a:p>
          <a:p>
            <a:pPr>
              <a:lnSpc>
                <a:spcPct val="75000"/>
              </a:lnSpc>
            </a:pPr>
            <a:r>
              <a:rPr lang="en-US" sz="1900" b="1" smtClean="0"/>
              <a:t>Reliable supply</a:t>
            </a:r>
            <a:endParaRPr lang="en-US" sz="1900" smtClean="0"/>
          </a:p>
          <a:p>
            <a:pPr lvl="1">
              <a:lnSpc>
                <a:spcPct val="75000"/>
              </a:lnSpc>
            </a:pPr>
            <a:r>
              <a:rPr lang="en-US" sz="1600" smtClean="0"/>
              <a:t>I</a:t>
            </a:r>
            <a:r>
              <a:rPr lang="en-US" sz="1400" smtClean="0"/>
              <a:t>t is unacceptable to halt manufacturing waiting for an Official RS to be re-supplied</a:t>
            </a:r>
          </a:p>
          <a:p>
            <a:pPr>
              <a:lnSpc>
                <a:spcPct val="75000"/>
              </a:lnSpc>
            </a:pPr>
            <a:r>
              <a:rPr lang="en-US" sz="1900" b="1" smtClean="0"/>
              <a:t>Control of frequency of batch replacement</a:t>
            </a:r>
            <a:endParaRPr lang="en-US" sz="1900" smtClean="0"/>
          </a:p>
          <a:p>
            <a:pPr lvl="1">
              <a:lnSpc>
                <a:spcPct val="75000"/>
              </a:lnSpc>
            </a:pPr>
            <a:r>
              <a:rPr lang="en-US" sz="1400" smtClean="0"/>
              <a:t>Official RS batches might be replaced frequently which reduces long-term consistency</a:t>
            </a:r>
          </a:p>
          <a:p>
            <a:pPr>
              <a:lnSpc>
                <a:spcPct val="75000"/>
              </a:lnSpc>
            </a:pPr>
            <a:r>
              <a:rPr lang="en-US" sz="1900" b="1" smtClean="0"/>
              <a:t>Usage rate</a:t>
            </a:r>
            <a:endParaRPr lang="en-US" sz="1900" smtClean="0"/>
          </a:p>
          <a:p>
            <a:pPr lvl="1">
              <a:lnSpc>
                <a:spcPct val="75000"/>
              </a:lnSpc>
            </a:pPr>
            <a:r>
              <a:rPr lang="en-US" sz="1400" smtClean="0"/>
              <a:t>Agencies typically cannot supply the volume of RSs required by the pharmaceutical industry</a:t>
            </a:r>
          </a:p>
          <a:p>
            <a:pPr>
              <a:lnSpc>
                <a:spcPct val="75000"/>
              </a:lnSpc>
            </a:pPr>
            <a:r>
              <a:rPr lang="en-US" sz="1900" b="1" smtClean="0"/>
              <a:t>Intended use</a:t>
            </a:r>
            <a:endParaRPr lang="en-US" sz="1900" smtClean="0"/>
          </a:p>
          <a:p>
            <a:pPr lvl="1">
              <a:lnSpc>
                <a:spcPct val="75000"/>
              </a:lnSpc>
            </a:pPr>
            <a:r>
              <a:rPr lang="en-US" sz="1400" smtClean="0"/>
              <a:t>An in-house RS can be shown compatible with intended uses beyond monographs</a:t>
            </a:r>
          </a:p>
          <a:p>
            <a:pPr>
              <a:lnSpc>
                <a:spcPct val="75000"/>
              </a:lnSpc>
            </a:pPr>
            <a:r>
              <a:rPr lang="en-US" sz="1900" b="1" smtClean="0"/>
              <a:t>Site-to-site consistency</a:t>
            </a:r>
            <a:endParaRPr lang="en-US" sz="1900" smtClean="0"/>
          </a:p>
          <a:p>
            <a:pPr lvl="1">
              <a:lnSpc>
                <a:spcPct val="75000"/>
              </a:lnSpc>
            </a:pPr>
            <a:r>
              <a:rPr lang="en-US" sz="1400" smtClean="0"/>
              <a:t>When global manufacturing sites use the same RS, there is more assurance or consistency</a:t>
            </a:r>
          </a:p>
          <a:p>
            <a:pPr>
              <a:lnSpc>
                <a:spcPct val="75000"/>
              </a:lnSpc>
            </a:pPr>
            <a:r>
              <a:rPr lang="en-US" sz="1900" b="1" smtClean="0"/>
              <a:t>Cost</a:t>
            </a:r>
            <a:endParaRPr lang="en-US" sz="1900" smtClean="0"/>
          </a:p>
          <a:p>
            <a:pPr lvl="1">
              <a:lnSpc>
                <a:spcPct val="75000"/>
              </a:lnSpc>
            </a:pPr>
            <a:r>
              <a:rPr lang="en-US" sz="1400" smtClean="0"/>
              <a:t>In-house RSs are less expensive to maintain, especially when there are multiple Official standards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M. Borer, May 2011, 3rd DIA China Meeting</a:t>
            </a:r>
            <a:endParaRPr lang="en-US"/>
          </a:p>
        </p:txBody>
      </p:sp>
      <p:sp>
        <p:nvSpPr>
          <p:cNvPr id="5" name="Footer Placeholder 4"/>
          <p:cNvSpPr>
            <a:spLocks noGrp="1"/>
          </p:cNvSpPr>
          <p:nvPr>
            <p:ph type="ftr" sz="quarter" idx="11"/>
          </p:nvPr>
        </p:nvSpPr>
        <p:spPr/>
        <p:txBody>
          <a:bodyPr/>
          <a:lstStyle/>
          <a:p>
            <a:r>
              <a:rPr lang="en-US" smtClean="0"/>
              <a:t>Copyright © 2011 Eli Lilly and Company</a:t>
            </a:r>
            <a:endParaRPr lang="en-US"/>
          </a:p>
        </p:txBody>
      </p:sp>
      <p:sp>
        <p:nvSpPr>
          <p:cNvPr id="6" name="Slide Number Placeholder 5"/>
          <p:cNvSpPr>
            <a:spLocks noGrp="1"/>
          </p:cNvSpPr>
          <p:nvPr>
            <p:ph type="sldNum" sz="quarter" idx="12"/>
          </p:nvPr>
        </p:nvSpPr>
        <p:spPr/>
        <p:txBody>
          <a:bodyPr/>
          <a:lstStyle/>
          <a:p>
            <a:r>
              <a:rPr lang="en-US"/>
              <a:t> </a:t>
            </a:r>
            <a:fld id="{1B0B0B60-543B-45D4-93E5-6A846086C5E7}" type="slidenum">
              <a:rPr lang="en-US"/>
              <a:pPr/>
              <a:t>3</a:t>
            </a:fld>
            <a:endParaRPr lang="en-US"/>
          </a:p>
        </p:txBody>
      </p:sp>
      <p:sp>
        <p:nvSpPr>
          <p:cNvPr id="238594" name="Rectangle 2"/>
          <p:cNvSpPr>
            <a:spLocks noGrp="1" noChangeArrowheads="1"/>
          </p:cNvSpPr>
          <p:nvPr>
            <p:ph type="title"/>
          </p:nvPr>
        </p:nvSpPr>
        <p:spPr/>
        <p:txBody>
          <a:bodyPr/>
          <a:lstStyle/>
          <a:p>
            <a:r>
              <a:rPr lang="en-US"/>
              <a:t>Reference Standard Materials</a:t>
            </a:r>
          </a:p>
        </p:txBody>
      </p:sp>
      <p:pic>
        <p:nvPicPr>
          <p:cNvPr id="7" name="Picture 6" descr="container types 2 copy.jpg"/>
          <p:cNvPicPr>
            <a:picLocks noChangeAspect="1"/>
          </p:cNvPicPr>
          <p:nvPr/>
        </p:nvPicPr>
        <p:blipFill>
          <a:blip r:embed="rId2" cstate="print"/>
          <a:stretch>
            <a:fillRect/>
          </a:stretch>
        </p:blipFill>
        <p:spPr>
          <a:xfrm>
            <a:off x="381000" y="1447800"/>
            <a:ext cx="8343663" cy="4800600"/>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Future Challenges</a:t>
            </a:r>
            <a:endParaRPr lang="en-US" dirty="0"/>
          </a:p>
        </p:txBody>
      </p:sp>
      <p:sp>
        <p:nvSpPr>
          <p:cNvPr id="11" name="Content Placeholder 10"/>
          <p:cNvSpPr>
            <a:spLocks noGrp="1"/>
          </p:cNvSpPr>
          <p:nvPr>
            <p:ph idx="1"/>
          </p:nvPr>
        </p:nvSpPr>
        <p:spPr/>
        <p:txBody>
          <a:bodyPr/>
          <a:lstStyle/>
          <a:p>
            <a:r>
              <a:rPr lang="en-US" sz="2400" i="1" dirty="0" smtClean="0"/>
              <a:t>The difficulties associated with characterization of </a:t>
            </a:r>
            <a:r>
              <a:rPr lang="en-US" sz="2400" i="1" dirty="0" err="1" smtClean="0"/>
              <a:t>biomolecule</a:t>
            </a:r>
            <a:r>
              <a:rPr lang="en-US" sz="2400" i="1" dirty="0" smtClean="0"/>
              <a:t> reference standards make harmonization of multiple compendial reference standards a challenge</a:t>
            </a:r>
          </a:p>
          <a:p>
            <a:r>
              <a:rPr lang="en-US" sz="2000" dirty="0" smtClean="0"/>
              <a:t>No way to fully define the Potency via physiochemical testing, so the Primary RS defines biological activity</a:t>
            </a:r>
          </a:p>
          <a:p>
            <a:pPr marL="457200"/>
            <a:r>
              <a:rPr lang="en-US" sz="2400" i="1" dirty="0" smtClean="0"/>
              <a:t>but</a:t>
            </a:r>
          </a:p>
          <a:p>
            <a:pPr marL="914400"/>
            <a:r>
              <a:rPr lang="en-US" sz="2000" dirty="0" smtClean="0"/>
              <a:t>The Primary RS has no basis for comparison, so monitoring for change in Potency is hampered</a:t>
            </a:r>
          </a:p>
          <a:p>
            <a:pPr marL="1371600"/>
            <a:r>
              <a:rPr lang="en-US" sz="2400" i="1" dirty="0" smtClean="0"/>
              <a:t>and</a:t>
            </a:r>
          </a:p>
          <a:p>
            <a:pPr marL="1768475"/>
            <a:r>
              <a:rPr lang="en-US" sz="2000" dirty="0" smtClean="0"/>
              <a:t>Bioassay methods are typically highly variable, making it difficult to measure small changes</a:t>
            </a:r>
          </a:p>
          <a:p>
            <a:endParaRPr lang="en-US" dirty="0"/>
          </a:p>
        </p:txBody>
      </p:sp>
      <p:sp>
        <p:nvSpPr>
          <p:cNvPr id="7" name="Date Placeholder 6"/>
          <p:cNvSpPr>
            <a:spLocks noGrp="1"/>
          </p:cNvSpPr>
          <p:nvPr>
            <p:ph type="dt" sz="half" idx="10"/>
          </p:nvPr>
        </p:nvSpPr>
        <p:spPr/>
        <p:txBody>
          <a:bodyPr/>
          <a:lstStyle/>
          <a:p>
            <a:r>
              <a:rPr lang="en-US" smtClean="0"/>
              <a:t>13-May-2011, M. Borer, et al.</a:t>
            </a:r>
            <a:endParaRPr lang="en-US"/>
          </a:p>
        </p:txBody>
      </p:sp>
      <p:sp>
        <p:nvSpPr>
          <p:cNvPr id="8" name="Footer Placeholder 7"/>
          <p:cNvSpPr>
            <a:spLocks noGrp="1"/>
          </p:cNvSpPr>
          <p:nvPr>
            <p:ph type="ftr" sz="quarter" idx="11"/>
          </p:nvPr>
        </p:nvSpPr>
        <p:spPr/>
        <p:txBody>
          <a:bodyPr/>
          <a:lstStyle/>
          <a:p>
            <a:r>
              <a:rPr lang="en-US" smtClean="0"/>
              <a:t>© 2011 Eli Lilly and Company</a:t>
            </a:r>
            <a:endParaRPr lang="en-US"/>
          </a:p>
        </p:txBody>
      </p:sp>
      <p:sp>
        <p:nvSpPr>
          <p:cNvPr id="9" name="Slide Number Placeholder 8"/>
          <p:cNvSpPr>
            <a:spLocks noGrp="1"/>
          </p:cNvSpPr>
          <p:nvPr>
            <p:ph type="sldNum" sz="quarter" idx="12"/>
          </p:nvPr>
        </p:nvSpPr>
        <p:spPr/>
        <p:txBody>
          <a:bodyPr/>
          <a:lstStyle/>
          <a:p>
            <a:r>
              <a:rPr lang="en-US" smtClean="0"/>
              <a:t> </a:t>
            </a:r>
            <a:fld id="{6E72CEA7-B5AF-412D-B430-57179157D97F}"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oter Placeholder 4"/>
          <p:cNvSpPr>
            <a:spLocks noGrp="1"/>
          </p:cNvSpPr>
          <p:nvPr>
            <p:ph type="ftr" sz="quarter" idx="11"/>
          </p:nvPr>
        </p:nvSpPr>
        <p:spPr>
          <a:noFill/>
        </p:spPr>
        <p:txBody>
          <a:bodyPr/>
          <a:lstStyle/>
          <a:p>
            <a:r>
              <a:rPr lang="en-US" smtClean="0"/>
              <a:t>Copyright © 2011 Eli Lilly and Company</a:t>
            </a:r>
          </a:p>
        </p:txBody>
      </p:sp>
      <p:sp>
        <p:nvSpPr>
          <p:cNvPr id="49155" name="Slide Number Placeholder 5"/>
          <p:cNvSpPr>
            <a:spLocks noGrp="1"/>
          </p:cNvSpPr>
          <p:nvPr>
            <p:ph type="sldNum" sz="quarter" idx="12"/>
          </p:nvPr>
        </p:nvSpPr>
        <p:spPr>
          <a:noFill/>
        </p:spPr>
        <p:txBody>
          <a:bodyPr/>
          <a:lstStyle/>
          <a:p>
            <a:r>
              <a:rPr lang="en-US" smtClean="0"/>
              <a:t> </a:t>
            </a:r>
            <a:fld id="{528A2B49-AE51-41AC-B7E1-50D8746E0188}" type="slidenum">
              <a:rPr lang="en-US" smtClean="0"/>
              <a:pPr/>
              <a:t>31</a:t>
            </a:fld>
            <a:endParaRPr lang="en-US" smtClean="0"/>
          </a:p>
        </p:txBody>
      </p:sp>
      <p:sp>
        <p:nvSpPr>
          <p:cNvPr id="49156" name="Rectangle 2"/>
          <p:cNvSpPr>
            <a:spLocks noGrp="1" noChangeArrowheads="1"/>
          </p:cNvSpPr>
          <p:nvPr>
            <p:ph type="title"/>
          </p:nvPr>
        </p:nvSpPr>
        <p:spPr/>
        <p:txBody>
          <a:bodyPr/>
          <a:lstStyle/>
          <a:p>
            <a:r>
              <a:rPr lang="en-US" dirty="0" smtClean="0"/>
              <a:t>Conclusions</a:t>
            </a:r>
          </a:p>
        </p:txBody>
      </p:sp>
      <p:sp>
        <p:nvSpPr>
          <p:cNvPr id="49157" name="Rectangle 3"/>
          <p:cNvSpPr>
            <a:spLocks noGrp="1" noChangeArrowheads="1"/>
          </p:cNvSpPr>
          <p:nvPr>
            <p:ph type="body" idx="1"/>
          </p:nvPr>
        </p:nvSpPr>
        <p:spPr/>
        <p:txBody>
          <a:bodyPr/>
          <a:lstStyle/>
          <a:p>
            <a:pPr marL="0" indent="0">
              <a:spcBef>
                <a:spcPts val="1900"/>
              </a:spcBef>
            </a:pPr>
            <a:r>
              <a:rPr lang="en-US" sz="2400" dirty="0" smtClean="0"/>
              <a:t>Reference Standards are an essential part of </a:t>
            </a:r>
            <a:r>
              <a:rPr lang="en-US" sz="2400" dirty="0" err="1" smtClean="0"/>
              <a:t>cGMP</a:t>
            </a:r>
            <a:r>
              <a:rPr lang="en-US" sz="2400" dirty="0" smtClean="0"/>
              <a:t> pharmaceutical manufacturing </a:t>
            </a:r>
          </a:p>
          <a:p>
            <a:pPr marL="0" indent="0">
              <a:spcBef>
                <a:spcPts val="1900"/>
              </a:spcBef>
            </a:pPr>
            <a:r>
              <a:rPr lang="en-US" sz="2400" dirty="0" smtClean="0"/>
              <a:t>Reference Standards are not drugs and thus have a unique intended use and unique attributes</a:t>
            </a:r>
          </a:p>
          <a:p>
            <a:pPr marL="0" indent="0">
              <a:spcBef>
                <a:spcPts val="1900"/>
              </a:spcBef>
            </a:pPr>
            <a:r>
              <a:rPr lang="en-US" sz="2400" dirty="0" smtClean="0"/>
              <a:t>Reference Standard Quality Systems must be designed with regulations, guidance, unique attributes, and intended use in mind</a:t>
            </a:r>
          </a:p>
          <a:p>
            <a:pPr marL="0" indent="0">
              <a:spcBef>
                <a:spcPts val="1900"/>
              </a:spcBef>
            </a:pPr>
            <a:r>
              <a:rPr lang="en-US" sz="2400" dirty="0" smtClean="0"/>
              <a:t>It is a challenge to maintain multiple regional official standards that are equivalent, especially for biomolecules</a:t>
            </a:r>
          </a:p>
          <a:p>
            <a:pPr marL="0" indent="0">
              <a:spcBef>
                <a:spcPts val="1900"/>
              </a:spcBef>
            </a:pPr>
            <a:r>
              <a:rPr lang="en-US" sz="2400" dirty="0" smtClean="0"/>
              <a:t>Global compendial agencies and manufacturers should work together to maintain equivalency</a:t>
            </a:r>
          </a:p>
        </p:txBody>
      </p:sp>
      <p:sp>
        <p:nvSpPr>
          <p:cNvPr id="49158" name="Date Placeholder 3"/>
          <p:cNvSpPr>
            <a:spLocks noGrp="1"/>
          </p:cNvSpPr>
          <p:nvPr>
            <p:ph type="dt" sz="quarter" idx="10"/>
          </p:nvPr>
        </p:nvSpPr>
        <p:spPr>
          <a:xfrm>
            <a:off x="228600" y="6580188"/>
            <a:ext cx="2743200" cy="277812"/>
          </a:xfrm>
          <a:noFill/>
        </p:spPr>
        <p:txBody>
          <a:bodyPr/>
          <a:lstStyle/>
          <a:p>
            <a:r>
              <a:rPr lang="en-US" smtClean="0"/>
              <a:t>M. Borer, May 2011, 3rd DIA China Meeting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3"/>
          <p:cNvSpPr>
            <a:spLocks noGrp="1"/>
          </p:cNvSpPr>
          <p:nvPr>
            <p:ph type="dt" sz="half" idx="10"/>
          </p:nvPr>
        </p:nvSpPr>
        <p:spPr/>
        <p:txBody>
          <a:bodyPr/>
          <a:lstStyle/>
          <a:p>
            <a:r>
              <a:rPr lang="en-US" smtClean="0"/>
              <a:t>M. Borer, May 2011, 3rd DIA China Meeting</a:t>
            </a:r>
            <a:endParaRPr lang="en-US"/>
          </a:p>
        </p:txBody>
      </p:sp>
      <p:sp>
        <p:nvSpPr>
          <p:cNvPr id="11" name="Footer Placeholder 4"/>
          <p:cNvSpPr>
            <a:spLocks noGrp="1"/>
          </p:cNvSpPr>
          <p:nvPr>
            <p:ph type="ftr" sz="quarter" idx="11"/>
          </p:nvPr>
        </p:nvSpPr>
        <p:spPr/>
        <p:txBody>
          <a:bodyPr/>
          <a:lstStyle/>
          <a:p>
            <a:r>
              <a:rPr lang="en-US" smtClean="0"/>
              <a:t>Copyright © 2011 Eli Lilly and Company</a:t>
            </a:r>
            <a:endParaRPr lang="en-US"/>
          </a:p>
        </p:txBody>
      </p:sp>
      <p:sp>
        <p:nvSpPr>
          <p:cNvPr id="12" name="Slide Number Placeholder 5"/>
          <p:cNvSpPr>
            <a:spLocks noGrp="1"/>
          </p:cNvSpPr>
          <p:nvPr>
            <p:ph type="sldNum" sz="quarter" idx="12"/>
          </p:nvPr>
        </p:nvSpPr>
        <p:spPr/>
        <p:txBody>
          <a:bodyPr/>
          <a:lstStyle/>
          <a:p>
            <a:r>
              <a:rPr lang="en-US"/>
              <a:t> </a:t>
            </a:r>
            <a:fld id="{2160361B-E5A8-4FFB-84F6-F6514EDEC0B8}" type="slidenum">
              <a:rPr lang="en-US"/>
              <a:pPr/>
              <a:t>4</a:t>
            </a:fld>
            <a:endParaRPr lang="en-US"/>
          </a:p>
        </p:txBody>
      </p:sp>
      <p:sp>
        <p:nvSpPr>
          <p:cNvPr id="274434" name="Rectangle 2"/>
          <p:cNvSpPr>
            <a:spLocks noGrp="1" noChangeArrowheads="1"/>
          </p:cNvSpPr>
          <p:nvPr>
            <p:ph type="title"/>
          </p:nvPr>
        </p:nvSpPr>
        <p:spPr/>
        <p:txBody>
          <a:bodyPr/>
          <a:lstStyle/>
          <a:p>
            <a:r>
              <a:rPr lang="en-US"/>
              <a:t>Reference Standard Information</a:t>
            </a:r>
          </a:p>
        </p:txBody>
      </p:sp>
      <p:sp>
        <p:nvSpPr>
          <p:cNvPr id="274436" name="Rectangle 4"/>
          <p:cNvSpPr>
            <a:spLocks noChangeArrowheads="1"/>
          </p:cNvSpPr>
          <p:nvPr/>
        </p:nvSpPr>
        <p:spPr bwMode="auto">
          <a:xfrm>
            <a:off x="609600" y="1600200"/>
            <a:ext cx="7924800" cy="4572000"/>
          </a:xfrm>
          <a:prstGeom prst="rect">
            <a:avLst/>
          </a:prstGeom>
          <a:solidFill>
            <a:srgbClr val="DDDDDD"/>
          </a:solidFill>
          <a:ln w="28575">
            <a:solidFill>
              <a:schemeClr val="tx1"/>
            </a:solidFill>
            <a:miter lim="800000"/>
            <a:headEnd/>
            <a:tailEnd/>
          </a:ln>
          <a:effectLst/>
        </p:spPr>
        <p:txBody>
          <a:bodyPr wrap="none" lIns="0" tIns="0" rIns="0" bIns="0" anchor="ctr"/>
          <a:lstStyle/>
          <a:p>
            <a:endParaRPr lang="en-US"/>
          </a:p>
        </p:txBody>
      </p:sp>
      <p:pic>
        <p:nvPicPr>
          <p:cNvPr id="274437" name="Picture 5" descr="bound volumes - grey"/>
          <p:cNvPicPr>
            <a:picLocks noChangeAspect="1" noChangeArrowheads="1"/>
          </p:cNvPicPr>
          <p:nvPr/>
        </p:nvPicPr>
        <p:blipFill>
          <a:blip r:embed="rId2" cstate="print"/>
          <a:srcRect/>
          <a:stretch>
            <a:fillRect/>
          </a:stretch>
        </p:blipFill>
        <p:spPr bwMode="auto">
          <a:xfrm>
            <a:off x="4419600" y="3200400"/>
            <a:ext cx="4051300" cy="2873375"/>
          </a:xfrm>
          <a:prstGeom prst="rect">
            <a:avLst/>
          </a:prstGeom>
          <a:noFill/>
        </p:spPr>
      </p:pic>
      <p:pic>
        <p:nvPicPr>
          <p:cNvPr id="274438" name="Picture 6"/>
          <p:cNvPicPr>
            <a:picLocks noChangeAspect="1" noChangeArrowheads="1"/>
          </p:cNvPicPr>
          <p:nvPr/>
        </p:nvPicPr>
        <p:blipFill>
          <a:blip r:embed="rId3" cstate="print"/>
          <a:srcRect/>
          <a:stretch>
            <a:fillRect/>
          </a:stretch>
        </p:blipFill>
        <p:spPr bwMode="auto">
          <a:xfrm>
            <a:off x="3124200" y="2209800"/>
            <a:ext cx="2593975" cy="3429000"/>
          </a:xfrm>
          <a:prstGeom prst="rect">
            <a:avLst/>
          </a:prstGeom>
          <a:noFill/>
          <a:ln w="12700">
            <a:noFill/>
            <a:miter lim="800000"/>
            <a:headEnd/>
            <a:tailEnd/>
          </a:ln>
          <a:effectLst/>
        </p:spPr>
      </p:pic>
      <p:pic>
        <p:nvPicPr>
          <p:cNvPr id="274439" name="Picture 7" descr="protocol blur"/>
          <p:cNvPicPr>
            <a:picLocks noChangeAspect="1" noChangeArrowheads="1"/>
          </p:cNvPicPr>
          <p:nvPr/>
        </p:nvPicPr>
        <p:blipFill>
          <a:blip r:embed="rId4" cstate="print"/>
          <a:srcRect/>
          <a:stretch>
            <a:fillRect/>
          </a:stretch>
        </p:blipFill>
        <p:spPr bwMode="auto">
          <a:xfrm>
            <a:off x="784225" y="2743200"/>
            <a:ext cx="2470150" cy="3324225"/>
          </a:xfrm>
          <a:prstGeom prst="rect">
            <a:avLst/>
          </a:prstGeom>
          <a:noFill/>
        </p:spPr>
      </p:pic>
      <p:sp>
        <p:nvSpPr>
          <p:cNvPr id="274441" name="Text Box 9"/>
          <p:cNvSpPr txBox="1">
            <a:spLocks noChangeArrowheads="1"/>
          </p:cNvSpPr>
          <p:nvPr/>
        </p:nvSpPr>
        <p:spPr bwMode="auto">
          <a:xfrm>
            <a:off x="1173163" y="2203450"/>
            <a:ext cx="1646237" cy="463550"/>
          </a:xfrm>
          <a:prstGeom prst="rect">
            <a:avLst/>
          </a:prstGeom>
          <a:noFill/>
          <a:ln w="12700">
            <a:noFill/>
            <a:miter lim="800000"/>
            <a:headEnd/>
            <a:tailEnd/>
          </a:ln>
          <a:effectLst/>
        </p:spPr>
        <p:txBody>
          <a:bodyPr wrap="none" lIns="0" tIns="0" rIns="0" bIns="0">
            <a:spAutoFit/>
          </a:bodyPr>
          <a:lstStyle/>
          <a:p>
            <a:r>
              <a:rPr lang="en-US" sz="3200" b="1"/>
              <a:t>Protocol</a:t>
            </a:r>
          </a:p>
        </p:txBody>
      </p:sp>
      <p:sp>
        <p:nvSpPr>
          <p:cNvPr id="274442" name="Text Box 10"/>
          <p:cNvSpPr txBox="1">
            <a:spLocks noChangeArrowheads="1"/>
          </p:cNvSpPr>
          <p:nvPr/>
        </p:nvSpPr>
        <p:spPr bwMode="auto">
          <a:xfrm>
            <a:off x="3352800" y="1676400"/>
            <a:ext cx="1984375" cy="463550"/>
          </a:xfrm>
          <a:prstGeom prst="rect">
            <a:avLst/>
          </a:prstGeom>
          <a:noFill/>
          <a:ln w="12700">
            <a:noFill/>
            <a:miter lim="800000"/>
            <a:headEnd/>
            <a:tailEnd/>
          </a:ln>
          <a:effectLst/>
        </p:spPr>
        <p:txBody>
          <a:bodyPr wrap="none" lIns="0" tIns="0" rIns="0" bIns="0">
            <a:spAutoFit/>
          </a:bodyPr>
          <a:lstStyle/>
          <a:p>
            <a:r>
              <a:rPr lang="en-US" sz="3200" b="1"/>
              <a:t>Certificate</a:t>
            </a:r>
          </a:p>
        </p:txBody>
      </p:sp>
      <p:sp>
        <p:nvSpPr>
          <p:cNvPr id="274443" name="Text Box 11"/>
          <p:cNvSpPr txBox="1">
            <a:spLocks noChangeArrowheads="1"/>
          </p:cNvSpPr>
          <p:nvPr/>
        </p:nvSpPr>
        <p:spPr bwMode="auto">
          <a:xfrm>
            <a:off x="6096000" y="2209800"/>
            <a:ext cx="1646238" cy="927100"/>
          </a:xfrm>
          <a:prstGeom prst="rect">
            <a:avLst/>
          </a:prstGeom>
          <a:noFill/>
          <a:ln w="12700">
            <a:noFill/>
            <a:miter lim="800000"/>
            <a:headEnd/>
            <a:tailEnd/>
          </a:ln>
          <a:effectLst/>
        </p:spPr>
        <p:txBody>
          <a:bodyPr wrap="none" lIns="0" tIns="0" rIns="0" bIns="0">
            <a:spAutoFit/>
          </a:bodyPr>
          <a:lstStyle/>
          <a:p>
            <a:r>
              <a:rPr lang="en-US" sz="3200" b="1"/>
              <a:t>Data</a:t>
            </a:r>
          </a:p>
          <a:p>
            <a:r>
              <a:rPr lang="en-US" sz="3200" b="1"/>
              <a:t>Package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 Standard Uses</a:t>
            </a:r>
            <a:endParaRPr lang="en-US" dirty="0"/>
          </a:p>
        </p:txBody>
      </p:sp>
      <p:sp>
        <p:nvSpPr>
          <p:cNvPr id="3" name="Content Placeholder 2"/>
          <p:cNvSpPr>
            <a:spLocks noGrp="1"/>
          </p:cNvSpPr>
          <p:nvPr>
            <p:ph idx="1"/>
          </p:nvPr>
        </p:nvSpPr>
        <p:spPr>
          <a:xfrm>
            <a:off x="457200" y="1620838"/>
            <a:ext cx="4648200" cy="4475162"/>
          </a:xfrm>
        </p:spPr>
        <p:txBody>
          <a:bodyPr/>
          <a:lstStyle/>
          <a:p>
            <a:r>
              <a:rPr lang="en-US" sz="2800" dirty="0" smtClean="0"/>
              <a:t>Quantitative calibration</a:t>
            </a:r>
          </a:p>
          <a:p>
            <a:r>
              <a:rPr lang="en-US" sz="2800" dirty="0" smtClean="0"/>
              <a:t>Identity comparison</a:t>
            </a:r>
          </a:p>
          <a:p>
            <a:r>
              <a:rPr lang="en-US" sz="2800" dirty="0" smtClean="0"/>
              <a:t>Test of system suitability</a:t>
            </a:r>
          </a:p>
          <a:p>
            <a:r>
              <a:rPr lang="en-US" sz="2800" dirty="0" smtClean="0"/>
              <a:t>Peak marker</a:t>
            </a:r>
          </a:p>
          <a:p>
            <a:r>
              <a:rPr lang="en-US" sz="2800" dirty="0" smtClean="0"/>
              <a:t>Fingerprinting</a:t>
            </a:r>
          </a:p>
          <a:p>
            <a:r>
              <a:rPr lang="en-US" sz="2800" dirty="0" smtClean="0"/>
              <a:t>Visual comparison</a:t>
            </a:r>
            <a:endParaRPr lang="en-US" sz="2800" dirty="0"/>
          </a:p>
        </p:txBody>
      </p:sp>
      <p:sp>
        <p:nvSpPr>
          <p:cNvPr id="4" name="Date Placeholder 3"/>
          <p:cNvSpPr>
            <a:spLocks noGrp="1"/>
          </p:cNvSpPr>
          <p:nvPr>
            <p:ph type="dt" sz="half" idx="10"/>
          </p:nvPr>
        </p:nvSpPr>
        <p:spPr/>
        <p:txBody>
          <a:bodyPr/>
          <a:lstStyle/>
          <a:p>
            <a:r>
              <a:rPr lang="en-US" smtClean="0"/>
              <a:t>M. Borer, May 2011, 3rd DIA China Meeting</a:t>
            </a:r>
            <a:endParaRPr lang="en-US"/>
          </a:p>
        </p:txBody>
      </p:sp>
      <p:sp>
        <p:nvSpPr>
          <p:cNvPr id="5" name="Footer Placeholder 4"/>
          <p:cNvSpPr>
            <a:spLocks noGrp="1"/>
          </p:cNvSpPr>
          <p:nvPr>
            <p:ph type="ftr" sz="quarter" idx="11"/>
          </p:nvPr>
        </p:nvSpPr>
        <p:spPr/>
        <p:txBody>
          <a:bodyPr/>
          <a:lstStyle/>
          <a:p>
            <a:r>
              <a:rPr lang="en-US" smtClean="0"/>
              <a:t>Copyright © 2011 Eli Lilly and Company</a:t>
            </a:r>
            <a:endParaRPr lang="en-US"/>
          </a:p>
        </p:txBody>
      </p:sp>
      <p:sp>
        <p:nvSpPr>
          <p:cNvPr id="6" name="Slide Number Placeholder 5"/>
          <p:cNvSpPr>
            <a:spLocks noGrp="1"/>
          </p:cNvSpPr>
          <p:nvPr>
            <p:ph type="sldNum" sz="quarter" idx="12"/>
          </p:nvPr>
        </p:nvSpPr>
        <p:spPr/>
        <p:txBody>
          <a:bodyPr/>
          <a:lstStyle/>
          <a:p>
            <a:r>
              <a:rPr lang="en-US" smtClean="0"/>
              <a:t> </a:t>
            </a:r>
            <a:fld id="{C9E71ED4-1995-49EE-A926-1D5ACB273ECC}" type="slidenum">
              <a:rPr lang="en-US" smtClean="0"/>
              <a:pPr/>
              <a:t>5</a:t>
            </a:fld>
            <a:endParaRPr lang="en-US"/>
          </a:p>
        </p:txBody>
      </p:sp>
      <p:pic>
        <p:nvPicPr>
          <p:cNvPr id="7" name="Picture 6" descr="IR Spectra small.jpg"/>
          <p:cNvPicPr>
            <a:picLocks noChangeAspect="1"/>
          </p:cNvPicPr>
          <p:nvPr/>
        </p:nvPicPr>
        <p:blipFill>
          <a:blip r:embed="rId2" cstate="print"/>
          <a:stretch>
            <a:fillRect/>
          </a:stretch>
        </p:blipFill>
        <p:spPr>
          <a:xfrm>
            <a:off x="5867400" y="1485900"/>
            <a:ext cx="2937164" cy="2019300"/>
          </a:xfrm>
          <a:prstGeom prst="rect">
            <a:avLst/>
          </a:prstGeom>
        </p:spPr>
      </p:pic>
      <p:pic>
        <p:nvPicPr>
          <p:cNvPr id="8" name="Picture 7" descr="generic peptide map.jpg"/>
          <p:cNvPicPr>
            <a:picLocks noChangeAspect="1"/>
          </p:cNvPicPr>
          <p:nvPr/>
        </p:nvPicPr>
        <p:blipFill>
          <a:blip r:embed="rId3" cstate="print"/>
          <a:stretch>
            <a:fillRect/>
          </a:stretch>
        </p:blipFill>
        <p:spPr>
          <a:xfrm>
            <a:off x="5334000" y="3810000"/>
            <a:ext cx="3578516" cy="2537309"/>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Date Placeholder 2"/>
          <p:cNvSpPr>
            <a:spLocks noGrp="1"/>
          </p:cNvSpPr>
          <p:nvPr>
            <p:ph type="dt" sz="half" idx="10"/>
          </p:nvPr>
        </p:nvSpPr>
        <p:spPr/>
        <p:txBody>
          <a:bodyPr/>
          <a:lstStyle/>
          <a:p>
            <a:r>
              <a:rPr lang="en-US" smtClean="0"/>
              <a:t>M. Borer, May 2011, 3rd DIA China Meeting</a:t>
            </a:r>
            <a:endParaRPr lang="en-US"/>
          </a:p>
        </p:txBody>
      </p:sp>
      <p:sp>
        <p:nvSpPr>
          <p:cNvPr id="19" name="Footer Placeholder 3"/>
          <p:cNvSpPr>
            <a:spLocks noGrp="1"/>
          </p:cNvSpPr>
          <p:nvPr>
            <p:ph type="ftr" sz="quarter" idx="11"/>
          </p:nvPr>
        </p:nvSpPr>
        <p:spPr/>
        <p:txBody>
          <a:bodyPr/>
          <a:lstStyle/>
          <a:p>
            <a:r>
              <a:rPr lang="en-US" smtClean="0"/>
              <a:t>Copyright © 2011 Eli Lilly and Company</a:t>
            </a:r>
            <a:endParaRPr lang="en-US"/>
          </a:p>
        </p:txBody>
      </p:sp>
      <p:sp>
        <p:nvSpPr>
          <p:cNvPr id="20" name="Slide Number Placeholder 4"/>
          <p:cNvSpPr>
            <a:spLocks noGrp="1"/>
          </p:cNvSpPr>
          <p:nvPr>
            <p:ph type="sldNum" sz="quarter" idx="12"/>
          </p:nvPr>
        </p:nvSpPr>
        <p:spPr/>
        <p:txBody>
          <a:bodyPr/>
          <a:lstStyle/>
          <a:p>
            <a:r>
              <a:rPr lang="en-US"/>
              <a:t> </a:t>
            </a:r>
            <a:fld id="{EA169BFD-4D87-40AC-9308-3A1C34B9D250}" type="slidenum">
              <a:rPr lang="en-US"/>
              <a:pPr/>
              <a:t>6</a:t>
            </a:fld>
            <a:endParaRPr lang="en-US"/>
          </a:p>
        </p:txBody>
      </p:sp>
      <p:sp>
        <p:nvSpPr>
          <p:cNvPr id="247810" name="Rectangle 2"/>
          <p:cNvSpPr>
            <a:spLocks noGrp="1" noChangeArrowheads="1"/>
          </p:cNvSpPr>
          <p:nvPr>
            <p:ph type="title"/>
          </p:nvPr>
        </p:nvSpPr>
        <p:spPr/>
        <p:txBody>
          <a:bodyPr/>
          <a:lstStyle/>
          <a:p>
            <a:r>
              <a:rPr lang="en-US"/>
              <a:t>Types of Reference Standards</a:t>
            </a:r>
          </a:p>
        </p:txBody>
      </p:sp>
      <p:sp>
        <p:nvSpPr>
          <p:cNvPr id="247813" name="AutoShape 5"/>
          <p:cNvSpPr>
            <a:spLocks noChangeArrowheads="1"/>
          </p:cNvSpPr>
          <p:nvPr/>
        </p:nvSpPr>
        <p:spPr bwMode="auto">
          <a:xfrm>
            <a:off x="2957513" y="1371600"/>
            <a:ext cx="3352800" cy="1066800"/>
          </a:xfrm>
          <a:prstGeom prst="flowChartProcess">
            <a:avLst/>
          </a:prstGeom>
          <a:noFill/>
          <a:ln w="12700">
            <a:solidFill>
              <a:schemeClr val="tx1"/>
            </a:solidFill>
            <a:miter lim="800000"/>
            <a:headEnd/>
            <a:tailEnd/>
          </a:ln>
          <a:effectLst/>
        </p:spPr>
        <p:txBody>
          <a:bodyPr wrap="none" lIns="0" tIns="0" rIns="0" bIns="0" anchor="ctr"/>
          <a:lstStyle/>
          <a:p>
            <a:r>
              <a:rPr lang="en-US" sz="2800" b="1" dirty="0"/>
              <a:t>Reference Standard</a:t>
            </a:r>
          </a:p>
        </p:txBody>
      </p:sp>
      <p:sp>
        <p:nvSpPr>
          <p:cNvPr id="247814" name="AutoShape 6"/>
          <p:cNvSpPr>
            <a:spLocks noChangeArrowheads="1"/>
          </p:cNvSpPr>
          <p:nvPr/>
        </p:nvSpPr>
        <p:spPr bwMode="auto">
          <a:xfrm>
            <a:off x="533400" y="2819400"/>
            <a:ext cx="2667000" cy="838200"/>
          </a:xfrm>
          <a:prstGeom prst="flowChartProcess">
            <a:avLst/>
          </a:prstGeom>
          <a:noFill/>
          <a:ln w="12700">
            <a:solidFill>
              <a:schemeClr val="tx1"/>
            </a:solidFill>
            <a:miter lim="800000"/>
            <a:headEnd/>
            <a:tailEnd/>
          </a:ln>
          <a:effectLst/>
        </p:spPr>
        <p:txBody>
          <a:bodyPr wrap="none" lIns="0" tIns="0" rIns="0" bIns="0" anchor="ctr"/>
          <a:lstStyle/>
          <a:p>
            <a:r>
              <a:rPr lang="en-US" sz="2200" dirty="0" smtClean="0"/>
              <a:t>Company</a:t>
            </a:r>
            <a:endParaRPr lang="en-US" sz="2200" dirty="0"/>
          </a:p>
          <a:p>
            <a:r>
              <a:rPr lang="en-US" sz="2200" dirty="0"/>
              <a:t>Reference Standard</a:t>
            </a:r>
          </a:p>
        </p:txBody>
      </p:sp>
      <p:sp>
        <p:nvSpPr>
          <p:cNvPr id="247815" name="AutoShape 7"/>
          <p:cNvSpPr>
            <a:spLocks noChangeArrowheads="1"/>
          </p:cNvSpPr>
          <p:nvPr/>
        </p:nvSpPr>
        <p:spPr bwMode="auto">
          <a:xfrm>
            <a:off x="3314700" y="2819400"/>
            <a:ext cx="2628900" cy="838200"/>
          </a:xfrm>
          <a:prstGeom prst="flowChartProcess">
            <a:avLst/>
          </a:prstGeom>
          <a:noFill/>
          <a:ln w="12700">
            <a:solidFill>
              <a:schemeClr val="tx1"/>
            </a:solidFill>
            <a:miter lim="800000"/>
            <a:headEnd/>
            <a:tailEnd/>
          </a:ln>
          <a:effectLst/>
        </p:spPr>
        <p:txBody>
          <a:bodyPr wrap="none" lIns="0" tIns="0" rIns="0" bIns="0" anchor="ctr"/>
          <a:lstStyle/>
          <a:p>
            <a:r>
              <a:rPr lang="en-US" sz="2200" dirty="0" smtClean="0"/>
              <a:t>Laboratory-based</a:t>
            </a:r>
            <a:endParaRPr lang="en-US" sz="2200" dirty="0"/>
          </a:p>
          <a:p>
            <a:r>
              <a:rPr lang="en-US" sz="2200" dirty="0"/>
              <a:t>Reference Standard</a:t>
            </a:r>
          </a:p>
        </p:txBody>
      </p:sp>
      <p:sp>
        <p:nvSpPr>
          <p:cNvPr id="247816" name="AutoShape 8"/>
          <p:cNvSpPr>
            <a:spLocks noChangeArrowheads="1"/>
          </p:cNvSpPr>
          <p:nvPr/>
        </p:nvSpPr>
        <p:spPr bwMode="auto">
          <a:xfrm>
            <a:off x="6096000" y="2819400"/>
            <a:ext cx="2590800" cy="838200"/>
          </a:xfrm>
          <a:prstGeom prst="flowChartProcess">
            <a:avLst/>
          </a:prstGeom>
          <a:noFill/>
          <a:ln w="12700">
            <a:solidFill>
              <a:schemeClr val="tx1"/>
            </a:solidFill>
            <a:miter lim="800000"/>
            <a:headEnd/>
            <a:tailEnd/>
          </a:ln>
          <a:effectLst/>
        </p:spPr>
        <p:txBody>
          <a:bodyPr wrap="none" lIns="0" tIns="0" rIns="0" bIns="0" anchor="ctr"/>
          <a:lstStyle/>
          <a:p>
            <a:r>
              <a:rPr lang="en-US" sz="2200"/>
              <a:t>Official</a:t>
            </a:r>
          </a:p>
          <a:p>
            <a:r>
              <a:rPr lang="en-US" sz="2200"/>
              <a:t>Reference Standard</a:t>
            </a:r>
          </a:p>
        </p:txBody>
      </p:sp>
      <p:sp>
        <p:nvSpPr>
          <p:cNvPr id="247817" name="AutoShape 9"/>
          <p:cNvSpPr>
            <a:spLocks noChangeArrowheads="1"/>
          </p:cNvSpPr>
          <p:nvPr/>
        </p:nvSpPr>
        <p:spPr bwMode="auto">
          <a:xfrm>
            <a:off x="533400" y="3886200"/>
            <a:ext cx="2514600" cy="685800"/>
          </a:xfrm>
          <a:prstGeom prst="flowChartProcess">
            <a:avLst/>
          </a:prstGeom>
          <a:noFill/>
          <a:ln w="12700">
            <a:solidFill>
              <a:schemeClr val="tx1"/>
            </a:solidFill>
            <a:miter lim="800000"/>
            <a:headEnd/>
            <a:tailEnd/>
          </a:ln>
          <a:effectLst/>
        </p:spPr>
        <p:txBody>
          <a:bodyPr wrap="none" lIns="0" tIns="0" rIns="0" bIns="0" anchor="ctr"/>
          <a:lstStyle/>
          <a:p>
            <a:r>
              <a:rPr lang="en-US" sz="2000" dirty="0" smtClean="0"/>
              <a:t>Primary</a:t>
            </a:r>
            <a:endParaRPr lang="en-US" sz="2000" dirty="0"/>
          </a:p>
          <a:p>
            <a:r>
              <a:rPr lang="en-US" sz="2000" dirty="0"/>
              <a:t>Reference Standard</a:t>
            </a:r>
          </a:p>
        </p:txBody>
      </p:sp>
      <p:sp>
        <p:nvSpPr>
          <p:cNvPr id="247818" name="AutoShape 10"/>
          <p:cNvSpPr>
            <a:spLocks noChangeArrowheads="1"/>
          </p:cNvSpPr>
          <p:nvPr/>
        </p:nvSpPr>
        <p:spPr bwMode="auto">
          <a:xfrm>
            <a:off x="533400" y="4724400"/>
            <a:ext cx="2514600" cy="685800"/>
          </a:xfrm>
          <a:prstGeom prst="flowChartProcess">
            <a:avLst/>
          </a:prstGeom>
          <a:noFill/>
          <a:ln w="12700">
            <a:solidFill>
              <a:schemeClr val="tx1"/>
            </a:solidFill>
            <a:miter lim="800000"/>
            <a:headEnd/>
            <a:tailEnd/>
          </a:ln>
          <a:effectLst/>
        </p:spPr>
        <p:txBody>
          <a:bodyPr wrap="none" lIns="0" tIns="0" rIns="0" bIns="0" anchor="ctr"/>
          <a:lstStyle/>
          <a:p>
            <a:r>
              <a:rPr lang="en-US" sz="2000" dirty="0" smtClean="0"/>
              <a:t>Secondary</a:t>
            </a:r>
            <a:endParaRPr lang="en-US" sz="2000" dirty="0"/>
          </a:p>
          <a:p>
            <a:r>
              <a:rPr lang="en-US" sz="2000" dirty="0"/>
              <a:t>Reference Standard</a:t>
            </a:r>
          </a:p>
        </p:txBody>
      </p:sp>
      <p:sp>
        <p:nvSpPr>
          <p:cNvPr id="247819" name="AutoShape 11"/>
          <p:cNvSpPr>
            <a:spLocks noChangeArrowheads="1"/>
          </p:cNvSpPr>
          <p:nvPr/>
        </p:nvSpPr>
        <p:spPr bwMode="auto">
          <a:xfrm>
            <a:off x="533400" y="5562600"/>
            <a:ext cx="2514600" cy="685800"/>
          </a:xfrm>
          <a:prstGeom prst="flowChartProcess">
            <a:avLst/>
          </a:prstGeom>
          <a:noFill/>
          <a:ln w="12700">
            <a:solidFill>
              <a:schemeClr val="tx1"/>
            </a:solidFill>
            <a:miter lim="800000"/>
            <a:headEnd/>
            <a:tailEnd/>
          </a:ln>
          <a:effectLst/>
        </p:spPr>
        <p:txBody>
          <a:bodyPr wrap="none" lIns="0" tIns="0" rIns="0" bIns="0" anchor="ctr"/>
          <a:lstStyle/>
          <a:p>
            <a:r>
              <a:rPr lang="en-US" sz="2000" dirty="0" smtClean="0"/>
              <a:t>Other</a:t>
            </a:r>
          </a:p>
          <a:p>
            <a:r>
              <a:rPr lang="en-US" sz="2000" dirty="0" smtClean="0"/>
              <a:t>Reference </a:t>
            </a:r>
            <a:r>
              <a:rPr lang="en-US" sz="2000" dirty="0"/>
              <a:t>Standard</a:t>
            </a:r>
          </a:p>
        </p:txBody>
      </p:sp>
      <p:cxnSp>
        <p:nvCxnSpPr>
          <p:cNvPr id="247821" name="AutoShape 13"/>
          <p:cNvCxnSpPr>
            <a:cxnSpLocks noChangeShapeType="1"/>
            <a:stCxn id="247813" idx="2"/>
            <a:endCxn id="247814" idx="0"/>
          </p:cNvCxnSpPr>
          <p:nvPr/>
        </p:nvCxnSpPr>
        <p:spPr bwMode="auto">
          <a:xfrm rot="5400000">
            <a:off x="3059907" y="1245393"/>
            <a:ext cx="381000" cy="2767013"/>
          </a:xfrm>
          <a:prstGeom prst="bentConnector3">
            <a:avLst>
              <a:gd name="adj1" fmla="val 50000"/>
            </a:avLst>
          </a:prstGeom>
          <a:noFill/>
          <a:ln w="12700">
            <a:solidFill>
              <a:schemeClr val="tx1"/>
            </a:solidFill>
            <a:miter lim="800000"/>
            <a:headEnd/>
            <a:tailEnd type="triangle" w="med" len="med"/>
          </a:ln>
          <a:effectLst/>
        </p:spPr>
      </p:cxnSp>
      <p:cxnSp>
        <p:nvCxnSpPr>
          <p:cNvPr id="247822" name="AutoShape 14"/>
          <p:cNvCxnSpPr>
            <a:cxnSpLocks noChangeShapeType="1"/>
            <a:stCxn id="247813" idx="2"/>
            <a:endCxn id="247815" idx="0"/>
          </p:cNvCxnSpPr>
          <p:nvPr/>
        </p:nvCxnSpPr>
        <p:spPr bwMode="auto">
          <a:xfrm rot="5400000">
            <a:off x="4441032" y="2626518"/>
            <a:ext cx="381000" cy="4763"/>
          </a:xfrm>
          <a:prstGeom prst="bentConnector3">
            <a:avLst>
              <a:gd name="adj1" fmla="val 50000"/>
            </a:avLst>
          </a:prstGeom>
          <a:noFill/>
          <a:ln w="12700">
            <a:solidFill>
              <a:schemeClr val="tx1"/>
            </a:solidFill>
            <a:miter lim="800000"/>
            <a:headEnd/>
            <a:tailEnd type="triangle" w="med" len="med"/>
          </a:ln>
          <a:effectLst/>
        </p:spPr>
      </p:cxnSp>
      <p:cxnSp>
        <p:nvCxnSpPr>
          <p:cNvPr id="247824" name="AutoShape 16"/>
          <p:cNvCxnSpPr>
            <a:cxnSpLocks noChangeShapeType="1"/>
            <a:stCxn id="247813" idx="2"/>
            <a:endCxn id="247816" idx="0"/>
          </p:cNvCxnSpPr>
          <p:nvPr/>
        </p:nvCxnSpPr>
        <p:spPr bwMode="auto">
          <a:xfrm rot="16200000" flipH="1">
            <a:off x="5822157" y="1250156"/>
            <a:ext cx="381000" cy="2757487"/>
          </a:xfrm>
          <a:prstGeom prst="bentConnector3">
            <a:avLst>
              <a:gd name="adj1" fmla="val 50000"/>
            </a:avLst>
          </a:prstGeom>
          <a:noFill/>
          <a:ln w="12700">
            <a:solidFill>
              <a:schemeClr val="tx1"/>
            </a:solidFill>
            <a:miter lim="800000"/>
            <a:headEnd/>
            <a:tailEnd type="triangle" w="med" len="med"/>
          </a:ln>
          <a:effectLst/>
        </p:spPr>
      </p:cxnSp>
      <p:cxnSp>
        <p:nvCxnSpPr>
          <p:cNvPr id="247825" name="AutoShape 17"/>
          <p:cNvCxnSpPr>
            <a:cxnSpLocks noChangeShapeType="1"/>
            <a:stCxn id="247814" idx="1"/>
            <a:endCxn id="247817" idx="1"/>
          </p:cNvCxnSpPr>
          <p:nvPr/>
        </p:nvCxnSpPr>
        <p:spPr bwMode="auto">
          <a:xfrm rot="10800000" flipH="1" flipV="1">
            <a:off x="533400" y="3238500"/>
            <a:ext cx="1588" cy="990600"/>
          </a:xfrm>
          <a:prstGeom prst="bentConnector3">
            <a:avLst>
              <a:gd name="adj1" fmla="val -14400000"/>
            </a:avLst>
          </a:prstGeom>
          <a:noFill/>
          <a:ln w="12700">
            <a:solidFill>
              <a:schemeClr val="tx1"/>
            </a:solidFill>
            <a:miter lim="800000"/>
            <a:headEnd/>
            <a:tailEnd type="triangle" w="med" len="med"/>
          </a:ln>
          <a:effectLst/>
        </p:spPr>
      </p:cxnSp>
      <p:cxnSp>
        <p:nvCxnSpPr>
          <p:cNvPr id="247826" name="AutoShape 18"/>
          <p:cNvCxnSpPr>
            <a:cxnSpLocks noChangeShapeType="1"/>
            <a:stCxn id="247814" idx="1"/>
            <a:endCxn id="247818" idx="1"/>
          </p:cNvCxnSpPr>
          <p:nvPr/>
        </p:nvCxnSpPr>
        <p:spPr bwMode="auto">
          <a:xfrm rot="10800000" flipH="1" flipV="1">
            <a:off x="533400" y="3238500"/>
            <a:ext cx="1588" cy="1828800"/>
          </a:xfrm>
          <a:prstGeom prst="bentConnector3">
            <a:avLst>
              <a:gd name="adj1" fmla="val -14400000"/>
            </a:avLst>
          </a:prstGeom>
          <a:noFill/>
          <a:ln w="12700">
            <a:solidFill>
              <a:schemeClr val="tx1"/>
            </a:solidFill>
            <a:miter lim="800000"/>
            <a:headEnd/>
            <a:tailEnd type="triangle" w="med" len="med"/>
          </a:ln>
          <a:effectLst/>
        </p:spPr>
      </p:cxnSp>
      <p:cxnSp>
        <p:nvCxnSpPr>
          <p:cNvPr id="247827" name="AutoShape 19"/>
          <p:cNvCxnSpPr>
            <a:cxnSpLocks noChangeShapeType="1"/>
            <a:stCxn id="247814" idx="1"/>
            <a:endCxn id="247819" idx="1"/>
          </p:cNvCxnSpPr>
          <p:nvPr/>
        </p:nvCxnSpPr>
        <p:spPr bwMode="auto">
          <a:xfrm rot="10800000" flipH="1" flipV="1">
            <a:off x="533400" y="3238500"/>
            <a:ext cx="1588" cy="2667000"/>
          </a:xfrm>
          <a:prstGeom prst="bentConnector3">
            <a:avLst>
              <a:gd name="adj1" fmla="val -14400000"/>
            </a:avLst>
          </a:prstGeom>
          <a:noFill/>
          <a:ln w="12700">
            <a:solidFill>
              <a:schemeClr val="tx1"/>
            </a:solidFill>
            <a:miter lim="800000"/>
            <a:headEnd/>
            <a:tailEnd type="triangle" w="med" len="med"/>
          </a:ln>
          <a:effectLst/>
        </p:spPr>
      </p:cxnSp>
      <p:sp>
        <p:nvSpPr>
          <p:cNvPr id="247828" name="AutoShape 20"/>
          <p:cNvSpPr>
            <a:spLocks noChangeArrowheads="1"/>
          </p:cNvSpPr>
          <p:nvPr/>
        </p:nvSpPr>
        <p:spPr bwMode="auto">
          <a:xfrm>
            <a:off x="6096000" y="3886200"/>
            <a:ext cx="2514600" cy="685800"/>
          </a:xfrm>
          <a:prstGeom prst="flowChartProcess">
            <a:avLst/>
          </a:prstGeom>
          <a:noFill/>
          <a:ln w="12700">
            <a:solidFill>
              <a:schemeClr val="tx1"/>
            </a:solidFill>
            <a:miter lim="800000"/>
            <a:headEnd/>
            <a:tailEnd/>
          </a:ln>
          <a:effectLst/>
        </p:spPr>
        <p:txBody>
          <a:bodyPr wrap="none" lIns="0" tIns="0" rIns="0" bIns="0" anchor="ctr"/>
          <a:lstStyle/>
          <a:p>
            <a:r>
              <a:rPr lang="en-US" sz="2000"/>
              <a:t>Primary</a:t>
            </a:r>
          </a:p>
          <a:p>
            <a:r>
              <a:rPr lang="en-US" sz="2000"/>
              <a:t>Reference Standard</a:t>
            </a:r>
          </a:p>
        </p:txBody>
      </p:sp>
      <p:cxnSp>
        <p:nvCxnSpPr>
          <p:cNvPr id="247832" name="AutoShape 24"/>
          <p:cNvCxnSpPr>
            <a:cxnSpLocks noChangeShapeType="1"/>
            <a:stCxn id="247816" idx="3"/>
            <a:endCxn id="247828" idx="3"/>
          </p:cNvCxnSpPr>
          <p:nvPr/>
        </p:nvCxnSpPr>
        <p:spPr bwMode="auto">
          <a:xfrm flipH="1">
            <a:off x="8610600" y="3238500"/>
            <a:ext cx="76200" cy="990600"/>
          </a:xfrm>
          <a:prstGeom prst="bentConnector3">
            <a:avLst>
              <a:gd name="adj1" fmla="val -300000"/>
            </a:avLst>
          </a:prstGeom>
          <a:noFill/>
          <a:ln w="12700">
            <a:solidFill>
              <a:schemeClr val="tx1"/>
            </a:solidFill>
            <a:miter lim="800000"/>
            <a:headEnd/>
            <a:tailEnd type="triangle" w="med" len="med"/>
          </a:ln>
          <a:effectLst/>
        </p:spPr>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2"/>
          <p:cNvSpPr>
            <a:spLocks noGrp="1"/>
          </p:cNvSpPr>
          <p:nvPr>
            <p:ph type="ftr" sz="quarter" idx="11"/>
          </p:nvPr>
        </p:nvSpPr>
        <p:spPr>
          <a:noFill/>
        </p:spPr>
        <p:txBody>
          <a:bodyPr/>
          <a:lstStyle/>
          <a:p>
            <a:r>
              <a:rPr lang="en-US" smtClean="0"/>
              <a:t>Copyright © 2011 Eli Lilly and Company</a:t>
            </a:r>
          </a:p>
        </p:txBody>
      </p:sp>
      <p:sp>
        <p:nvSpPr>
          <p:cNvPr id="37891" name="Slide Number Placeholder 3"/>
          <p:cNvSpPr>
            <a:spLocks noGrp="1"/>
          </p:cNvSpPr>
          <p:nvPr>
            <p:ph type="sldNum" sz="quarter" idx="12"/>
          </p:nvPr>
        </p:nvSpPr>
        <p:spPr>
          <a:noFill/>
        </p:spPr>
        <p:txBody>
          <a:bodyPr/>
          <a:lstStyle/>
          <a:p>
            <a:r>
              <a:rPr lang="en-US" smtClean="0"/>
              <a:t> </a:t>
            </a:r>
            <a:fld id="{8030A915-8DCA-470D-B27A-81F2A3F9238C}" type="slidenum">
              <a:rPr lang="en-US" smtClean="0"/>
              <a:pPr/>
              <a:t>7</a:t>
            </a:fld>
            <a:endParaRPr lang="en-US" smtClean="0"/>
          </a:p>
        </p:txBody>
      </p:sp>
      <p:sp>
        <p:nvSpPr>
          <p:cNvPr id="37892" name="WordArt 2"/>
          <p:cNvSpPr>
            <a:spLocks noChangeArrowheads="1" noChangeShapeType="1" noTextEdit="1"/>
          </p:cNvSpPr>
          <p:nvPr/>
        </p:nvSpPr>
        <p:spPr bwMode="auto">
          <a:xfrm>
            <a:off x="1219200" y="2590800"/>
            <a:ext cx="6791325" cy="2362200"/>
          </a:xfrm>
          <a:prstGeom prst="rect">
            <a:avLst/>
          </a:prstGeom>
        </p:spPr>
        <p:txBody>
          <a:bodyPr wrap="none" fromWordArt="1">
            <a:prstTxWarp prst="textPlain">
              <a:avLst>
                <a:gd name="adj" fmla="val 50000"/>
              </a:avLst>
            </a:prstTxWarp>
          </a:bodyPr>
          <a:lstStyle/>
          <a:p>
            <a:r>
              <a:rPr lang="en-US" sz="3600" kern="10" spc="720" dirty="0" smtClean="0">
                <a:ln w="9525">
                  <a:noFill/>
                  <a:round/>
                  <a:headEnd/>
                  <a:tailEnd/>
                </a:ln>
                <a:gradFill rotWithShape="1">
                  <a:gsLst>
                    <a:gs pos="0">
                      <a:srgbClr val="FF0000"/>
                    </a:gs>
                    <a:gs pos="100000">
                      <a:srgbClr val="9B0000"/>
                    </a:gs>
                  </a:gsLst>
                  <a:lin ang="5400000" scaled="1"/>
                </a:gradFill>
                <a:effectLst>
                  <a:outerShdw dist="45791" dir="3378596" algn="ctr" rotWithShape="0">
                    <a:srgbClr val="4D4D4D">
                      <a:alpha val="79999"/>
                    </a:srgbClr>
                  </a:outerShdw>
                </a:effectLst>
                <a:latin typeface="Arial Black"/>
              </a:rPr>
              <a:t>Reference Standard</a:t>
            </a:r>
          </a:p>
          <a:p>
            <a:r>
              <a:rPr lang="en-US" kern="10" spc="720" dirty="0" smtClean="0">
                <a:ln w="9525">
                  <a:noFill/>
                  <a:round/>
                  <a:headEnd/>
                  <a:tailEnd/>
                </a:ln>
                <a:gradFill rotWithShape="1">
                  <a:gsLst>
                    <a:gs pos="0">
                      <a:srgbClr val="FF0000"/>
                    </a:gs>
                    <a:gs pos="100000">
                      <a:srgbClr val="9B0000"/>
                    </a:gs>
                  </a:gsLst>
                  <a:lin ang="5400000" scaled="1"/>
                </a:gradFill>
                <a:effectLst>
                  <a:outerShdw dist="45791" dir="3378596" algn="ctr" rotWithShape="0">
                    <a:srgbClr val="4D4D4D">
                      <a:alpha val="79999"/>
                    </a:srgbClr>
                  </a:outerShdw>
                </a:effectLst>
                <a:latin typeface="Arial Black"/>
              </a:rPr>
              <a:t>Role in Pharmaceutical</a:t>
            </a:r>
          </a:p>
          <a:p>
            <a:r>
              <a:rPr lang="en-US" sz="3600" kern="10" spc="720" dirty="0" smtClean="0">
                <a:ln w="9525">
                  <a:noFill/>
                  <a:round/>
                  <a:headEnd/>
                  <a:tailEnd/>
                </a:ln>
                <a:gradFill rotWithShape="1">
                  <a:gsLst>
                    <a:gs pos="0">
                      <a:srgbClr val="FF0000"/>
                    </a:gs>
                    <a:gs pos="100000">
                      <a:srgbClr val="9B0000"/>
                    </a:gs>
                  </a:gsLst>
                  <a:lin ang="5400000" scaled="1"/>
                </a:gradFill>
                <a:effectLst>
                  <a:outerShdw dist="45791" dir="3378596" algn="ctr" rotWithShape="0">
                    <a:srgbClr val="4D4D4D">
                      <a:alpha val="79999"/>
                    </a:srgbClr>
                  </a:outerShdw>
                </a:effectLst>
                <a:latin typeface="Arial Black"/>
              </a:rPr>
              <a:t>Testing</a:t>
            </a:r>
            <a:endParaRPr lang="en-US" sz="3600" kern="10" spc="720" dirty="0">
              <a:ln w="9525">
                <a:noFill/>
                <a:round/>
                <a:headEnd/>
                <a:tailEnd/>
              </a:ln>
              <a:gradFill rotWithShape="1">
                <a:gsLst>
                  <a:gs pos="0">
                    <a:srgbClr val="FF0000"/>
                  </a:gs>
                  <a:gs pos="100000">
                    <a:srgbClr val="9B0000"/>
                  </a:gs>
                </a:gsLst>
                <a:lin ang="5400000" scaled="1"/>
              </a:gradFill>
              <a:effectLst>
                <a:outerShdw dist="45791" dir="3378596" algn="ctr" rotWithShape="0">
                  <a:srgbClr val="4D4D4D">
                    <a:alpha val="79999"/>
                  </a:srgbClr>
                </a:outerShdw>
              </a:effectLst>
              <a:latin typeface="Arial Black"/>
            </a:endParaRPr>
          </a:p>
        </p:txBody>
      </p:sp>
      <p:sp>
        <p:nvSpPr>
          <p:cNvPr id="37893" name="Date Placeholder 3"/>
          <p:cNvSpPr>
            <a:spLocks noGrp="1"/>
          </p:cNvSpPr>
          <p:nvPr>
            <p:ph type="dt" sz="quarter" idx="10"/>
          </p:nvPr>
        </p:nvSpPr>
        <p:spPr>
          <a:xfrm>
            <a:off x="228600" y="6580188"/>
            <a:ext cx="2971800" cy="277812"/>
          </a:xfrm>
          <a:noFill/>
        </p:spPr>
        <p:txBody>
          <a:bodyPr/>
          <a:lstStyle/>
          <a:p>
            <a:r>
              <a:rPr lang="en-US" smtClean="0"/>
              <a:t>M. Borer, May 2011, 3rd DIA China Meeting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xfrm>
            <a:off x="228600" y="6580188"/>
            <a:ext cx="2819400" cy="277812"/>
          </a:xfrm>
          <a:noFill/>
        </p:spPr>
        <p:txBody>
          <a:bodyPr/>
          <a:lstStyle/>
          <a:p>
            <a:r>
              <a:rPr lang="en-US" smtClean="0"/>
              <a:t>M. Borer, May 2011, 3rd DIA China Meeting</a:t>
            </a:r>
          </a:p>
        </p:txBody>
      </p:sp>
      <p:sp>
        <p:nvSpPr>
          <p:cNvPr id="5123" name="Footer Placeholder 4"/>
          <p:cNvSpPr>
            <a:spLocks noGrp="1"/>
          </p:cNvSpPr>
          <p:nvPr>
            <p:ph type="ftr" sz="quarter" idx="11"/>
          </p:nvPr>
        </p:nvSpPr>
        <p:spPr>
          <a:noFill/>
        </p:spPr>
        <p:txBody>
          <a:bodyPr/>
          <a:lstStyle/>
          <a:p>
            <a:r>
              <a:rPr lang="en-US" smtClean="0"/>
              <a:t>Copyright © 2011 Eli Lilly and Company</a:t>
            </a:r>
          </a:p>
        </p:txBody>
      </p:sp>
      <p:sp>
        <p:nvSpPr>
          <p:cNvPr id="5124" name="Slide Number Placeholder 5"/>
          <p:cNvSpPr>
            <a:spLocks noGrp="1"/>
          </p:cNvSpPr>
          <p:nvPr>
            <p:ph type="sldNum" sz="quarter" idx="12"/>
          </p:nvPr>
        </p:nvSpPr>
        <p:spPr>
          <a:noFill/>
        </p:spPr>
        <p:txBody>
          <a:bodyPr/>
          <a:lstStyle/>
          <a:p>
            <a:r>
              <a:rPr lang="en-US" smtClean="0"/>
              <a:t> </a:t>
            </a:r>
            <a:fld id="{F4B14F6D-5783-4224-9E01-C0228BA4047D}" type="slidenum">
              <a:rPr lang="en-US" smtClean="0"/>
              <a:pPr/>
              <a:t>8</a:t>
            </a:fld>
            <a:endParaRPr lang="en-US" smtClean="0"/>
          </a:p>
        </p:txBody>
      </p:sp>
      <p:sp>
        <p:nvSpPr>
          <p:cNvPr id="5125" name="Rectangle 4"/>
          <p:cNvSpPr>
            <a:spLocks noGrp="1" noChangeArrowheads="1"/>
          </p:cNvSpPr>
          <p:nvPr>
            <p:ph type="title"/>
          </p:nvPr>
        </p:nvSpPr>
        <p:spPr/>
        <p:txBody>
          <a:bodyPr/>
          <a:lstStyle/>
          <a:p>
            <a:r>
              <a:rPr lang="en-US" smtClean="0">
                <a:solidFill>
                  <a:schemeClr val="tx1"/>
                </a:solidFill>
              </a:rPr>
              <a:t>The Role of Reference Standards in a Pharmaceutical Control System</a:t>
            </a:r>
          </a:p>
        </p:txBody>
      </p:sp>
      <p:sp>
        <p:nvSpPr>
          <p:cNvPr id="88069" name="Rectangle 5"/>
          <p:cNvSpPr>
            <a:spLocks noGrp="1" noChangeArrowheads="1"/>
          </p:cNvSpPr>
          <p:nvPr>
            <p:ph type="body" idx="1"/>
          </p:nvPr>
        </p:nvSpPr>
        <p:spPr>
          <a:xfrm>
            <a:off x="533400" y="1600200"/>
            <a:ext cx="8382000" cy="4475163"/>
          </a:xfrm>
        </p:spPr>
        <p:txBody>
          <a:bodyPr/>
          <a:lstStyle/>
          <a:p>
            <a:pPr marL="0" indent="0">
              <a:defRPr/>
            </a:pPr>
            <a:r>
              <a:rPr lang="en-US" sz="3000" dirty="0" smtClean="0"/>
              <a:t>Reference Standards are developed as part of the </a:t>
            </a:r>
            <a:r>
              <a:rPr lang="en-US" sz="3000" b="1" dirty="0" smtClean="0">
                <a:solidFill>
                  <a:srgbClr val="FF0000"/>
                </a:solidFill>
                <a:effectLst>
                  <a:outerShdw blurRad="38100" dist="38100" dir="2700000" algn="tl">
                    <a:srgbClr val="C0C0C0"/>
                  </a:outerShdw>
                </a:effectLst>
              </a:rPr>
              <a:t>analytical control strategy</a:t>
            </a:r>
            <a:r>
              <a:rPr lang="en-US" sz="3000" dirty="0" smtClean="0"/>
              <a:t> for each drug product</a:t>
            </a:r>
          </a:p>
          <a:p>
            <a:pPr marL="0" indent="0">
              <a:defRPr/>
            </a:pPr>
            <a:r>
              <a:rPr lang="en-US" sz="3000" dirty="0" smtClean="0"/>
              <a:t>Each reference standard has a </a:t>
            </a:r>
            <a:r>
              <a:rPr lang="en-US" sz="3000" b="1" dirty="0" smtClean="0">
                <a:solidFill>
                  <a:srgbClr val="FF0000"/>
                </a:solidFill>
                <a:effectLst>
                  <a:outerShdw blurRad="38100" dist="38100" dir="2700000" algn="tl">
                    <a:srgbClr val="C0C0C0"/>
                  </a:outerShdw>
                </a:effectLst>
              </a:rPr>
              <a:t>control strategy</a:t>
            </a:r>
            <a:r>
              <a:rPr lang="en-US" sz="3000" dirty="0" smtClean="0"/>
              <a:t> of its own</a:t>
            </a:r>
          </a:p>
          <a:p>
            <a:pPr marL="0" indent="0">
              <a:defRPr/>
            </a:pPr>
            <a:r>
              <a:rPr lang="en-US" sz="3000" dirty="0" smtClean="0"/>
              <a:t>Reference Standards play a </a:t>
            </a:r>
            <a:r>
              <a:rPr lang="en-US" sz="3000" b="1" dirty="0" smtClean="0">
                <a:solidFill>
                  <a:srgbClr val="FF0000"/>
                </a:solidFill>
                <a:effectLst>
                  <a:outerShdw blurRad="38100" dist="38100" dir="2700000" algn="tl">
                    <a:srgbClr val="C0C0C0"/>
                  </a:outerShdw>
                </a:effectLst>
              </a:rPr>
              <a:t>central role</a:t>
            </a:r>
            <a:r>
              <a:rPr lang="en-US" sz="3000" dirty="0" smtClean="0"/>
              <a:t> in assuring the </a:t>
            </a:r>
            <a:r>
              <a:rPr lang="en-US" sz="3000" b="1" dirty="0" smtClean="0">
                <a:solidFill>
                  <a:srgbClr val="FF0000"/>
                </a:solidFill>
                <a:effectLst>
                  <a:outerShdw blurRad="38100" dist="38100" dir="2700000" algn="tl">
                    <a:srgbClr val="C0C0C0"/>
                  </a:outerShdw>
                </a:effectLst>
              </a:rPr>
              <a:t>quality</a:t>
            </a:r>
            <a:r>
              <a:rPr lang="en-US" sz="3000" dirty="0" smtClean="0"/>
              <a:t> of medicines for patients during cGMP testing and release activities</a:t>
            </a:r>
          </a:p>
          <a:p>
            <a:pPr marL="0" indent="0">
              <a:defRPr/>
            </a:pP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control system blinded copy.jpg"/>
          <p:cNvPicPr>
            <a:picLocks noChangeAspect="1"/>
          </p:cNvPicPr>
          <p:nvPr/>
        </p:nvPicPr>
        <p:blipFill>
          <a:blip r:embed="rId2" cstate="print"/>
          <a:stretch>
            <a:fillRect/>
          </a:stretch>
        </p:blipFill>
        <p:spPr>
          <a:xfrm>
            <a:off x="533400" y="1371600"/>
            <a:ext cx="8229600" cy="4630926"/>
          </a:xfrm>
          <a:prstGeom prst="rect">
            <a:avLst/>
          </a:prstGeom>
        </p:spPr>
      </p:pic>
      <p:sp>
        <p:nvSpPr>
          <p:cNvPr id="6146" name="Footer Placeholder 7"/>
          <p:cNvSpPr>
            <a:spLocks noGrp="1"/>
          </p:cNvSpPr>
          <p:nvPr>
            <p:ph type="ftr" sz="quarter" idx="11"/>
          </p:nvPr>
        </p:nvSpPr>
        <p:spPr>
          <a:noFill/>
        </p:spPr>
        <p:txBody>
          <a:bodyPr/>
          <a:lstStyle/>
          <a:p>
            <a:r>
              <a:rPr lang="en-US" smtClean="0"/>
              <a:t>Copyright © 2011 Eli Lilly and Company</a:t>
            </a:r>
          </a:p>
        </p:txBody>
      </p:sp>
      <p:sp>
        <p:nvSpPr>
          <p:cNvPr id="6147" name="Slide Number Placeholder 8"/>
          <p:cNvSpPr>
            <a:spLocks noGrp="1"/>
          </p:cNvSpPr>
          <p:nvPr>
            <p:ph type="sldNum" sz="quarter" idx="12"/>
          </p:nvPr>
        </p:nvSpPr>
        <p:spPr>
          <a:noFill/>
        </p:spPr>
        <p:txBody>
          <a:bodyPr/>
          <a:lstStyle/>
          <a:p>
            <a:r>
              <a:rPr lang="en-US" smtClean="0"/>
              <a:t> </a:t>
            </a:r>
            <a:fld id="{2F3CCEF0-7E2F-4473-883E-D26195CA414D}" type="slidenum">
              <a:rPr lang="en-US" smtClean="0"/>
              <a:pPr/>
              <a:t>9</a:t>
            </a:fld>
            <a:endParaRPr lang="en-US" smtClean="0"/>
          </a:p>
        </p:txBody>
      </p:sp>
      <p:sp>
        <p:nvSpPr>
          <p:cNvPr id="6148" name="Rectangle 2"/>
          <p:cNvSpPr>
            <a:spLocks noGrp="1" noChangeArrowheads="1"/>
          </p:cNvSpPr>
          <p:nvPr>
            <p:ph type="title" sz="quarter"/>
          </p:nvPr>
        </p:nvSpPr>
        <p:spPr/>
        <p:txBody>
          <a:bodyPr/>
          <a:lstStyle/>
          <a:p>
            <a:r>
              <a:rPr lang="en-US" smtClean="0"/>
              <a:t>Simplified Product Control Strategy</a:t>
            </a:r>
          </a:p>
        </p:txBody>
      </p:sp>
      <p:sp>
        <p:nvSpPr>
          <p:cNvPr id="6150" name="Text Box 21"/>
          <p:cNvSpPr txBox="1">
            <a:spLocks noChangeArrowheads="1"/>
          </p:cNvSpPr>
          <p:nvPr/>
        </p:nvSpPr>
        <p:spPr bwMode="auto">
          <a:xfrm>
            <a:off x="4403725" y="4425950"/>
            <a:ext cx="1616075" cy="755650"/>
          </a:xfrm>
          <a:prstGeom prst="rect">
            <a:avLst/>
          </a:prstGeom>
          <a:noFill/>
          <a:ln w="12700">
            <a:noFill/>
            <a:miter lim="800000"/>
            <a:headEnd/>
            <a:tailEnd/>
          </a:ln>
        </p:spPr>
        <p:txBody>
          <a:bodyPr wrap="none" lIns="0" tIns="0" rIns="0" bIns="0">
            <a:spAutoFit/>
          </a:bodyPr>
          <a:lstStyle/>
          <a:p>
            <a:r>
              <a:rPr lang="en-US"/>
              <a:t>What to </a:t>
            </a:r>
          </a:p>
          <a:p>
            <a:r>
              <a:rPr lang="en-US"/>
              <a:t>measure…</a:t>
            </a:r>
          </a:p>
        </p:txBody>
      </p:sp>
      <p:sp>
        <p:nvSpPr>
          <p:cNvPr id="6151" name="Text Box 22"/>
          <p:cNvSpPr txBox="1">
            <a:spLocks noChangeArrowheads="1"/>
          </p:cNvSpPr>
          <p:nvPr/>
        </p:nvSpPr>
        <p:spPr bwMode="auto">
          <a:xfrm>
            <a:off x="533400" y="2133600"/>
            <a:ext cx="2667000" cy="1228028"/>
          </a:xfrm>
          <a:prstGeom prst="rect">
            <a:avLst/>
          </a:prstGeom>
          <a:noFill/>
          <a:ln w="12700">
            <a:noFill/>
            <a:miter lim="800000"/>
            <a:headEnd/>
            <a:tailEnd/>
          </a:ln>
        </p:spPr>
        <p:txBody>
          <a:bodyPr wrap="square" lIns="0" tIns="0" rIns="0" bIns="0">
            <a:spAutoFit/>
          </a:bodyPr>
          <a:lstStyle/>
          <a:p>
            <a:r>
              <a:rPr lang="en-US" sz="2800" dirty="0"/>
              <a:t>What the </a:t>
            </a:r>
          </a:p>
          <a:p>
            <a:r>
              <a:rPr lang="en-US" sz="2800" dirty="0"/>
              <a:t>measurement</a:t>
            </a:r>
          </a:p>
          <a:p>
            <a:r>
              <a:rPr lang="en-US" sz="2800" dirty="0"/>
              <a:t>means…</a:t>
            </a:r>
          </a:p>
        </p:txBody>
      </p:sp>
      <p:sp>
        <p:nvSpPr>
          <p:cNvPr id="6152" name="Text Box 23"/>
          <p:cNvSpPr txBox="1">
            <a:spLocks noChangeArrowheads="1"/>
          </p:cNvSpPr>
          <p:nvPr/>
        </p:nvSpPr>
        <p:spPr bwMode="auto">
          <a:xfrm>
            <a:off x="7074914" y="5416550"/>
            <a:ext cx="1760097" cy="818686"/>
          </a:xfrm>
          <a:prstGeom prst="rect">
            <a:avLst/>
          </a:prstGeom>
          <a:noFill/>
          <a:ln w="12700">
            <a:noFill/>
            <a:miter lim="800000"/>
            <a:headEnd/>
            <a:tailEnd/>
          </a:ln>
        </p:spPr>
        <p:txBody>
          <a:bodyPr wrap="none" lIns="0" tIns="0" rIns="0" bIns="0">
            <a:spAutoFit/>
          </a:bodyPr>
          <a:lstStyle/>
          <a:p>
            <a:r>
              <a:rPr lang="en-US" sz="2800" dirty="0"/>
              <a:t>When to </a:t>
            </a:r>
          </a:p>
          <a:p>
            <a:r>
              <a:rPr lang="en-US" sz="2800" dirty="0"/>
              <a:t>measure…</a:t>
            </a:r>
          </a:p>
        </p:txBody>
      </p:sp>
      <p:sp>
        <p:nvSpPr>
          <p:cNvPr id="6153" name="Text Box 24"/>
          <p:cNvSpPr txBox="1">
            <a:spLocks noChangeArrowheads="1"/>
          </p:cNvSpPr>
          <p:nvPr/>
        </p:nvSpPr>
        <p:spPr bwMode="auto">
          <a:xfrm>
            <a:off x="7074914" y="2209800"/>
            <a:ext cx="1760097" cy="818686"/>
          </a:xfrm>
          <a:prstGeom prst="rect">
            <a:avLst/>
          </a:prstGeom>
          <a:noFill/>
          <a:ln w="12700">
            <a:noFill/>
            <a:miter lim="800000"/>
            <a:headEnd/>
            <a:tailEnd/>
          </a:ln>
        </p:spPr>
        <p:txBody>
          <a:bodyPr wrap="none" lIns="0" tIns="0" rIns="0" bIns="0">
            <a:spAutoFit/>
          </a:bodyPr>
          <a:lstStyle/>
          <a:p>
            <a:r>
              <a:rPr lang="en-US" sz="2800" dirty="0"/>
              <a:t>How to </a:t>
            </a:r>
          </a:p>
          <a:p>
            <a:r>
              <a:rPr lang="en-US" sz="2800" dirty="0"/>
              <a:t>measure…</a:t>
            </a:r>
          </a:p>
        </p:txBody>
      </p:sp>
      <p:sp>
        <p:nvSpPr>
          <p:cNvPr id="6154" name="Text Box 25"/>
          <p:cNvSpPr txBox="1">
            <a:spLocks noChangeArrowheads="1"/>
          </p:cNvSpPr>
          <p:nvPr/>
        </p:nvSpPr>
        <p:spPr bwMode="auto">
          <a:xfrm>
            <a:off x="35502" y="5946775"/>
            <a:ext cx="4536498" cy="409343"/>
          </a:xfrm>
          <a:prstGeom prst="rect">
            <a:avLst/>
          </a:prstGeom>
          <a:noFill/>
          <a:ln w="12700">
            <a:noFill/>
            <a:miter lim="800000"/>
            <a:headEnd/>
            <a:tailEnd/>
          </a:ln>
        </p:spPr>
        <p:txBody>
          <a:bodyPr wrap="none" lIns="0" tIns="0" rIns="0" bIns="0">
            <a:spAutoFit/>
          </a:bodyPr>
          <a:lstStyle/>
          <a:p>
            <a:r>
              <a:rPr lang="en-US" sz="2800" dirty="0"/>
              <a:t>Basis of the measurement…</a:t>
            </a:r>
          </a:p>
        </p:txBody>
      </p:sp>
      <p:sp>
        <p:nvSpPr>
          <p:cNvPr id="6155" name="Date Placeholder 3"/>
          <p:cNvSpPr>
            <a:spLocks noGrp="1"/>
          </p:cNvSpPr>
          <p:nvPr>
            <p:ph type="dt" sz="quarter" idx="10"/>
          </p:nvPr>
        </p:nvSpPr>
        <p:spPr>
          <a:xfrm>
            <a:off x="228600" y="6580188"/>
            <a:ext cx="2895600" cy="277812"/>
          </a:xfrm>
          <a:noFill/>
        </p:spPr>
        <p:txBody>
          <a:bodyPr/>
          <a:lstStyle/>
          <a:p>
            <a:r>
              <a:rPr lang="en-US" smtClean="0"/>
              <a:t>M. Borer, May 2011, 3rd DIA China Meeting</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ormatting Instructions for using Color Bars">
  <a:themeElements>
    <a:clrScheme name="CRSO">
      <a:dk1>
        <a:srgbClr val="000000"/>
      </a:dk1>
      <a:lt1>
        <a:srgbClr val="FFFFFF"/>
      </a:lt1>
      <a:dk2>
        <a:srgbClr val="000000"/>
      </a:dk2>
      <a:lt2>
        <a:srgbClr val="B5D2EF"/>
      </a:lt2>
      <a:accent1>
        <a:srgbClr val="B291A4"/>
      </a:accent1>
      <a:accent2>
        <a:srgbClr val="FF9900"/>
      </a:accent2>
      <a:accent3>
        <a:srgbClr val="FFFFFF"/>
      </a:accent3>
      <a:accent4>
        <a:srgbClr val="000000"/>
      </a:accent4>
      <a:accent5>
        <a:srgbClr val="D5C7CF"/>
      </a:accent5>
      <a:accent6>
        <a:srgbClr val="E78A00"/>
      </a:accent6>
      <a:hlink>
        <a:srgbClr val="FFF053"/>
      </a:hlink>
      <a:folHlink>
        <a:srgbClr val="99E76E"/>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spPr>
      <a:bodyPr vert="horz" wrap="none" lIns="0" tIns="0" rIns="0" bIns="0" numCol="1" anchor="ctr" anchorCtr="0" compatLnSpc="1">
        <a:prstTxWarp prst="textNoShape">
          <a:avLst/>
        </a:prstTxWarp>
      </a:bodyPr>
      <a:lstStyle>
        <a:defPPr marL="0" marR="0" indent="0" algn="ctr" defTabSz="914400" rtl="0" eaLnBrk="0" fontAlgn="base" latinLnBrk="0" hangingPunct="0">
          <a:lnSpc>
            <a:spcPct val="95000"/>
          </a:lnSpc>
          <a:spcBef>
            <a:spcPct val="0"/>
          </a:spcBef>
          <a:spcAft>
            <a:spcPct val="0"/>
          </a:spcAft>
          <a:buClrTx/>
          <a:buSzTx/>
          <a:buFontTx/>
          <a:buNone/>
          <a:tabLst/>
          <a:defRPr kumimoji="0" lang="en-US" altLang="en-US" sz="3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spPr>
      <a:bodyPr vert="horz" wrap="none" lIns="0" tIns="0" rIns="0" bIns="0" numCol="1" anchor="ctr" anchorCtr="0" compatLnSpc="1">
        <a:prstTxWarp prst="textNoShape">
          <a:avLst/>
        </a:prstTxWarp>
      </a:bodyPr>
      <a:lstStyle>
        <a:defPPr marL="0" marR="0" indent="0" algn="ctr" defTabSz="914400" rtl="0" eaLnBrk="0" fontAlgn="base" latinLnBrk="0" hangingPunct="0">
          <a:lnSpc>
            <a:spcPct val="95000"/>
          </a:lnSpc>
          <a:spcBef>
            <a:spcPct val="0"/>
          </a:spcBef>
          <a:spcAft>
            <a:spcPct val="0"/>
          </a:spcAft>
          <a:buClrTx/>
          <a:buSzTx/>
          <a:buFontTx/>
          <a:buNone/>
          <a:tabLst/>
          <a:defRPr kumimoji="0" lang="en-US" altLang="en-US" sz="36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FFFFFF"/>
        </a:dk2>
        <a:lt2>
          <a:srgbClr val="CC6600"/>
        </a:lt2>
        <a:accent1>
          <a:srgbClr val="9999FF"/>
        </a:accent1>
        <a:accent2>
          <a:srgbClr val="99E76E"/>
        </a:accent2>
        <a:accent3>
          <a:srgbClr val="FFFFFF"/>
        </a:accent3>
        <a:accent4>
          <a:srgbClr val="000000"/>
        </a:accent4>
        <a:accent5>
          <a:srgbClr val="CACAFF"/>
        </a:accent5>
        <a:accent6>
          <a:srgbClr val="8AD163"/>
        </a:accent6>
        <a:hlink>
          <a:srgbClr val="FFF053"/>
        </a:hlink>
        <a:folHlink>
          <a:srgbClr val="B291A4"/>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FFFFFF"/>
        </a:dk2>
        <a:lt2>
          <a:srgbClr val="9999FF"/>
        </a:lt2>
        <a:accent1>
          <a:srgbClr val="B291A4"/>
        </a:accent1>
        <a:accent2>
          <a:srgbClr val="CC0000"/>
        </a:accent2>
        <a:accent3>
          <a:srgbClr val="FFFFFF"/>
        </a:accent3>
        <a:accent4>
          <a:srgbClr val="000000"/>
        </a:accent4>
        <a:accent5>
          <a:srgbClr val="D5C7CF"/>
        </a:accent5>
        <a:accent6>
          <a:srgbClr val="B90000"/>
        </a:accent6>
        <a:hlink>
          <a:srgbClr val="75B000"/>
        </a:hlink>
        <a:folHlink>
          <a:srgbClr val="FFF053"/>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FFFFFF"/>
        </a:dk2>
        <a:lt2>
          <a:srgbClr val="B291A4"/>
        </a:lt2>
        <a:accent1>
          <a:srgbClr val="6666FF"/>
        </a:accent1>
        <a:accent2>
          <a:srgbClr val="FF9900"/>
        </a:accent2>
        <a:accent3>
          <a:srgbClr val="FFFFFF"/>
        </a:accent3>
        <a:accent4>
          <a:srgbClr val="000000"/>
        </a:accent4>
        <a:accent5>
          <a:srgbClr val="B8B8FF"/>
        </a:accent5>
        <a:accent6>
          <a:srgbClr val="E78A00"/>
        </a:accent6>
        <a:hlink>
          <a:srgbClr val="9999FF"/>
        </a:hlink>
        <a:folHlink>
          <a:srgbClr val="FFF053"/>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FFFFFF"/>
        </a:dk2>
        <a:lt2>
          <a:srgbClr val="0099CC"/>
        </a:lt2>
        <a:accent1>
          <a:srgbClr val="B291A4"/>
        </a:accent1>
        <a:accent2>
          <a:srgbClr val="FF9900"/>
        </a:accent2>
        <a:accent3>
          <a:srgbClr val="FFFFFF"/>
        </a:accent3>
        <a:accent4>
          <a:srgbClr val="000000"/>
        </a:accent4>
        <a:accent5>
          <a:srgbClr val="D5C7CF"/>
        </a:accent5>
        <a:accent6>
          <a:srgbClr val="E78A00"/>
        </a:accent6>
        <a:hlink>
          <a:srgbClr val="FFF053"/>
        </a:hlink>
        <a:folHlink>
          <a:srgbClr val="99E76E"/>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FFFFFF"/>
        </a:dk2>
        <a:lt2>
          <a:srgbClr val="7CA2B9"/>
        </a:lt2>
        <a:accent1>
          <a:srgbClr val="75B000"/>
        </a:accent1>
        <a:accent2>
          <a:srgbClr val="FF9900"/>
        </a:accent2>
        <a:accent3>
          <a:srgbClr val="FFFFFF"/>
        </a:accent3>
        <a:accent4>
          <a:srgbClr val="000000"/>
        </a:accent4>
        <a:accent5>
          <a:srgbClr val="BDD4AA"/>
        </a:accent5>
        <a:accent6>
          <a:srgbClr val="E78A00"/>
        </a:accent6>
        <a:hlink>
          <a:srgbClr val="FFF053"/>
        </a:hlink>
        <a:folHlink>
          <a:srgbClr val="B291A4"/>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FFFFFF"/>
        </a:dk2>
        <a:lt2>
          <a:srgbClr val="FF9900"/>
        </a:lt2>
        <a:accent1>
          <a:srgbClr val="FFF053"/>
        </a:accent1>
        <a:accent2>
          <a:srgbClr val="7CA2B9"/>
        </a:accent2>
        <a:accent3>
          <a:srgbClr val="FFFFFF"/>
        </a:accent3>
        <a:accent4>
          <a:srgbClr val="000000"/>
        </a:accent4>
        <a:accent5>
          <a:srgbClr val="FFF6B3"/>
        </a:accent5>
        <a:accent6>
          <a:srgbClr val="7092A7"/>
        </a:accent6>
        <a:hlink>
          <a:srgbClr val="B291A4"/>
        </a:hlink>
        <a:folHlink>
          <a:srgbClr val="75B0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FFFFFF"/>
        </a:dk2>
        <a:lt2>
          <a:srgbClr val="75B000"/>
        </a:lt2>
        <a:accent1>
          <a:srgbClr val="CC0000"/>
        </a:accent1>
        <a:accent2>
          <a:srgbClr val="7CA2B9"/>
        </a:accent2>
        <a:accent3>
          <a:srgbClr val="FFFFFF"/>
        </a:accent3>
        <a:accent4>
          <a:srgbClr val="000000"/>
        </a:accent4>
        <a:accent5>
          <a:srgbClr val="E2AAAA"/>
        </a:accent5>
        <a:accent6>
          <a:srgbClr val="7092A7"/>
        </a:accent6>
        <a:hlink>
          <a:srgbClr val="FF9900"/>
        </a:hlink>
        <a:folHlink>
          <a:srgbClr val="FFF05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Formatting Instructions for using Color Bars</Template>
  <TotalTime>2559</TotalTime>
  <Words>2168</Words>
  <Application>Microsoft Office PowerPoint</Application>
  <PresentationFormat>On-screen Show (4:3)</PresentationFormat>
  <Paragraphs>322</Paragraphs>
  <Slides>31</Slides>
  <Notes>4</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Formatting Instructions for using Color Bars</vt:lpstr>
      <vt:lpstr>Pharmaceutical Reference Standards: Overview and Role in Global Harmonization  3rd DIA China Annual Meeting  Beijing, China, 16 - 18 May, 2011</vt:lpstr>
      <vt:lpstr>What is a Pharmaceutical Reference Standard?</vt:lpstr>
      <vt:lpstr>Reference Standard Materials</vt:lpstr>
      <vt:lpstr>Reference Standard Information</vt:lpstr>
      <vt:lpstr>Reference Standard Uses</vt:lpstr>
      <vt:lpstr>Types of Reference Standards</vt:lpstr>
      <vt:lpstr>Slide 7</vt:lpstr>
      <vt:lpstr>The Role of Reference Standards in a Pharmaceutical Control System</vt:lpstr>
      <vt:lpstr>Simplified Product Control Strategy</vt:lpstr>
      <vt:lpstr>Reference Standard Control Strategy</vt:lpstr>
      <vt:lpstr>Regulations Governing RS Operations</vt:lpstr>
      <vt:lpstr>Additional Sources of Guidance</vt:lpstr>
      <vt:lpstr>Reference Standard vs Drug Product</vt:lpstr>
      <vt:lpstr>Summary</vt:lpstr>
      <vt:lpstr>Slide 15</vt:lpstr>
      <vt:lpstr>Lilly RS Quality System</vt:lpstr>
      <vt:lpstr>Example: Reference Standard Characterization</vt:lpstr>
      <vt:lpstr>Example: Inventory Management</vt:lpstr>
      <vt:lpstr>Slide 19</vt:lpstr>
      <vt:lpstr>Example: Legal Basis for  United States Pharmacopeia</vt:lpstr>
      <vt:lpstr>Verified in Guidance to Inspectors</vt:lpstr>
      <vt:lpstr>Verified by 483 Observations</vt:lpstr>
      <vt:lpstr>Reference Standard  Harmonization Goals</vt:lpstr>
      <vt:lpstr>The Challenge for a Global Manufacturer</vt:lpstr>
      <vt:lpstr>Example: Small Molecule API</vt:lpstr>
      <vt:lpstr>Example: Peptide Drug Product</vt:lpstr>
      <vt:lpstr>Ways to Demonstrate Equivalency Comparative Assay</vt:lpstr>
      <vt:lpstr>Ways to Demonstrate Equivalency Mass Balance</vt:lpstr>
      <vt:lpstr>Why Establish an In-house RS?</vt:lpstr>
      <vt:lpstr>Future Challenges</vt:lpstr>
      <vt:lpstr>Conclusions</vt:lpstr>
    </vt:vector>
  </TitlesOfParts>
  <Company>Eli Lilly and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 title area</dc:title>
  <dc:creator>Matthew Borer</dc:creator>
  <cp:lastModifiedBy>zhao</cp:lastModifiedBy>
  <cp:revision>180</cp:revision>
  <cp:lastPrinted>2000-03-06T23:52:55Z</cp:lastPrinted>
  <dcterms:created xsi:type="dcterms:W3CDTF">2011-03-04T16:46:52Z</dcterms:created>
  <dcterms:modified xsi:type="dcterms:W3CDTF">2011-04-02T02:27:21Z</dcterms:modified>
</cp:coreProperties>
</file>